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87" r:id="rId2"/>
    <p:sldId id="286" r:id="rId3"/>
    <p:sldId id="281" r:id="rId4"/>
    <p:sldId id="300" r:id="rId5"/>
    <p:sldId id="301" r:id="rId6"/>
    <p:sldId id="302" r:id="rId7"/>
    <p:sldId id="293" r:id="rId8"/>
    <p:sldId id="258" r:id="rId9"/>
    <p:sldId id="288" r:id="rId10"/>
    <p:sldId id="289" r:id="rId11"/>
    <p:sldId id="270" r:id="rId12"/>
    <p:sldId id="269" r:id="rId13"/>
    <p:sldId id="282" r:id="rId14"/>
    <p:sldId id="294" r:id="rId15"/>
    <p:sldId id="296" r:id="rId16"/>
    <p:sldId id="295" r:id="rId17"/>
    <p:sldId id="284" r:id="rId18"/>
    <p:sldId id="298" r:id="rId19"/>
    <p:sldId id="303" r:id="rId20"/>
    <p:sldId id="299" r:id="rId21"/>
    <p:sldId id="292" r:id="rId22"/>
    <p:sldId id="290" r:id="rId23"/>
    <p:sldId id="291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H′(Eᵢ)</c:v>
                </c:pt>
              </c:strCache>
            </c:strRef>
          </c:tx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10</c:v>
                </c:pt>
                <c:pt idx="1">
                  <c:v>5</c:v>
                </c:pt>
                <c:pt idx="2">
                  <c:v>3.3333333333333335</c:v>
                </c:pt>
                <c:pt idx="3">
                  <c:v>2.5</c:v>
                </c:pt>
                <c:pt idx="4">
                  <c:v>2</c:v>
                </c:pt>
                <c:pt idx="5">
                  <c:v>1.6666666666666667</c:v>
                </c:pt>
                <c:pt idx="6">
                  <c:v>1.4285714285714286</c:v>
                </c:pt>
                <c:pt idx="7">
                  <c:v>1.25</c:v>
                </c:pt>
                <c:pt idx="8">
                  <c:v>1.1111111111111112</c:v>
                </c:pt>
                <c:pt idx="9">
                  <c:v>1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6C38-49CB-92C3-EE3C4765141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½ H′(Eᵢ)</c:v>
                </c:pt>
              </c:strCache>
            </c:strRef>
          </c:tx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5</c:v>
                </c:pt>
                <c:pt idx="1">
                  <c:v>2.5</c:v>
                </c:pt>
                <c:pt idx="2">
                  <c:v>1.6666666666666667</c:v>
                </c:pt>
                <c:pt idx="3">
                  <c:v>1.25</c:v>
                </c:pt>
                <c:pt idx="4">
                  <c:v>1</c:v>
                </c:pt>
                <c:pt idx="5">
                  <c:v>0.83333333333333337</c:v>
                </c:pt>
                <c:pt idx="6">
                  <c:v>0.7142857142857143</c:v>
                </c:pt>
                <c:pt idx="7">
                  <c:v>0.625</c:v>
                </c:pt>
                <c:pt idx="8">
                  <c:v>0.55555555555555558</c:v>
                </c:pt>
                <c:pt idx="9">
                  <c:v>0.5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1-6C38-49CB-92C3-EE3C4765141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B′(Eᵢ)</c:v>
                </c:pt>
              </c:strCache>
            </c:strRef>
          </c:tx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</c:numCache>
            </c:numRef>
          </c:cat>
          <c:val>
            <c:numRef>
              <c:f>Sheet1!$D$2:$D$11</c:f>
              <c:numCache>
                <c:formatCode>General</c:formatCode>
                <c:ptCount val="10"/>
                <c:pt idx="0">
                  <c:v>1.5</c:v>
                </c:pt>
                <c:pt idx="1">
                  <c:v>1.5</c:v>
                </c:pt>
                <c:pt idx="2">
                  <c:v>1.5</c:v>
                </c:pt>
                <c:pt idx="3">
                  <c:v>1.5</c:v>
                </c:pt>
                <c:pt idx="4">
                  <c:v>1.5</c:v>
                </c:pt>
                <c:pt idx="5">
                  <c:v>1.5</c:v>
                </c:pt>
                <c:pt idx="6">
                  <c:v>1.5</c:v>
                </c:pt>
                <c:pt idx="7">
                  <c:v>1.5</c:v>
                </c:pt>
                <c:pt idx="8">
                  <c:v>1.5</c:v>
                </c:pt>
                <c:pt idx="9">
                  <c:v>1.5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2-6C38-49CB-92C3-EE3C4765141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1563264"/>
        <c:axId val="211565184"/>
      </c:lineChart>
      <c:catAx>
        <c:axId val="21156326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r>
                  <a:rPr lang="en-US"/>
                  <a:t>Emissions Eᵢ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11565184"/>
        <c:crosses val="autoZero"/>
        <c:auto val="1"/>
        <c:lblAlgn val="ctr"/>
        <c:lblOffset val="100"/>
        <c:noMultiLvlLbl val="0"/>
      </c:catAx>
      <c:valAx>
        <c:axId val="211565184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r>
                  <a:rPr lang="en-US"/>
                  <a:t>Marginal harm / benefit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1156326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endParaRPr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de-DE" sz="2400" dirty="0"/>
          </a:p>
          <a:p>
            <a:pPr marL="0" indent="0" algn="ctr">
              <a:buNone/>
            </a:pPr>
            <a:r>
              <a:rPr lang="de-DE" sz="2400" dirty="0"/>
              <a:t>Eberhard Feess</a:t>
            </a:r>
          </a:p>
          <a:p>
            <a:pPr marL="0" indent="0" algn="ctr">
              <a:buNone/>
            </a:pPr>
            <a:r>
              <a:rPr lang="de-DE" sz="2400" dirty="0"/>
              <a:t>Victoria University </a:t>
            </a:r>
            <a:r>
              <a:rPr lang="de-DE" sz="2400" dirty="0" err="1"/>
              <a:t>of</a:t>
            </a:r>
            <a:r>
              <a:rPr lang="de-DE" sz="2400" dirty="0"/>
              <a:t> Wellington</a:t>
            </a:r>
          </a:p>
          <a:p>
            <a:pPr marL="0" indent="0" algn="ctr">
              <a:buNone/>
            </a:pPr>
            <a:endParaRPr lang="de-DE" sz="2400" dirty="0"/>
          </a:p>
          <a:p>
            <a:pPr marL="0" indent="0" algn="ctr">
              <a:buNone/>
            </a:pPr>
            <a:r>
              <a:rPr lang="en-US" sz="2400" b="1" dirty="0"/>
              <a:t>Climate Liability, Unjust Enrichment, and the Illusion of Action</a:t>
            </a:r>
            <a:endParaRPr lang="de-DE" sz="2400" b="1" dirty="0"/>
          </a:p>
        </p:txBody>
      </p:sp>
    </p:spTree>
    <p:extLst>
      <p:ext uri="{BB962C8B-B14F-4D97-AF65-F5344CB8AC3E}">
        <p14:creationId xmlns:p14="http://schemas.microsoft.com/office/powerpoint/2010/main" val="2172517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endParaRPr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07924"/>
            <a:ext cx="8229600" cy="541824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 dirty="0"/>
              <a:t>An example – no reference to climate change</a:t>
            </a:r>
          </a:p>
          <a:p>
            <a:r>
              <a:rPr lang="en-US" sz="2400" dirty="0"/>
              <a:t>Each participant can take care with costs of 2 or no care.</a:t>
            </a:r>
          </a:p>
          <a:p>
            <a:r>
              <a:rPr lang="en-US" sz="2400" dirty="0"/>
              <a:t>Efficiency requires that each party (e.g. a car driver and a cyclist) choose care.</a:t>
            </a:r>
          </a:p>
          <a:p>
            <a:r>
              <a:rPr lang="en-US" sz="2400" dirty="0"/>
              <a:t>But this requires that both of them take the full marginal harm triggered by not taking care into account!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sz="24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7F5374AF-A200-423E-B12B-B5AA86AA7F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1459873"/>
              </p:ext>
            </p:extLst>
          </p:nvPr>
        </p:nvGraphicFramePr>
        <p:xfrm>
          <a:off x="1250291" y="3569110"/>
          <a:ext cx="6005180" cy="24482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01295">
                  <a:extLst>
                    <a:ext uri="{9D8B030D-6E8A-4147-A177-3AD203B41FA5}">
                      <a16:colId xmlns:a16="http://schemas.microsoft.com/office/drawing/2014/main" xmlns="" val="280328203"/>
                    </a:ext>
                  </a:extLst>
                </a:gridCol>
                <a:gridCol w="920762">
                  <a:extLst>
                    <a:ext uri="{9D8B030D-6E8A-4147-A177-3AD203B41FA5}">
                      <a16:colId xmlns:a16="http://schemas.microsoft.com/office/drawing/2014/main" xmlns="" val="975345939"/>
                    </a:ext>
                  </a:extLst>
                </a:gridCol>
                <a:gridCol w="2081828">
                  <a:extLst>
                    <a:ext uri="{9D8B030D-6E8A-4147-A177-3AD203B41FA5}">
                      <a16:colId xmlns:a16="http://schemas.microsoft.com/office/drawing/2014/main" xmlns="" val="4117366196"/>
                    </a:ext>
                  </a:extLst>
                </a:gridCol>
                <a:gridCol w="1501295">
                  <a:extLst>
                    <a:ext uri="{9D8B030D-6E8A-4147-A177-3AD203B41FA5}">
                      <a16:colId xmlns:a16="http://schemas.microsoft.com/office/drawing/2014/main" xmlns="" val="3304791941"/>
                    </a:ext>
                  </a:extLst>
                </a:gridCol>
              </a:tblGrid>
              <a:tr h="1260578">
                <a:tc>
                  <a:txBody>
                    <a:bodyPr/>
                    <a:lstStyle/>
                    <a:p>
                      <a:r>
                        <a:rPr lang="en-US" sz="1100" dirty="0">
                          <a:effectLst/>
                        </a:rPr>
                        <a:t>Aggregated care</a:t>
                      </a:r>
                      <a:endParaRPr lang="en-NZ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</a:rPr>
                        <a:t>Aggregated costs of care</a:t>
                      </a:r>
                      <a:endParaRPr lang="en-N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</a:rPr>
                        <a:t>Expected harm</a:t>
                      </a:r>
                      <a:endParaRPr lang="en-N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</a:rPr>
                        <a:t>Social cost</a:t>
                      </a:r>
                      <a:endParaRPr lang="en-N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903488758"/>
                  </a:ext>
                </a:extLst>
              </a:tr>
              <a:tr h="395884"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</a:rPr>
                        <a:t>0</a:t>
                      </a:r>
                      <a:endParaRPr lang="en-N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</a:rPr>
                        <a:t>0</a:t>
                      </a:r>
                      <a:endParaRPr lang="en-N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effectLst/>
                        </a:rPr>
                        <a:t>6.4</a:t>
                      </a:r>
                      <a:endParaRPr lang="en-NZ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100" dirty="0" smtClean="0">
                          <a:effectLst/>
                        </a:rPr>
                        <a:t>6.4</a:t>
                      </a:r>
                      <a:endParaRPr lang="en-NZ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245737295"/>
                  </a:ext>
                </a:extLst>
              </a:tr>
              <a:tr h="395884"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</a:rPr>
                        <a:t>1</a:t>
                      </a:r>
                      <a:endParaRPr lang="en-N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</a:rPr>
                        <a:t>2</a:t>
                      </a:r>
                      <a:endParaRPr lang="en-N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</a:rPr>
                        <a:t>3</a:t>
                      </a:r>
                      <a:endParaRPr lang="en-N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</a:rPr>
                        <a:t>5</a:t>
                      </a:r>
                      <a:endParaRPr lang="en-N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40808938"/>
                  </a:ext>
                </a:extLst>
              </a:tr>
              <a:tr h="395884"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</a:rPr>
                        <a:t>2</a:t>
                      </a:r>
                      <a:endParaRPr lang="en-N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</a:rPr>
                        <a:t>4</a:t>
                      </a:r>
                      <a:endParaRPr lang="en-N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100">
                          <a:effectLst/>
                        </a:rPr>
                        <a:t>0</a:t>
                      </a:r>
                      <a:endParaRPr lang="en-N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effectLst/>
                        </a:rPr>
                        <a:t>4</a:t>
                      </a:r>
                      <a:endParaRPr lang="en-NZ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1676278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0227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/>
              <a:t>The </a:t>
            </a:r>
            <a:r>
              <a:rPr lang="de-DE" sz="3200" dirty="0" err="1"/>
              <a:t>generic</a:t>
            </a:r>
            <a:r>
              <a:rPr lang="de-DE" sz="3200" dirty="0"/>
              <a:t> </a:t>
            </a:r>
            <a:r>
              <a:rPr lang="de-DE" sz="3200" dirty="0" err="1"/>
              <a:t>problem</a:t>
            </a:r>
            <a:r>
              <a:rPr lang="de-DE" sz="3200" dirty="0"/>
              <a:t> in a </a:t>
            </a:r>
            <a:r>
              <a:rPr lang="de-DE" sz="3200" dirty="0" err="1"/>
              <a:t>nutshell</a:t>
            </a:r>
            <a:endParaRPr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000" b="1" dirty="0"/>
              <a:t>Assumptions</a:t>
            </a:r>
          </a:p>
          <a:p>
            <a:pPr marL="0" indent="0" algn="ctr">
              <a:buNone/>
            </a:pPr>
            <a:endParaRPr lang="en-US" sz="2000" b="1" dirty="0"/>
          </a:p>
          <a:p>
            <a:r>
              <a:rPr lang="en-US" sz="2000" dirty="0"/>
              <a:t>There are only two entities emitting E</a:t>
            </a:r>
            <a:r>
              <a:rPr lang="en-US" sz="2000" baseline="-25000" dirty="0"/>
              <a:t>1</a:t>
            </a:r>
            <a:r>
              <a:rPr lang="en-US" sz="2000" dirty="0"/>
              <a:t> and E</a:t>
            </a:r>
            <a:r>
              <a:rPr lang="en-US" sz="2000" baseline="-25000" dirty="0"/>
              <a:t>2</a:t>
            </a:r>
            <a:r>
              <a:rPr lang="en-US" sz="2000" dirty="0"/>
              <a:t>. </a:t>
            </a:r>
          </a:p>
          <a:p>
            <a:r>
              <a:rPr lang="en-US" sz="2000" dirty="0"/>
              <a:t>Benefits of firms are B(E</a:t>
            </a:r>
            <a:r>
              <a:rPr lang="en-US" sz="2000" baseline="-25000" dirty="0"/>
              <a:t>1</a:t>
            </a:r>
            <a:r>
              <a:rPr lang="en-US" sz="2000" dirty="0"/>
              <a:t>) = 12E</a:t>
            </a:r>
            <a:r>
              <a:rPr lang="en-US" sz="2000" baseline="-25000" dirty="0"/>
              <a:t>1</a:t>
            </a:r>
            <a:r>
              <a:rPr lang="en-US" sz="2000" dirty="0"/>
              <a:t> and B(E</a:t>
            </a:r>
            <a:r>
              <a:rPr lang="en-US" sz="2000" baseline="-25000" dirty="0"/>
              <a:t>2</a:t>
            </a:r>
            <a:r>
              <a:rPr lang="en-US" sz="2000" dirty="0"/>
              <a:t>) = 12E</a:t>
            </a:r>
            <a:r>
              <a:rPr lang="en-US" sz="2000" baseline="-25000" dirty="0"/>
              <a:t>2</a:t>
            </a:r>
            <a:r>
              <a:rPr lang="en-US" sz="2000" dirty="0"/>
              <a:t>.</a:t>
            </a:r>
          </a:p>
          <a:p>
            <a:r>
              <a:rPr lang="en-US" sz="2000" dirty="0"/>
              <a:t>Harm is H = (E</a:t>
            </a:r>
            <a:r>
              <a:rPr lang="en-US" sz="2000" baseline="-25000" dirty="0"/>
              <a:t>1</a:t>
            </a:r>
            <a:r>
              <a:rPr lang="en-US" sz="2000" dirty="0"/>
              <a:t> + E</a:t>
            </a:r>
            <a:r>
              <a:rPr lang="en-US" sz="2000" baseline="-25000" dirty="0"/>
              <a:t>2</a:t>
            </a:r>
            <a:r>
              <a:rPr lang="en-US" sz="2000" dirty="0"/>
              <a:t>)</a:t>
            </a:r>
            <a:r>
              <a:rPr lang="en-US" sz="2000" baseline="30000" dirty="0"/>
              <a:t>2</a:t>
            </a:r>
          </a:p>
          <a:p>
            <a:endParaRPr lang="en-US" sz="2000" baseline="30000" dirty="0"/>
          </a:p>
          <a:p>
            <a:pPr marL="0" indent="0" algn="ctr">
              <a:buNone/>
            </a:pPr>
            <a:r>
              <a:rPr lang="en-US" sz="2000" b="1" dirty="0"/>
              <a:t>Social welfare is thus</a:t>
            </a:r>
          </a:p>
          <a:p>
            <a:endParaRPr lang="en-US" sz="2000" dirty="0"/>
          </a:p>
          <a:p>
            <a:pPr marL="0" indent="0" algn="ctr">
              <a:buNone/>
            </a:pPr>
            <a:r>
              <a:rPr lang="en-US" sz="2000" dirty="0"/>
              <a:t>SW = 12E</a:t>
            </a:r>
            <a:r>
              <a:rPr lang="en-US" sz="2000" baseline="-25000" dirty="0"/>
              <a:t>1</a:t>
            </a:r>
            <a:r>
              <a:rPr lang="en-US" sz="2000" dirty="0"/>
              <a:t> + 12E</a:t>
            </a:r>
            <a:r>
              <a:rPr lang="en-US" sz="2000" baseline="-25000" dirty="0"/>
              <a:t>2</a:t>
            </a:r>
            <a:r>
              <a:rPr lang="en-US" sz="2000" dirty="0"/>
              <a:t> – (E</a:t>
            </a:r>
            <a:r>
              <a:rPr lang="en-US" sz="2000" baseline="-25000" dirty="0"/>
              <a:t>1</a:t>
            </a:r>
            <a:r>
              <a:rPr lang="en-US" sz="2000" dirty="0"/>
              <a:t> + E</a:t>
            </a:r>
            <a:r>
              <a:rPr lang="en-US" sz="2000" baseline="-25000" dirty="0"/>
              <a:t>2</a:t>
            </a:r>
            <a:r>
              <a:rPr lang="en-US" sz="2000" dirty="0"/>
              <a:t>)</a:t>
            </a:r>
            <a:r>
              <a:rPr lang="en-US" sz="2000" baseline="30000" dirty="0"/>
              <a:t>2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Straightforward math shows </a:t>
            </a:r>
            <a:r>
              <a:rPr lang="en-US" sz="2000" dirty="0"/>
              <a:t>that the socially optimal </a:t>
            </a:r>
            <a:r>
              <a:rPr lang="en-US" sz="2000" dirty="0" smtClean="0"/>
              <a:t>emissions </a:t>
            </a:r>
            <a:r>
              <a:rPr lang="en-US" sz="2000" dirty="0"/>
              <a:t>are E</a:t>
            </a:r>
            <a:r>
              <a:rPr lang="en-US" sz="2000" baseline="-25000" dirty="0"/>
              <a:t>1</a:t>
            </a:r>
            <a:r>
              <a:rPr lang="en-US" sz="2000" dirty="0"/>
              <a:t> = E</a:t>
            </a:r>
            <a:r>
              <a:rPr lang="en-US" sz="2000" baseline="-25000" dirty="0"/>
              <a:t>2</a:t>
            </a:r>
            <a:r>
              <a:rPr lang="en-US" sz="2000" dirty="0"/>
              <a:t> = 3.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86300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665374" y="182880"/>
            <a:ext cx="6914842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/>
            </a:pPr>
            <a:r>
              <a:rPr lang="de-DE" dirty="0"/>
              <a:t>					              </a:t>
            </a:r>
            <a:r>
              <a:rPr dirty="0"/>
              <a:t>Emissions</a:t>
            </a:r>
            <a:r>
              <a:rPr lang="de-DE" dirty="0"/>
              <a:t> </a:t>
            </a:r>
            <a:r>
              <a:rPr lang="de-DE" dirty="0" err="1"/>
              <a:t>and</a:t>
            </a:r>
            <a:r>
              <a:rPr lang="de-DE" dirty="0"/>
              <a:t> </a:t>
            </a:r>
            <a:r>
              <a:rPr dirty="0"/>
              <a:t>Welfare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3175975"/>
              </p:ext>
            </p:extLst>
          </p:nvPr>
        </p:nvGraphicFramePr>
        <p:xfrm>
          <a:off x="274320" y="914400"/>
          <a:ext cx="8595360" cy="515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790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2790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2790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2790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2790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22790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227912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>
                        <a:defRPr sz="1600"/>
                      </a:pPr>
                      <a:r>
                        <a:rPr dirty="0"/>
                        <a:t>E</a:t>
                      </a:r>
                      <a:r>
                        <a:rPr lang="de-DE" dirty="0"/>
                        <a:t>1</a:t>
                      </a:r>
                      <a:endParaRPr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600"/>
                      </a:pPr>
                      <a:r>
                        <a:rPr dirty="0"/>
                        <a:t>E1 + E2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600"/>
                      </a:pPr>
                      <a:r>
                        <a:t>B(Ei)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600"/>
                      </a:pPr>
                      <a:r>
                        <a:rPr dirty="0"/>
                        <a:t>B(E1)+B(E2)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600"/>
                      </a:pPr>
                      <a:r>
                        <a:rPr dirty="0"/>
                        <a:t>H</a:t>
                      </a:r>
                      <a:r>
                        <a:rPr lang="de-DE" dirty="0"/>
                        <a:t>=(</a:t>
                      </a:r>
                      <a:r>
                        <a:rPr lang="en-US" dirty="0"/>
                        <a:t>E1</a:t>
                      </a:r>
                      <a:r>
                        <a:rPr lang="en-US" baseline="0" dirty="0"/>
                        <a:t>+</a:t>
                      </a:r>
                      <a:r>
                        <a:rPr lang="en-US" dirty="0"/>
                        <a:t>E2)</a:t>
                      </a:r>
                      <a:r>
                        <a:rPr lang="en-US" sz="1600" b="0" baseline="30000" dirty="0"/>
                        <a:t>2</a:t>
                      </a:r>
                      <a:endParaRPr lang="en-US" b="0" baseline="30000" dirty="0"/>
                    </a:p>
                    <a:p>
                      <a:pPr>
                        <a:defRPr sz="1600"/>
                      </a:pP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600"/>
                      </a:pPr>
                      <a:r>
                        <a:t>Welfare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600"/>
                      </a:pP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12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24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20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24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48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32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2400" b="1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36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72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t>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sz="2400" b="1" dirty="0">
                          <a:solidFill>
                            <a:srgbClr val="FF0000"/>
                          </a:solidFill>
                        </a:rPr>
                        <a:t>36</a:t>
                      </a:r>
                      <a:endParaRPr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48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96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32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60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120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20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800"/>
                      </a:pPr>
                      <a:r>
                        <a:rPr lang="en-US" sz="2000" dirty="0">
                          <a:solidFill>
                            <a:schemeClr val="tx2"/>
                          </a:solidFill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72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144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t>144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en-US" sz="2000" dirty="0">
                          <a:solidFill>
                            <a:schemeClr val="tx2"/>
                          </a:solidFill>
                        </a:rPr>
                        <a:t>6</a:t>
                      </a:r>
                      <a:endParaRPr sz="20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endParaRPr sz="20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84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168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t>196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-28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defRPr sz="1800"/>
                      </a:pP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defRPr sz="1800"/>
                      </a:pPr>
                      <a:endParaRPr sz="2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endParaRPr sz="2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endParaRPr sz="2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defRPr sz="1800"/>
                      </a:pP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5473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3164004" y="182880"/>
            <a:ext cx="11912107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/>
            </a:pPr>
            <a:r>
              <a:rPr lang="de-DE" dirty="0"/>
              <a:t>					              </a:t>
            </a:r>
            <a:r>
              <a:rPr dirty="0"/>
              <a:t>Emissions, Welfare, and Profits</a:t>
            </a:r>
            <a:r>
              <a:rPr lang="de-DE" dirty="0"/>
              <a:t> </a:t>
            </a:r>
            <a:r>
              <a:rPr lang="de-DE" dirty="0" err="1"/>
              <a:t>with</a:t>
            </a:r>
            <a:r>
              <a:rPr lang="de-DE" dirty="0"/>
              <a:t> </a:t>
            </a:r>
            <a:r>
              <a:rPr lang="de-DE" dirty="0" err="1"/>
              <a:t>equally</a:t>
            </a:r>
            <a:r>
              <a:rPr lang="de-DE" dirty="0"/>
              <a:t> </a:t>
            </a:r>
            <a:r>
              <a:rPr lang="de-DE" dirty="0" err="1"/>
              <a:t>shared</a:t>
            </a:r>
            <a:r>
              <a:rPr lang="de-DE" dirty="0"/>
              <a:t> </a:t>
            </a:r>
            <a:r>
              <a:rPr lang="de-DE" dirty="0" err="1"/>
              <a:t>harm</a:t>
            </a:r>
            <a:endParaRPr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9812648"/>
              </p:ext>
            </p:extLst>
          </p:nvPr>
        </p:nvGraphicFramePr>
        <p:xfrm>
          <a:off x="274320" y="914400"/>
          <a:ext cx="8595360" cy="594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790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2790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22790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22790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227908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227908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227912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>
                        <a:defRPr sz="1600"/>
                      </a:pPr>
                      <a:r>
                        <a:rPr dirty="0"/>
                        <a:t>E</a:t>
                      </a:r>
                      <a:r>
                        <a:rPr lang="de-DE" dirty="0"/>
                        <a:t>1</a:t>
                      </a:r>
                      <a:endParaRPr baseline="-25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600"/>
                      </a:pPr>
                      <a:r>
                        <a:rPr dirty="0"/>
                        <a:t>E1 + E2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600"/>
                      </a:pPr>
                      <a:r>
                        <a:rPr dirty="0"/>
                        <a:t>B(</a:t>
                      </a:r>
                      <a:r>
                        <a:rPr lang="de-DE" dirty="0"/>
                        <a:t>E1</a:t>
                      </a:r>
                      <a:r>
                        <a:rPr dirty="0"/>
                        <a:t>)</a:t>
                      </a:r>
                      <a:endParaRPr lang="de-DE" dirty="0"/>
                    </a:p>
                    <a:p>
                      <a:pPr>
                        <a:defRPr sz="1600"/>
                      </a:pPr>
                      <a:r>
                        <a:rPr lang="de-DE" dirty="0"/>
                        <a:t>B(E1)+B(E2)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600"/>
                      </a:pPr>
                      <a:r>
                        <a:rPr sz="1600" dirty="0"/>
                        <a:t>H</a:t>
                      </a:r>
                      <a:r>
                        <a:rPr lang="de-DE" sz="1600" dirty="0"/>
                        <a:t>=(</a:t>
                      </a:r>
                      <a:r>
                        <a:rPr lang="en-US" sz="1600" dirty="0"/>
                        <a:t>E1</a:t>
                      </a:r>
                      <a:r>
                        <a:rPr lang="en-US" sz="1600" baseline="0" dirty="0"/>
                        <a:t>+</a:t>
                      </a:r>
                      <a:r>
                        <a:rPr lang="en-US" sz="1600" dirty="0"/>
                        <a:t>E2)</a:t>
                      </a:r>
                      <a:r>
                        <a:rPr lang="en-US" sz="1600" b="0" baseline="30000" dirty="0"/>
                        <a:t>2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600"/>
                      </a:pPr>
                      <a:r>
                        <a:rPr lang="de-DE" sz="1600" b="1" baseline="0" dirty="0"/>
                        <a:t>H/2</a:t>
                      </a:r>
                      <a:r>
                        <a:rPr lang="en-US" sz="1600" b="0" baseline="30000" dirty="0"/>
                        <a:t/>
                      </a:r>
                      <a:br>
                        <a:rPr lang="en-US" sz="1600" b="0" baseline="30000" dirty="0"/>
                      </a:br>
                      <a:endParaRPr lang="en-US" b="0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600"/>
                      </a:pPr>
                      <a:r>
                        <a:rPr dirty="0"/>
                        <a:t>Welfare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600"/>
                      </a:pPr>
                      <a:r>
                        <a:rPr dirty="0"/>
                        <a:t>Firm 1 profit</a:t>
                      </a:r>
                    </a:p>
                    <a:p>
                      <a:r>
                        <a:rPr dirty="0"/>
                        <a:t>(E2=</a:t>
                      </a:r>
                      <a:r>
                        <a:rPr lang="de-DE" dirty="0"/>
                        <a:t>3</a:t>
                      </a:r>
                      <a:r>
                        <a:rPr dirty="0"/>
                        <a:t>, pays H</a:t>
                      </a:r>
                      <a:r>
                        <a:rPr lang="de-DE" dirty="0"/>
                        <a:t>/2</a:t>
                      </a:r>
                      <a:r>
                        <a:rPr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600"/>
                      </a:pPr>
                      <a:r>
                        <a:rPr lang="pt-BR" dirty="0"/>
                        <a:t>Firm 1 profit</a:t>
                      </a:r>
                    </a:p>
                    <a:p>
                      <a:r>
                        <a:rPr lang="pt-BR" dirty="0"/>
                        <a:t>(E2=3, pays H)</a:t>
                      </a:r>
                    </a:p>
                    <a:p>
                      <a:pPr>
                        <a:defRPr sz="1600"/>
                      </a:pP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4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12/48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16/8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32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4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-4</a:t>
                      </a: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5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24/60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25/12.5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35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11.5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-1</a:t>
                      </a: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sz="2400" b="1" dirty="0">
                          <a:solidFill>
                            <a:srgbClr val="FF0000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36/72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dirty="0"/>
                        <a:t>36</a:t>
                      </a:r>
                      <a:r>
                        <a:rPr lang="de-DE" dirty="0"/>
                        <a:t>/18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sz="2400" b="1" dirty="0">
                          <a:solidFill>
                            <a:srgbClr val="FF0000"/>
                          </a:solidFill>
                        </a:rPr>
                        <a:t>36</a:t>
                      </a:r>
                      <a:endParaRPr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18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sz="2400" dirty="0">
                          <a:solidFill>
                            <a:srgbClr val="FF0000"/>
                          </a:solidFill>
                        </a:rPr>
                        <a:t>0</a:t>
                      </a:r>
                      <a:endParaRPr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7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48/84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49/24.5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35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23.5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-1</a:t>
                      </a: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8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60/96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64/32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32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28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-4</a:t>
                      </a: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sz="1800" b="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9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72/108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81/40.5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sz="1800" b="0" i="0" dirty="0">
                          <a:solidFill>
                            <a:schemeClr val="tx1"/>
                          </a:solidFill>
                        </a:rPr>
                        <a:t>27</a:t>
                      </a:r>
                      <a:endParaRPr sz="1800" b="0" i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sz="1800" b="0" dirty="0">
                          <a:solidFill>
                            <a:schemeClr val="tx1"/>
                          </a:solidFill>
                        </a:rPr>
                        <a:t>31.5</a:t>
                      </a:r>
                      <a:endParaRPr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sz="1800" b="0" dirty="0">
                          <a:solidFill>
                            <a:schemeClr val="tx1"/>
                          </a:solidFill>
                        </a:rPr>
                        <a:t>-9</a:t>
                      </a:r>
                      <a:endParaRPr sz="18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10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84/120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100/50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20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34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-16</a:t>
                      </a: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11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96/132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121/60.5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11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35.5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-25</a:t>
                      </a: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sz="2400" b="1" dirty="0">
                          <a:solidFill>
                            <a:srgbClr val="C00000"/>
                          </a:solidFill>
                        </a:rPr>
                        <a:t>9</a:t>
                      </a:r>
                      <a:endParaRPr sz="2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12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108/144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144/72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sz="2400" b="1" dirty="0">
                          <a:solidFill>
                            <a:srgbClr val="C00000"/>
                          </a:solidFill>
                        </a:rPr>
                        <a:t>0</a:t>
                      </a:r>
                      <a:endParaRPr sz="2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sz="2400" b="1" dirty="0">
                          <a:solidFill>
                            <a:srgbClr val="C00000"/>
                          </a:solidFill>
                        </a:rPr>
                        <a:t>36</a:t>
                      </a:r>
                      <a:endParaRPr sz="24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sz="2000" b="0" dirty="0">
                          <a:solidFill>
                            <a:schemeClr val="tx2"/>
                          </a:solidFill>
                        </a:rPr>
                        <a:t>-36</a:t>
                      </a:r>
                      <a:endParaRPr sz="20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10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13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120/156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169/84.5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-13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35.5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800"/>
                      </a:pPr>
                      <a:r>
                        <a:rPr lang="de-DE" dirty="0"/>
                        <a:t>-39</a:t>
                      </a:r>
                      <a:endParaRPr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418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800" b="1" dirty="0" err="1"/>
              <a:t>Why</a:t>
            </a:r>
            <a:r>
              <a:rPr lang="de-DE" sz="2800" b="1" dirty="0"/>
              <a:t> </a:t>
            </a:r>
            <a:r>
              <a:rPr lang="de-DE" sz="2800" b="1" dirty="0" err="1"/>
              <a:t>applying</a:t>
            </a:r>
            <a:r>
              <a:rPr lang="de-DE" sz="2800" b="1" dirty="0"/>
              <a:t> </a:t>
            </a:r>
            <a:r>
              <a:rPr lang="de-DE" sz="2800" b="1" dirty="0" err="1"/>
              <a:t>the</a:t>
            </a:r>
            <a:r>
              <a:rPr lang="de-DE" sz="2800" b="1" dirty="0"/>
              <a:t> Law </a:t>
            </a:r>
            <a:r>
              <a:rPr lang="de-DE" sz="2800" b="1" dirty="0" err="1"/>
              <a:t>of</a:t>
            </a:r>
            <a:r>
              <a:rPr lang="de-DE" sz="2800" b="1" dirty="0"/>
              <a:t> </a:t>
            </a:r>
            <a:r>
              <a:rPr lang="de-DE" sz="2800" b="1" dirty="0" err="1"/>
              <a:t>Unjust</a:t>
            </a:r>
            <a:r>
              <a:rPr lang="de-DE" sz="2800" b="1" dirty="0"/>
              <a:t> </a:t>
            </a:r>
            <a:r>
              <a:rPr lang="de-DE" sz="2800" b="1" dirty="0" err="1"/>
              <a:t>Enrichment</a:t>
            </a:r>
            <a:r>
              <a:rPr lang="de-DE" sz="2800" b="1" dirty="0"/>
              <a:t> </a:t>
            </a:r>
            <a:r>
              <a:rPr lang="de-DE" sz="2800" b="1" dirty="0" err="1"/>
              <a:t>is</a:t>
            </a:r>
            <a:r>
              <a:rPr lang="de-DE" sz="2800" b="1" dirty="0"/>
              <a:t> </a:t>
            </a:r>
            <a:r>
              <a:rPr lang="de-DE" sz="2800" b="1" dirty="0" err="1"/>
              <a:t>even</a:t>
            </a:r>
            <a:r>
              <a:rPr lang="de-DE" sz="2800" b="1" dirty="0"/>
              <a:t> </a:t>
            </a:r>
            <a:r>
              <a:rPr lang="de-DE" sz="2800" b="1" dirty="0" err="1"/>
              <a:t>worse</a:t>
            </a:r>
            <a:endParaRPr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sz="2000" dirty="0" smtClean="0"/>
          </a:p>
          <a:p>
            <a:r>
              <a:rPr lang="en-US" sz="2200" dirty="0" smtClean="0"/>
              <a:t>In </a:t>
            </a:r>
            <a:r>
              <a:rPr lang="en-US" sz="2200" dirty="0"/>
              <a:t>my numerical example, both firms have the same (marginal) benefit, and should hence emit the same – up to the point where marginal benefit and marginal harm are identical.</a:t>
            </a:r>
          </a:p>
          <a:p>
            <a:endParaRPr lang="en-US" sz="2200" dirty="0" smtClean="0"/>
          </a:p>
          <a:p>
            <a:r>
              <a:rPr lang="en-US" sz="2200" dirty="0" smtClean="0"/>
              <a:t>In </a:t>
            </a:r>
            <a:r>
              <a:rPr lang="en-US" sz="2200" dirty="0"/>
              <a:t>reality, the marginal benefit functions (recall: this is saving marginal abatement costs) differ extremely for greenhouse emissions – and as marginal harm is always the same, </a:t>
            </a:r>
            <a:r>
              <a:rPr lang="en-US" sz="2200" dirty="0" smtClean="0"/>
              <a:t>marginal benefit should also be the same.</a:t>
            </a:r>
            <a:endParaRPr lang="en-US" sz="2200" dirty="0"/>
          </a:p>
          <a:p>
            <a:endParaRPr lang="en-US" sz="2200" dirty="0" smtClean="0"/>
          </a:p>
          <a:p>
            <a:r>
              <a:rPr lang="en-US" sz="2200" dirty="0" smtClean="0"/>
              <a:t>This </a:t>
            </a:r>
            <a:r>
              <a:rPr lang="en-US" sz="2200" dirty="0"/>
              <a:t>implies that firms with higher </a:t>
            </a:r>
            <a:r>
              <a:rPr lang="en-US" sz="2200" dirty="0" smtClean="0"/>
              <a:t>marginal benefit functions (higher marginal abatement cost functions) </a:t>
            </a:r>
            <a:r>
              <a:rPr lang="en-US" sz="2200" dirty="0"/>
              <a:t>should emit more, as seen in the next graph.</a:t>
            </a:r>
          </a:p>
          <a:p>
            <a:pPr marL="0" indent="0">
              <a:buNone/>
            </a:pPr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193550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xmlns="" id="{D087758F-02D8-435B-8B1B-D69B5C5A1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D95122-A112-0844-98BC-D2A9AE745818}" type="slidenum">
              <a:rPr lang="en-US" smtClean="0"/>
              <a:t>15</a:t>
            </a:fld>
            <a:endParaRPr lang="en-US"/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xmlns="" id="{3B254BF5-39C8-4AF5-B0D0-6D82297DA8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7204"/>
            <a:ext cx="8229600" cy="4525963"/>
          </a:xfrm>
        </p:spPr>
        <p:txBody>
          <a:bodyPr>
            <a:normAutofit/>
          </a:bodyPr>
          <a:lstStyle/>
          <a:p>
            <a:pPr marL="0" indent="0">
              <a:buClr>
                <a:schemeClr val="accent3">
                  <a:lumMod val="50000"/>
                </a:schemeClr>
              </a:buClr>
              <a:buNone/>
            </a:pPr>
            <a:endParaRPr lang="en-US" sz="1600" dirty="0"/>
          </a:p>
          <a:p>
            <a:pPr marL="0" indent="0">
              <a:buClr>
                <a:schemeClr val="accent3">
                  <a:lumMod val="50000"/>
                </a:schemeClr>
              </a:buClr>
              <a:buNone/>
            </a:pPr>
            <a:endParaRPr lang="de-DE" sz="1600" dirty="0"/>
          </a:p>
        </p:txBody>
      </p:sp>
      <p:cxnSp>
        <p:nvCxnSpPr>
          <p:cNvPr id="9" name="Gerade Verbindung mit Pfeil 8">
            <a:extLst>
              <a:ext uri="{FF2B5EF4-FFF2-40B4-BE49-F238E27FC236}">
                <a16:creationId xmlns:a16="http://schemas.microsoft.com/office/drawing/2014/main" xmlns="" id="{B7641496-9D04-4667-AE1A-8D51FE4F4050}"/>
              </a:ext>
            </a:extLst>
          </p:cNvPr>
          <p:cNvCxnSpPr>
            <a:cxnSpLocks/>
          </p:cNvCxnSpPr>
          <p:nvPr/>
        </p:nvCxnSpPr>
        <p:spPr>
          <a:xfrm flipV="1">
            <a:off x="3269673" y="3431380"/>
            <a:ext cx="0" cy="249316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Gerade Verbindung mit Pfeil 9">
            <a:extLst>
              <a:ext uri="{FF2B5EF4-FFF2-40B4-BE49-F238E27FC236}">
                <a16:creationId xmlns:a16="http://schemas.microsoft.com/office/drawing/2014/main" xmlns="" id="{199CE3AC-41C8-40C6-B042-F08F4AB3A052}"/>
              </a:ext>
            </a:extLst>
          </p:cNvPr>
          <p:cNvCxnSpPr>
            <a:cxnSpLocks/>
          </p:cNvCxnSpPr>
          <p:nvPr/>
        </p:nvCxnSpPr>
        <p:spPr>
          <a:xfrm>
            <a:off x="3269673" y="5924549"/>
            <a:ext cx="375458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xmlns="" id="{30F48B45-61D3-41C7-A812-9885445F4B33}"/>
              </a:ext>
            </a:extLst>
          </p:cNvPr>
          <p:cNvCxnSpPr>
            <a:cxnSpLocks/>
          </p:cNvCxnSpPr>
          <p:nvPr/>
        </p:nvCxnSpPr>
        <p:spPr>
          <a:xfrm>
            <a:off x="3269673" y="3659908"/>
            <a:ext cx="1393767" cy="227314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Gerader Verbinder 11">
            <a:extLst>
              <a:ext uri="{FF2B5EF4-FFF2-40B4-BE49-F238E27FC236}">
                <a16:creationId xmlns:a16="http://schemas.microsoft.com/office/drawing/2014/main" xmlns="" id="{4860B014-AD57-45C8-91BE-5620A01E33EC}"/>
              </a:ext>
            </a:extLst>
          </p:cNvPr>
          <p:cNvCxnSpPr>
            <a:cxnSpLocks/>
          </p:cNvCxnSpPr>
          <p:nvPr/>
        </p:nvCxnSpPr>
        <p:spPr>
          <a:xfrm>
            <a:off x="3269673" y="3659907"/>
            <a:ext cx="2992582" cy="2262983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xmlns="" id="{B2A4DD58-2E17-4285-BF97-AB62A2752A94}"/>
              </a:ext>
            </a:extLst>
          </p:cNvPr>
          <p:cNvCxnSpPr>
            <a:cxnSpLocks/>
          </p:cNvCxnSpPr>
          <p:nvPr/>
        </p:nvCxnSpPr>
        <p:spPr>
          <a:xfrm flipV="1">
            <a:off x="3290919" y="4079240"/>
            <a:ext cx="2888901" cy="184365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feld 13">
            <a:extLst>
              <a:ext uri="{FF2B5EF4-FFF2-40B4-BE49-F238E27FC236}">
                <a16:creationId xmlns:a16="http://schemas.microsoft.com/office/drawing/2014/main" xmlns="" id="{1485F992-C81A-4AB6-9AD4-797C0890E0FA}"/>
              </a:ext>
            </a:extLst>
          </p:cNvPr>
          <p:cNvSpPr txBox="1"/>
          <p:nvPr/>
        </p:nvSpPr>
        <p:spPr>
          <a:xfrm>
            <a:off x="2798466" y="3585353"/>
            <a:ext cx="502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/>
              <a:t>B‘</a:t>
            </a:r>
          </a:p>
          <a:p>
            <a:pPr algn="ctr"/>
            <a:r>
              <a:rPr lang="de-DE" sz="1200" dirty="0"/>
              <a:t>H‘</a:t>
            </a: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xmlns="" id="{7D90266A-FA05-49F3-A542-5F65DE22E1A7}"/>
              </a:ext>
            </a:extLst>
          </p:cNvPr>
          <p:cNvSpPr txBox="1"/>
          <p:nvPr/>
        </p:nvSpPr>
        <p:spPr>
          <a:xfrm>
            <a:off x="6103274" y="3953247"/>
            <a:ext cx="5029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/>
              <a:t>H‘ </a:t>
            </a:r>
            <a:endParaRPr lang="de-DE" sz="1200" baseline="-25000" dirty="0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xmlns="" id="{C4AB1CA1-EB55-4260-AD56-1DBC642FC274}"/>
              </a:ext>
            </a:extLst>
          </p:cNvPr>
          <p:cNvSpPr txBox="1"/>
          <p:nvPr/>
        </p:nvSpPr>
        <p:spPr>
          <a:xfrm>
            <a:off x="5997633" y="5474495"/>
            <a:ext cx="5029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/>
              <a:t>B‘ </a:t>
            </a:r>
            <a:r>
              <a:rPr lang="de-DE" sz="1200" baseline="-25000" dirty="0"/>
              <a:t>B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xmlns="" id="{A16DE5EC-E721-4641-BA11-CEBEA552A2AE}"/>
              </a:ext>
            </a:extLst>
          </p:cNvPr>
          <p:cNvSpPr txBox="1"/>
          <p:nvPr/>
        </p:nvSpPr>
        <p:spPr>
          <a:xfrm>
            <a:off x="4324003" y="5335995"/>
            <a:ext cx="5029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/>
              <a:t>B </a:t>
            </a:r>
            <a:r>
              <a:rPr lang="de-DE" sz="1200" baseline="-25000" dirty="0"/>
              <a:t>A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xmlns="" id="{3ED38828-80B3-4F90-B9E0-1D3DB871E3B1}"/>
              </a:ext>
            </a:extLst>
          </p:cNvPr>
          <p:cNvSpPr txBox="1"/>
          <p:nvPr/>
        </p:nvSpPr>
        <p:spPr>
          <a:xfrm>
            <a:off x="6772793" y="5959105"/>
            <a:ext cx="5029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/>
              <a:t>E</a:t>
            </a:r>
            <a:r>
              <a:rPr lang="de-DE" sz="1200" baseline="-25000" dirty="0"/>
              <a:t>i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xmlns="" id="{2B6689D0-93ED-4AE6-8F12-A1D84A6C3367}"/>
              </a:ext>
            </a:extLst>
          </p:cNvPr>
          <p:cNvSpPr txBox="1"/>
          <p:nvPr/>
        </p:nvSpPr>
        <p:spPr>
          <a:xfrm>
            <a:off x="2773445" y="4486425"/>
            <a:ext cx="5029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/>
              <a:t>t</a:t>
            </a:r>
          </a:p>
        </p:txBody>
      </p:sp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xmlns="" id="{EE181E68-EEC6-4102-8926-6E6900BF165C}"/>
              </a:ext>
            </a:extLst>
          </p:cNvPr>
          <p:cNvCxnSpPr>
            <a:cxnSpLocks/>
            <a:stCxn id="19" idx="3"/>
          </p:cNvCxnSpPr>
          <p:nvPr/>
        </p:nvCxnSpPr>
        <p:spPr>
          <a:xfrm flipV="1">
            <a:off x="3276365" y="4612896"/>
            <a:ext cx="3645247" cy="12029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Gerader Verbinder 24">
            <a:extLst>
              <a:ext uri="{FF2B5EF4-FFF2-40B4-BE49-F238E27FC236}">
                <a16:creationId xmlns:a16="http://schemas.microsoft.com/office/drawing/2014/main" xmlns="" id="{422FF690-8591-40DE-BD47-DA987765697E}"/>
              </a:ext>
            </a:extLst>
          </p:cNvPr>
          <p:cNvCxnSpPr>
            <a:cxnSpLocks/>
          </p:cNvCxnSpPr>
          <p:nvPr/>
        </p:nvCxnSpPr>
        <p:spPr>
          <a:xfrm flipV="1">
            <a:off x="3856106" y="4612896"/>
            <a:ext cx="0" cy="1311653"/>
          </a:xfrm>
          <a:prstGeom prst="line">
            <a:avLst/>
          </a:prstGeom>
          <a:ln w="12700"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feld 25">
            <a:extLst>
              <a:ext uri="{FF2B5EF4-FFF2-40B4-BE49-F238E27FC236}">
                <a16:creationId xmlns:a16="http://schemas.microsoft.com/office/drawing/2014/main" xmlns="" id="{EC8B6CE7-B475-4EAA-82AB-8C3F4F068E7B}"/>
              </a:ext>
            </a:extLst>
          </p:cNvPr>
          <p:cNvSpPr txBox="1"/>
          <p:nvPr/>
        </p:nvSpPr>
        <p:spPr>
          <a:xfrm>
            <a:off x="3600335" y="5966787"/>
            <a:ext cx="5029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/>
              <a:t>E</a:t>
            </a:r>
            <a:r>
              <a:rPr lang="de-DE" sz="1200" baseline="-25000" dirty="0"/>
              <a:t>A</a:t>
            </a:r>
          </a:p>
        </p:txBody>
      </p:sp>
      <p:cxnSp>
        <p:nvCxnSpPr>
          <p:cNvPr id="28" name="Gerader Verbinder 27">
            <a:extLst>
              <a:ext uri="{FF2B5EF4-FFF2-40B4-BE49-F238E27FC236}">
                <a16:creationId xmlns:a16="http://schemas.microsoft.com/office/drawing/2014/main" xmlns="" id="{C692DAE7-6B69-425B-AEF7-F6F7D9D14C83}"/>
              </a:ext>
            </a:extLst>
          </p:cNvPr>
          <p:cNvCxnSpPr>
            <a:cxnSpLocks/>
          </p:cNvCxnSpPr>
          <p:nvPr/>
        </p:nvCxnSpPr>
        <p:spPr>
          <a:xfrm flipH="1" flipV="1">
            <a:off x="4557338" y="4624926"/>
            <a:ext cx="14662" cy="1297964"/>
          </a:xfrm>
          <a:prstGeom prst="line">
            <a:avLst/>
          </a:prstGeom>
          <a:ln w="12700"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" name="Textfeld 29">
            <a:extLst>
              <a:ext uri="{FF2B5EF4-FFF2-40B4-BE49-F238E27FC236}">
                <a16:creationId xmlns:a16="http://schemas.microsoft.com/office/drawing/2014/main" xmlns="" id="{1E8B61EE-75A8-48EA-88EC-F375A2F18192}"/>
              </a:ext>
            </a:extLst>
          </p:cNvPr>
          <p:cNvSpPr txBox="1"/>
          <p:nvPr/>
        </p:nvSpPr>
        <p:spPr>
          <a:xfrm>
            <a:off x="4299953" y="5986227"/>
            <a:ext cx="5029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dirty="0"/>
              <a:t>E</a:t>
            </a:r>
            <a:r>
              <a:rPr lang="de-DE" sz="1200" baseline="-25000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29163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800" b="1" dirty="0" err="1"/>
              <a:t>Why</a:t>
            </a:r>
            <a:r>
              <a:rPr lang="de-DE" sz="2800" b="1" dirty="0"/>
              <a:t> </a:t>
            </a:r>
            <a:r>
              <a:rPr lang="de-DE" sz="2800" b="1" dirty="0" err="1"/>
              <a:t>applying</a:t>
            </a:r>
            <a:r>
              <a:rPr lang="de-DE" sz="2800" b="1" dirty="0"/>
              <a:t> </a:t>
            </a:r>
            <a:r>
              <a:rPr lang="de-DE" sz="2800" b="1" dirty="0" err="1"/>
              <a:t>the</a:t>
            </a:r>
            <a:r>
              <a:rPr lang="de-DE" sz="2800" b="1" dirty="0"/>
              <a:t> Law </a:t>
            </a:r>
            <a:r>
              <a:rPr lang="de-DE" sz="2800" b="1" dirty="0" err="1"/>
              <a:t>of</a:t>
            </a:r>
            <a:r>
              <a:rPr lang="de-DE" sz="2800" b="1" dirty="0"/>
              <a:t> </a:t>
            </a:r>
            <a:r>
              <a:rPr lang="de-DE" sz="2800" b="1" dirty="0" err="1"/>
              <a:t>Unjust</a:t>
            </a:r>
            <a:r>
              <a:rPr lang="de-DE" sz="2800" b="1" dirty="0"/>
              <a:t> </a:t>
            </a:r>
            <a:r>
              <a:rPr lang="de-DE" sz="2800" b="1" dirty="0" err="1"/>
              <a:t>Enrichment</a:t>
            </a:r>
            <a:r>
              <a:rPr lang="de-DE" sz="2800" b="1" dirty="0"/>
              <a:t> </a:t>
            </a:r>
            <a:r>
              <a:rPr lang="de-DE" sz="2800" b="1" dirty="0" err="1"/>
              <a:t>is</a:t>
            </a:r>
            <a:r>
              <a:rPr lang="de-DE" sz="2800" b="1" dirty="0"/>
              <a:t> </a:t>
            </a:r>
            <a:r>
              <a:rPr lang="de-DE" sz="2800" b="1" dirty="0" err="1"/>
              <a:t>even</a:t>
            </a:r>
            <a:r>
              <a:rPr lang="de-DE" sz="2800" b="1" dirty="0"/>
              <a:t> </a:t>
            </a:r>
            <a:r>
              <a:rPr lang="de-DE" sz="2800" b="1" dirty="0" err="1"/>
              <a:t>worse</a:t>
            </a:r>
            <a:endParaRPr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 smtClean="0"/>
          </a:p>
          <a:p>
            <a:r>
              <a:rPr lang="en-US" sz="2400" dirty="0" smtClean="0"/>
              <a:t>BUT</a:t>
            </a:r>
            <a:r>
              <a:rPr lang="en-US" sz="2400" dirty="0"/>
              <a:t>: Unjust enrichment is based on the difference in profits with excessive (?) and optimal (?) emissions, which means that firms that benefit most from emissions are more likely to pay!</a:t>
            </a:r>
          </a:p>
          <a:p>
            <a:endParaRPr lang="en-US" sz="2400" dirty="0" smtClean="0"/>
          </a:p>
          <a:p>
            <a:r>
              <a:rPr lang="en-US" sz="2400" dirty="0" smtClean="0"/>
              <a:t>And </a:t>
            </a:r>
            <a:r>
              <a:rPr lang="en-US" sz="2400" dirty="0"/>
              <a:t>as profits are a (noisy) measure of social welfare, this means that we allocate emissions to firms with the lowest benefits!</a:t>
            </a:r>
          </a:p>
          <a:p>
            <a:pPr marL="0" indent="0">
              <a:buNone/>
            </a:pPr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3594121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200" dirty="0" err="1"/>
              <a:t>Conclusion</a:t>
            </a:r>
            <a:endParaRPr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3110"/>
            <a:ext cx="8229600" cy="484305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de-DE" sz="2000" dirty="0"/>
          </a:p>
          <a:p>
            <a:pPr marL="0" indent="0">
              <a:buNone/>
            </a:pPr>
            <a:r>
              <a:rPr lang="en-US" sz="2000" dirty="0"/>
              <a:t>Don‘t let us get </a:t>
            </a:r>
            <a:r>
              <a:rPr lang="en-US" sz="2000" dirty="0" smtClean="0"/>
              <a:t>distracted - From </a:t>
            </a:r>
            <a:r>
              <a:rPr lang="en-US" sz="2000" dirty="0"/>
              <a:t>an economic perspective, greenhouse emissions have a simple </a:t>
            </a:r>
            <a:r>
              <a:rPr lang="en-US" sz="2000" dirty="0" smtClean="0"/>
              <a:t>structure: marginal </a:t>
            </a:r>
            <a:r>
              <a:rPr lang="en-US" sz="2000" dirty="0"/>
              <a:t>harm is identical across </a:t>
            </a:r>
            <a:r>
              <a:rPr lang="en-US" sz="2000" dirty="0" smtClean="0"/>
              <a:t>sources</a:t>
            </a:r>
            <a:r>
              <a:rPr lang="en-US" sz="2000" dirty="0"/>
              <a:t>.</a:t>
            </a:r>
          </a:p>
          <a:p>
            <a:r>
              <a:rPr lang="en-US" sz="2000" dirty="0"/>
              <a:t>As marginal harm is the same everywhere, we „only“ need to ensure that marginal benefit is the same </a:t>
            </a:r>
            <a:r>
              <a:rPr lang="en-US" sz="2000" dirty="0" smtClean="0"/>
              <a:t>everywhere.</a:t>
            </a:r>
            <a:endParaRPr lang="en-US" sz="2000" dirty="0"/>
          </a:p>
          <a:p>
            <a:r>
              <a:rPr lang="en-US" sz="2000" dirty="0"/>
              <a:t>This can be ensured with taxes or permits.</a:t>
            </a:r>
          </a:p>
          <a:p>
            <a:r>
              <a:rPr lang="en-US" sz="2000" dirty="0"/>
              <a:t>It is impossible </a:t>
            </a:r>
            <a:r>
              <a:rPr lang="en-US" sz="2000" b="1" dirty="0"/>
              <a:t>to come even close to this </a:t>
            </a:r>
            <a:r>
              <a:rPr lang="en-US" sz="2000" dirty="0"/>
              <a:t>with standards or any kind of liability; regardless of how its framed.</a:t>
            </a:r>
          </a:p>
          <a:p>
            <a:r>
              <a:rPr lang="en-US" sz="2000" dirty="0"/>
              <a:t>As </a:t>
            </a:r>
            <a:r>
              <a:rPr lang="en-US" sz="2000" dirty="0" smtClean="0"/>
              <a:t>taxes or permits save </a:t>
            </a:r>
            <a:r>
              <a:rPr lang="en-US" sz="2000" b="1" dirty="0">
                <a:solidFill>
                  <a:srgbClr val="FF0000"/>
                </a:solidFill>
              </a:rPr>
              <a:t>huge</a:t>
            </a:r>
            <a:r>
              <a:rPr lang="en-US" sz="2000" dirty="0"/>
              <a:t> amounts for any environmental target given, we can also do more for the environment</a:t>
            </a:r>
            <a:r>
              <a:rPr lang="en-US" sz="2000" dirty="0" smtClean="0"/>
              <a:t>.</a:t>
            </a:r>
          </a:p>
          <a:p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39284101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Am I missing the </a:t>
            </a:r>
            <a:r>
              <a:rPr lang="en-US" sz="3200" dirty="0" smtClean="0"/>
              <a:t>point? – part I</a:t>
            </a:r>
            <a:endParaRPr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de-DE" sz="2000" dirty="0"/>
          </a:p>
          <a:p>
            <a:pPr marL="0" indent="0" algn="ctr">
              <a:buNone/>
            </a:pPr>
            <a:r>
              <a:rPr lang="en-US" sz="2400" b="1" dirty="0"/>
              <a:t>If there is a regulatory gap, isn’t liability second best</a:t>
            </a:r>
            <a:r>
              <a:rPr lang="en-US" sz="2400" b="1" dirty="0" smtClean="0"/>
              <a:t>?</a:t>
            </a:r>
            <a:r>
              <a:rPr lang="en-US" sz="2400" dirty="0"/>
              <a:t> </a:t>
            </a:r>
          </a:p>
          <a:p>
            <a:pPr lvl="0"/>
            <a:endParaRPr lang="en-US" sz="2000" dirty="0" smtClean="0"/>
          </a:p>
          <a:p>
            <a:pPr lvl="0"/>
            <a:r>
              <a:rPr lang="en-US" sz="2000" dirty="0" smtClean="0"/>
              <a:t>Liability </a:t>
            </a:r>
            <a:r>
              <a:rPr lang="en-US" sz="2000" dirty="0"/>
              <a:t>is not a second-best instrument for climate change. </a:t>
            </a:r>
            <a:r>
              <a:rPr lang="en-US" sz="2000" dirty="0" smtClean="0"/>
              <a:t>It </a:t>
            </a:r>
            <a:r>
              <a:rPr lang="en-US" sz="2000" dirty="0"/>
              <a:t>is a </a:t>
            </a:r>
            <a:r>
              <a:rPr lang="en-US" sz="2000" i="1" dirty="0"/>
              <a:t>systematically wrong instrument</a:t>
            </a:r>
            <a:r>
              <a:rPr lang="en-US" sz="2000" dirty="0"/>
              <a:t>, because harm is produced jointly by millions of emitters and marginal harm is identical across sources. Once courts start allocating responsibility across a few defendants, they distort incentives rather than approximate the efficient outcome</a:t>
            </a:r>
            <a:r>
              <a:rPr lang="en-US" sz="2000" dirty="0" smtClean="0"/>
              <a:t>.</a:t>
            </a:r>
          </a:p>
          <a:p>
            <a:pPr lvl="0"/>
            <a:endParaRPr lang="en-US" sz="2000" dirty="0"/>
          </a:p>
          <a:p>
            <a:pPr lvl="0"/>
            <a:r>
              <a:rPr lang="en-US" sz="2000" dirty="0"/>
              <a:t>The issue is not that liability is imperfect: The issue is that in this setting it moves us further away from the efficient allocation</a:t>
            </a:r>
            <a:r>
              <a:rPr lang="en-US" sz="2000" dirty="0" smtClean="0"/>
              <a:t>.</a:t>
            </a:r>
            <a:r>
              <a:rPr lang="en-US" sz="2000" dirty="0"/>
              <a:t> 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6314891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Am I missing the </a:t>
            </a:r>
            <a:r>
              <a:rPr lang="en-US" sz="3200" dirty="0" smtClean="0"/>
              <a:t>point? – part </a:t>
            </a:r>
            <a:r>
              <a:rPr lang="en-US" sz="3200" dirty="0" smtClean="0"/>
              <a:t>II</a:t>
            </a:r>
            <a:endParaRPr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de-DE" sz="2000" dirty="0"/>
          </a:p>
          <a:p>
            <a:pPr marL="0" indent="0" algn="ctr">
              <a:buNone/>
            </a:pPr>
            <a:r>
              <a:rPr lang="en-US" sz="2800" b="1" dirty="0" smtClean="0"/>
              <a:t>And what about “smart” divisions of harm? </a:t>
            </a:r>
            <a:r>
              <a:rPr lang="en-US" sz="2800" dirty="0"/>
              <a:t> </a:t>
            </a:r>
          </a:p>
          <a:p>
            <a:pPr lvl="0"/>
            <a:endParaRPr lang="en-US" sz="2000" dirty="0" smtClean="0"/>
          </a:p>
          <a:p>
            <a:pPr lvl="0"/>
            <a:r>
              <a:rPr lang="en-US" sz="2400" dirty="0" smtClean="0"/>
              <a:t>What if everyone pays for the marginal (additional) harm triggered by the own emissions? Well, this impossibility is exactly what </a:t>
            </a:r>
            <a:r>
              <a:rPr lang="en-US" sz="2400" dirty="0" err="1" smtClean="0"/>
              <a:t>multicausation</a:t>
            </a:r>
            <a:r>
              <a:rPr lang="en-US" sz="2400" dirty="0" smtClean="0"/>
              <a:t> (convey harm) is all about….</a:t>
            </a:r>
            <a:endParaRPr lang="en-US" sz="2400" dirty="0" smtClean="0"/>
          </a:p>
          <a:p>
            <a:pPr lvl="0"/>
            <a:endParaRPr lang="en-US" sz="2400" dirty="0"/>
          </a:p>
          <a:p>
            <a:pPr lvl="0"/>
            <a:r>
              <a:rPr lang="en-US" sz="2400" dirty="0" smtClean="0"/>
              <a:t>And what about negligence standards?</a:t>
            </a:r>
            <a:endParaRPr lang="en-US" sz="24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3214628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300" dirty="0"/>
              <a:t>Background</a:t>
            </a:r>
            <a:endParaRPr sz="33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06130"/>
            <a:ext cx="8229600" cy="5020034"/>
          </a:xfrm>
        </p:spPr>
        <p:txBody>
          <a:bodyPr>
            <a:normAutofit fontScale="92500" lnSpcReduction="10000"/>
          </a:bodyPr>
          <a:lstStyle/>
          <a:p>
            <a:endParaRPr lang="de-DE" dirty="0"/>
          </a:p>
          <a:p>
            <a:pPr marL="0" indent="0" algn="ctr">
              <a:buNone/>
            </a:pPr>
            <a:r>
              <a:rPr sz="2400" dirty="0"/>
              <a:t>Growing judicial interest in holding priv</a:t>
            </a:r>
            <a:r>
              <a:rPr lang="en-US" sz="2400" dirty="0"/>
              <a:t>ate actors liable for greenhouse gas emissions; thereby acknowledging the following practical obstacles:</a:t>
            </a:r>
          </a:p>
          <a:p>
            <a:r>
              <a:rPr lang="en-US" sz="2400" dirty="0"/>
              <a:t>Climate change is cumulative and global: many emitters, long time horizons</a:t>
            </a:r>
          </a:p>
          <a:p>
            <a:r>
              <a:rPr lang="en-US" sz="2400" dirty="0"/>
              <a:t>Future harms are probabilistic, dispersed, and difficult to monetize</a:t>
            </a:r>
          </a:p>
          <a:p>
            <a:r>
              <a:rPr lang="en-US" sz="2400" dirty="0"/>
              <a:t>Individual defendants can plausibly argue their emissions are too small to matter – how to allocate responsibility across defendants</a:t>
            </a:r>
            <a:r>
              <a:rPr lang="en-US" sz="2400" dirty="0" smtClean="0"/>
              <a:t>?</a:t>
            </a:r>
          </a:p>
          <a:p>
            <a:r>
              <a:rPr lang="en-US" sz="2400" b="1" dirty="0" smtClean="0">
                <a:solidFill>
                  <a:srgbClr val="FF0000"/>
                </a:solidFill>
              </a:rPr>
              <a:t>In a nutshell: </a:t>
            </a:r>
            <a:r>
              <a:rPr lang="en-US" sz="2400" b="1" dirty="0" err="1" smtClean="0">
                <a:solidFill>
                  <a:srgbClr val="FF0000"/>
                </a:solidFill>
              </a:rPr>
              <a:t>multicausality</a:t>
            </a:r>
            <a:endParaRPr lang="en-US" sz="24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2400" dirty="0" smtClean="0"/>
              <a:t>Still, internationally </a:t>
            </a:r>
            <a:r>
              <a:rPr lang="en-US" sz="2400" dirty="0"/>
              <a:t>and in NZ, several </a:t>
            </a:r>
            <a:r>
              <a:rPr lang="en-US" sz="2400" dirty="0" smtClean="0"/>
              <a:t>forms of “liability” are increasingly advocated (</a:t>
            </a:r>
            <a:r>
              <a:rPr lang="en-US" sz="2400" dirty="0"/>
              <a:t>e.g. </a:t>
            </a:r>
            <a:r>
              <a:rPr lang="en-US" sz="1800" dirty="0" err="1"/>
              <a:t>Gilboa</a:t>
            </a:r>
            <a:r>
              <a:rPr lang="en-US" sz="1800" dirty="0"/>
              <a:t>, Kaplan &amp; Sarel 2024, Georgetown Law Journal</a:t>
            </a:r>
            <a:r>
              <a:rPr lang="en-US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01979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Am I missing the </a:t>
            </a:r>
            <a:r>
              <a:rPr lang="en-US" sz="3200" dirty="0" smtClean="0"/>
              <a:t>point? – part </a:t>
            </a:r>
            <a:r>
              <a:rPr lang="en-US" sz="3200" dirty="0" smtClean="0"/>
              <a:t>III</a:t>
            </a:r>
            <a:endParaRPr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de-DE" sz="2000" dirty="0"/>
          </a:p>
          <a:p>
            <a:pPr marL="0" indent="0" algn="ctr">
              <a:buNone/>
            </a:pPr>
            <a:r>
              <a:rPr lang="en-US" sz="2800" b="1" dirty="0" smtClean="0"/>
              <a:t>And wouldn’t </a:t>
            </a:r>
            <a:r>
              <a:rPr lang="en-US" sz="2800" b="1" dirty="0"/>
              <a:t>it put pressure on regulators? </a:t>
            </a:r>
          </a:p>
          <a:p>
            <a:endParaRPr lang="en-US" sz="2400" dirty="0" smtClean="0"/>
          </a:p>
          <a:p>
            <a:r>
              <a:rPr lang="en-US" sz="2400" dirty="0" smtClean="0"/>
              <a:t>Not </a:t>
            </a:r>
            <a:r>
              <a:rPr lang="en-US" sz="2400" dirty="0"/>
              <a:t>excluded. But my educated guess is Possibly — but it may also create the illusion that the problem is being solved through courts, which can actually reduce political pressure for systemic instruments like carbon pricing</a:t>
            </a:r>
            <a:r>
              <a:rPr lang="en-US" sz="2400" dirty="0" smtClean="0"/>
              <a:t>.</a:t>
            </a:r>
            <a:r>
              <a:rPr lang="en-US" sz="2400" dirty="0"/>
              <a:t> </a:t>
            </a:r>
            <a:endParaRPr lang="en-US" sz="2400" dirty="0" smtClean="0"/>
          </a:p>
          <a:p>
            <a:r>
              <a:rPr lang="en-US" sz="2400" dirty="0" smtClean="0"/>
              <a:t>AND</a:t>
            </a:r>
            <a:r>
              <a:rPr lang="en-US" sz="2400" dirty="0"/>
              <a:t>: What is the psychological impact of allocating responsibility to some </a:t>
            </a:r>
            <a:r>
              <a:rPr lang="en-US" sz="2400" dirty="0" smtClean="0"/>
              <a:t>companies instead of acknowledging that ach unit CO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counts for one unit</a:t>
            </a:r>
            <a:r>
              <a:rPr lang="en-US" sz="2400" dirty="0" smtClean="0"/>
              <a:t>?!?</a:t>
            </a:r>
          </a:p>
          <a:p>
            <a:r>
              <a:rPr lang="en-US" sz="2400" dirty="0" smtClean="0"/>
              <a:t>Similar to the issue with the CO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-footprint…</a:t>
            </a:r>
            <a:endParaRPr lang="en-US" sz="2400" dirty="0"/>
          </a:p>
          <a:p>
            <a:endParaRPr lang="en-US" sz="2000" dirty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16967724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dirty="0"/>
              <a:t>Backups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19512748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 dirty="0"/>
              <a:t>Law &amp; </a:t>
            </a:r>
            <a:r>
              <a:rPr lang="en-US" sz="2400" b="1" dirty="0" err="1"/>
              <a:t>Economis</a:t>
            </a:r>
            <a:r>
              <a:rPr lang="en-US" sz="2400" b="1" dirty="0"/>
              <a:t> distinguishes two kinds of causation problems</a:t>
            </a:r>
            <a:endParaRPr lang="en-US" sz="2000" dirty="0"/>
          </a:p>
          <a:p>
            <a:pPr marL="0" indent="0" algn="ctr">
              <a:buNone/>
            </a:pPr>
            <a:r>
              <a:rPr lang="en-US" sz="2000" dirty="0"/>
              <a:t> </a:t>
            </a:r>
          </a:p>
          <a:p>
            <a:pPr marL="0" indent="0">
              <a:buNone/>
            </a:pPr>
            <a:r>
              <a:rPr lang="en-US" sz="2200" dirty="0"/>
              <a:t>1) </a:t>
            </a:r>
            <a:r>
              <a:rPr lang="en-US" sz="2200" b="1" dirty="0"/>
              <a:t>Uncertain causation</a:t>
            </a:r>
          </a:p>
          <a:p>
            <a:r>
              <a:rPr lang="en-US" sz="2000" dirty="0"/>
              <a:t>One entity causes harm, but is unidentifiable</a:t>
            </a:r>
          </a:p>
          <a:p>
            <a:r>
              <a:rPr lang="en-US" sz="2000" dirty="0"/>
              <a:t>Apportioning damages according to probabilities (asbestos) or market shares (drugs) restores efficiency.</a:t>
            </a:r>
          </a:p>
          <a:p>
            <a:endParaRPr lang="en-US" sz="2000" dirty="0"/>
          </a:p>
          <a:p>
            <a:pPr marL="0" indent="0">
              <a:buNone/>
            </a:pPr>
            <a:r>
              <a:rPr lang="en-US" sz="2000" dirty="0"/>
              <a:t>2) </a:t>
            </a:r>
            <a:r>
              <a:rPr lang="en-US" sz="2200" b="1" dirty="0" err="1"/>
              <a:t>Multicausality</a:t>
            </a:r>
            <a:endParaRPr lang="en-US" sz="2200" b="1" dirty="0"/>
          </a:p>
          <a:p>
            <a:r>
              <a:rPr lang="en-US" sz="2000" dirty="0"/>
              <a:t>Harm is convex in risky behavior (in our case: in emissions)</a:t>
            </a:r>
          </a:p>
          <a:p>
            <a:r>
              <a:rPr lang="en-US" sz="2000" dirty="0"/>
              <a:t>Non-existence of efficient liability rules.</a:t>
            </a:r>
          </a:p>
          <a:p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402452423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2800" b="1" dirty="0" err="1"/>
              <a:t>Graphical</a:t>
            </a:r>
            <a:r>
              <a:rPr lang="de-DE" sz="2800" b="1" dirty="0"/>
              <a:t> </a:t>
            </a:r>
            <a:r>
              <a:rPr lang="de-DE" sz="2800" b="1" dirty="0" err="1"/>
              <a:t>illustration</a:t>
            </a:r>
            <a:endParaRPr sz="2800" b="1" dirty="0"/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914400" y="914400"/>
          <a:ext cx="73152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4754880" y="5669280"/>
            <a:ext cx="22860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t>Eᵢ (social optimum)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08960" y="5669280"/>
            <a:ext cx="22860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t>Eᵢ (½ harm)</a:t>
            </a:r>
          </a:p>
        </p:txBody>
      </p:sp>
    </p:spTree>
    <p:extLst>
      <p:ext uri="{BB962C8B-B14F-4D97-AF65-F5344CB8AC3E}">
        <p14:creationId xmlns:p14="http://schemas.microsoft.com/office/powerpoint/2010/main" val="2859963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5300393"/>
              </p:ext>
            </p:extLst>
          </p:nvPr>
        </p:nvGraphicFramePr>
        <p:xfrm>
          <a:off x="457200" y="1371600"/>
          <a:ext cx="8229600" cy="499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868560">
                <a:tc>
                  <a:txBody>
                    <a:bodyPr/>
                    <a:lstStyle/>
                    <a:p>
                      <a:r>
                        <a:rPr sz="1400" b="0" dirty="0"/>
                        <a:t>Dimension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Standard Tort Liability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Smith v Fonterra (NZSC 2024)</a:t>
                      </a:r>
                      <a:r>
                        <a:rPr lang="de-DE" sz="1400" b="0" dirty="0"/>
                        <a:t>: </a:t>
                      </a:r>
                      <a:r>
                        <a:rPr lang="de-DE" sz="1400" b="0" dirty="0" err="1"/>
                        <a:t>similar</a:t>
                      </a:r>
                      <a:r>
                        <a:rPr lang="de-DE" sz="1400" b="0" dirty="0"/>
                        <a:t> in </a:t>
                      </a:r>
                      <a:r>
                        <a:rPr lang="de-DE" sz="1400" b="0" dirty="0" err="1"/>
                        <a:t>the</a:t>
                      </a:r>
                      <a:r>
                        <a:rPr lang="de-DE" sz="1400" b="0" dirty="0"/>
                        <a:t> US</a:t>
                      </a:r>
                      <a:br>
                        <a:rPr lang="de-DE" sz="1400" b="0" dirty="0"/>
                      </a:br>
                      <a:r>
                        <a:rPr lang="de-DE" sz="1400" b="0" dirty="0"/>
                        <a:t>(</a:t>
                      </a:r>
                      <a:r>
                        <a:rPr lang="de-DE" sz="1400" b="0" dirty="0" err="1"/>
                        <a:t>climate</a:t>
                      </a:r>
                      <a:r>
                        <a:rPr lang="de-DE" sz="1400" b="0" dirty="0"/>
                        <a:t> </a:t>
                      </a:r>
                      <a:r>
                        <a:rPr lang="de-DE" sz="1400" b="0" dirty="0" err="1"/>
                        <a:t>system</a:t>
                      </a:r>
                      <a:r>
                        <a:rPr lang="de-DE" sz="1400" b="0" dirty="0"/>
                        <a:t> </a:t>
                      </a:r>
                      <a:r>
                        <a:rPr lang="de-DE" sz="1400" b="0" dirty="0" err="1"/>
                        <a:t>damage</a:t>
                      </a:r>
                      <a:r>
                        <a:rPr lang="de-DE" sz="1400" b="0" dirty="0"/>
                        <a:t> </a:t>
                      </a:r>
                      <a:r>
                        <a:rPr lang="de-DE" sz="1400" b="0" dirty="0" err="1"/>
                        <a:t>duty</a:t>
                      </a:r>
                      <a:r>
                        <a:rPr lang="de-DE" sz="1400" b="0" dirty="0"/>
                        <a:t>)</a:t>
                      </a:r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b="0" dirty="0"/>
                        <a:t>Unjust Enrichment</a:t>
                      </a:r>
                      <a:r>
                        <a:rPr lang="de-DE" sz="1400" b="0" dirty="0"/>
                        <a:t> </a:t>
                      </a:r>
                      <a:r>
                        <a:rPr lang="de-DE" sz="1400" b="0" dirty="0" err="1"/>
                        <a:t>based</a:t>
                      </a:r>
                      <a:r>
                        <a:rPr lang="de-DE" sz="1400" b="0" dirty="0"/>
                        <a:t> on </a:t>
                      </a:r>
                      <a:r>
                        <a:rPr lang="de-DE" sz="1400" b="0" dirty="0" err="1"/>
                        <a:t>corrective</a:t>
                      </a:r>
                      <a:r>
                        <a:rPr lang="de-DE" sz="1400" b="0" dirty="0"/>
                        <a:t> </a:t>
                      </a:r>
                      <a:r>
                        <a:rPr lang="de-DE" sz="1400" b="0" dirty="0" err="1"/>
                        <a:t>justice</a:t>
                      </a:r>
                      <a:endParaRPr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/>
                        <a:t>Constitutional</a:t>
                      </a:r>
                      <a:r>
                        <a:rPr lang="en-US" sz="1400" b="0" baseline="0" dirty="0"/>
                        <a:t> and legal right terms; Rights of </a:t>
                      </a:r>
                      <a:r>
                        <a:rPr lang="en-US" sz="1400" b="0" baseline="0" dirty="0" smtClean="0"/>
                        <a:t>nature</a:t>
                      </a:r>
                      <a:endParaRPr lang="en-US" sz="1400" b="0" dirty="0"/>
                    </a:p>
                    <a:p>
                      <a:endParaRPr sz="1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68560">
                <a:tc>
                  <a:txBody>
                    <a:bodyPr/>
                    <a:lstStyle/>
                    <a:p>
                      <a:r>
                        <a:rPr sz="1400" b="1" dirty="0"/>
                        <a:t>Basis of compensation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Harm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Harm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/>
                        <a:t>Defendant’s gain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Restoration, </a:t>
                      </a:r>
                      <a:r>
                        <a:rPr lang="de-DE" sz="1400" dirty="0" err="1"/>
                        <a:t>obligations</a:t>
                      </a:r>
                      <a:r>
                        <a:rPr lang="de-DE" sz="1400" dirty="0"/>
                        <a:t>; </a:t>
                      </a:r>
                      <a:r>
                        <a:rPr lang="de-DE" sz="1400" dirty="0" err="1"/>
                        <a:t>close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to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command</a:t>
                      </a:r>
                      <a:r>
                        <a:rPr lang="de-DE" sz="1400" dirty="0"/>
                        <a:t> &amp; </a:t>
                      </a:r>
                      <a:r>
                        <a:rPr lang="de-DE" sz="1400" dirty="0" err="1"/>
                        <a:t>control</a:t>
                      </a:r>
                      <a:endParaRPr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68560">
                <a:tc>
                  <a:txBody>
                    <a:bodyPr/>
                    <a:lstStyle/>
                    <a:p>
                      <a:r>
                        <a:rPr sz="1400" b="1" dirty="0"/>
                        <a:t>Causation requirement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Strict/individualized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Relaxed/collective</a:t>
                      </a:r>
                      <a:r>
                        <a:rPr lang="de-DE" sz="1400" dirty="0"/>
                        <a:t>;</a:t>
                      </a:r>
                    </a:p>
                    <a:p>
                      <a:r>
                        <a:rPr lang="de-DE" sz="1400" dirty="0"/>
                        <a:t>„</a:t>
                      </a:r>
                      <a:r>
                        <a:rPr lang="de-DE" sz="1400" dirty="0" err="1"/>
                        <a:t>Climate</a:t>
                      </a:r>
                      <a:r>
                        <a:rPr lang="de-DE" sz="1400" baseline="0" dirty="0"/>
                        <a:t> </a:t>
                      </a:r>
                      <a:r>
                        <a:rPr lang="de-DE" sz="1400" baseline="0" dirty="0" err="1"/>
                        <a:t>system</a:t>
                      </a:r>
                      <a:r>
                        <a:rPr lang="de-DE" sz="1400" baseline="0" dirty="0"/>
                        <a:t> </a:t>
                      </a:r>
                      <a:r>
                        <a:rPr lang="de-DE" sz="1400" baseline="0" dirty="0" err="1"/>
                        <a:t>damage</a:t>
                      </a:r>
                      <a:r>
                        <a:rPr lang="de-DE" sz="1400" baseline="0" dirty="0"/>
                        <a:t>“; </a:t>
                      </a:r>
                      <a:r>
                        <a:rPr lang="de-DE" sz="1400" baseline="0" dirty="0" err="1"/>
                        <a:t>negligence</a:t>
                      </a:r>
                      <a:endParaRPr lang="de-DE" sz="1400" dirty="0"/>
                    </a:p>
                    <a:p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Not central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Not </a:t>
                      </a:r>
                      <a:r>
                        <a:rPr lang="de-DE" sz="1400" dirty="0" err="1"/>
                        <a:t>central</a:t>
                      </a:r>
                      <a:endParaRPr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68560">
                <a:tc>
                  <a:txBody>
                    <a:bodyPr/>
                    <a:lstStyle/>
                    <a:p>
                      <a:r>
                        <a:rPr sz="1400" b="1" dirty="0"/>
                        <a:t>Measure of recovery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Loss-based damages</a:t>
                      </a:r>
                      <a:r>
                        <a:rPr lang="de-DE" sz="1400" dirty="0"/>
                        <a:t>: </a:t>
                      </a:r>
                      <a:r>
                        <a:rPr lang="de-DE" sz="1400" dirty="0" err="1"/>
                        <a:t>Hardly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measurable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Loss-based damages</a:t>
                      </a:r>
                      <a:r>
                        <a:rPr lang="de-DE" sz="1400" dirty="0"/>
                        <a:t>: </a:t>
                      </a:r>
                      <a:r>
                        <a:rPr lang="de-DE" sz="1400" dirty="0" err="1"/>
                        <a:t>Hardly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measurable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Additional </a:t>
                      </a:r>
                      <a:r>
                        <a:rPr lang="de-DE" sz="1400" dirty="0" err="1"/>
                        <a:t>profits</a:t>
                      </a:r>
                      <a:r>
                        <a:rPr lang="de-DE" sz="1400" baseline="0" dirty="0"/>
                        <a:t> –</a:t>
                      </a:r>
                      <a:r>
                        <a:rPr lang="de-DE" sz="1400" baseline="0" dirty="0" err="1"/>
                        <a:t>easier</a:t>
                      </a:r>
                      <a:r>
                        <a:rPr lang="de-DE" sz="1400" baseline="0" dirty="0"/>
                        <a:t> </a:t>
                      </a:r>
                      <a:r>
                        <a:rPr lang="de-DE" sz="1400" baseline="0" dirty="0" err="1"/>
                        <a:t>measurable</a:t>
                      </a:r>
                      <a:r>
                        <a:rPr lang="de-DE" sz="1400" baseline="0" dirty="0"/>
                        <a:t> in </a:t>
                      </a:r>
                      <a:r>
                        <a:rPr lang="de-DE" sz="1400" baseline="0" dirty="0" err="1"/>
                        <a:t>case</a:t>
                      </a:r>
                      <a:r>
                        <a:rPr lang="de-DE" sz="1400" baseline="0" dirty="0"/>
                        <a:t> </a:t>
                      </a:r>
                      <a:r>
                        <a:rPr lang="de-DE" sz="1400" baseline="0" dirty="0" err="1"/>
                        <a:t>of</a:t>
                      </a:r>
                      <a:r>
                        <a:rPr lang="de-DE" sz="1400" baseline="0" dirty="0"/>
                        <a:t> a </a:t>
                      </a:r>
                      <a:r>
                        <a:rPr lang="de-DE" sz="1400" baseline="0" dirty="0" err="1"/>
                        <a:t>benchmark</a:t>
                      </a:r>
                      <a:r>
                        <a:rPr lang="de-DE" sz="1400" baseline="0" dirty="0"/>
                        <a:t>.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/>
                        <a:t>Harm </a:t>
                      </a:r>
                      <a:r>
                        <a:rPr lang="de-DE" sz="1400" dirty="0" err="1"/>
                        <a:t>to</a:t>
                      </a:r>
                      <a:r>
                        <a:rPr lang="de-DE" sz="1400" dirty="0"/>
                        <a:t> </a:t>
                      </a:r>
                      <a:r>
                        <a:rPr lang="de-DE" sz="1400" dirty="0" err="1"/>
                        <a:t>ecosystem</a:t>
                      </a:r>
                      <a:endParaRPr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68560">
                <a:tc>
                  <a:txBody>
                    <a:bodyPr/>
                    <a:lstStyle/>
                    <a:p>
                      <a:r>
                        <a:rPr sz="1400" b="1" dirty="0"/>
                        <a:t>Role of profits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Irrelevant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Irrelevant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 dirty="0"/>
                        <a:t>Central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err="1"/>
                        <a:t>Unclear</a:t>
                      </a:r>
                      <a:endParaRPr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915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endParaRPr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dirty="0"/>
              <a:t>Why am I so interested in the topic?</a:t>
            </a:r>
          </a:p>
          <a:p>
            <a:endParaRPr lang="en-US" sz="2400" dirty="0" smtClean="0"/>
          </a:p>
          <a:p>
            <a:r>
              <a:rPr lang="en-US" sz="2400" dirty="0" smtClean="0"/>
              <a:t>Discussion </a:t>
            </a:r>
            <a:r>
              <a:rPr lang="en-US" sz="2400" dirty="0"/>
              <a:t>very similar Germany in the early 90th: Liability for </a:t>
            </a:r>
            <a:r>
              <a:rPr lang="en-US" sz="2400" dirty="0" err="1"/>
              <a:t>Waldsterben</a:t>
            </a:r>
            <a:r>
              <a:rPr lang="en-US" sz="2400" dirty="0"/>
              <a:t> (forest dieback) due to SO</a:t>
            </a:r>
            <a:r>
              <a:rPr lang="en-US" sz="2400" baseline="-25000" dirty="0"/>
              <a:t>2</a:t>
            </a:r>
            <a:r>
              <a:rPr lang="en-US" sz="2400" dirty="0"/>
              <a:t>.</a:t>
            </a:r>
          </a:p>
          <a:p>
            <a:endParaRPr lang="en-US" sz="2400" dirty="0" smtClean="0"/>
          </a:p>
          <a:p>
            <a:r>
              <a:rPr lang="en-US" sz="2400" dirty="0" smtClean="0"/>
              <a:t>Working </a:t>
            </a:r>
            <a:r>
              <a:rPr lang="en-US" sz="2400" dirty="0"/>
              <a:t>group by the ministries of justice and the environment -&gt; led to the German </a:t>
            </a:r>
            <a:r>
              <a:rPr lang="en-US" sz="2400" dirty="0" err="1" smtClean="0"/>
              <a:t>Env</a:t>
            </a:r>
            <a:r>
              <a:rPr lang="en-US" sz="2400" dirty="0" smtClean="0"/>
              <a:t>. </a:t>
            </a:r>
            <a:r>
              <a:rPr lang="en-US" sz="2400" dirty="0" err="1" smtClean="0"/>
              <a:t>Liab</a:t>
            </a:r>
            <a:r>
              <a:rPr lang="en-US" sz="2400" dirty="0" smtClean="0"/>
              <a:t>. Law </a:t>
            </a:r>
            <a:r>
              <a:rPr lang="en-US" sz="2400" dirty="0"/>
              <a:t>which served as role model for the EU.</a:t>
            </a:r>
          </a:p>
          <a:p>
            <a:pPr marL="0" indent="0">
              <a:buNone/>
            </a:pP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1522506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endParaRPr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 dirty="0" smtClean="0"/>
              <a:t>Key features </a:t>
            </a:r>
            <a:r>
              <a:rPr lang="en-US" sz="2400" b="1" dirty="0"/>
              <a:t>of the  </a:t>
            </a:r>
            <a:r>
              <a:rPr lang="en-US" sz="2400" b="1" dirty="0" smtClean="0"/>
              <a:t>German/EU </a:t>
            </a:r>
            <a:r>
              <a:rPr lang="en-US" sz="2400" b="1" dirty="0" err="1" smtClean="0"/>
              <a:t>Env</a:t>
            </a:r>
            <a:r>
              <a:rPr lang="en-US" sz="2400" b="1" dirty="0" smtClean="0"/>
              <a:t>. </a:t>
            </a:r>
            <a:r>
              <a:rPr lang="en-US" sz="2400" b="1" dirty="0" err="1" smtClean="0"/>
              <a:t>Liab</a:t>
            </a:r>
            <a:r>
              <a:rPr lang="en-US" sz="2400" b="1" dirty="0" smtClean="0"/>
              <a:t>. Law</a:t>
            </a:r>
            <a:r>
              <a:rPr lang="en-US" sz="2400" b="1" dirty="0"/>
              <a:t/>
            </a:r>
            <a:br>
              <a:rPr lang="en-US" sz="2400" b="1" dirty="0"/>
            </a:br>
            <a:endParaRPr lang="en-US" sz="2400" b="1" dirty="0"/>
          </a:p>
          <a:p>
            <a:r>
              <a:rPr lang="en-US" sz="2400" dirty="0"/>
              <a:t>S</a:t>
            </a:r>
            <a:r>
              <a:rPr lang="en-US" sz="2400" dirty="0" smtClean="0"/>
              <a:t>trict liability</a:t>
            </a:r>
          </a:p>
          <a:p>
            <a:endParaRPr lang="en-US" sz="2400" dirty="0"/>
          </a:p>
          <a:p>
            <a:r>
              <a:rPr lang="en-US" sz="2400" dirty="0" smtClean="0"/>
              <a:t>Cases with “many” multiple </a:t>
            </a:r>
            <a:r>
              <a:rPr lang="en-US" sz="2400" dirty="0"/>
              <a:t>sources </a:t>
            </a:r>
            <a:r>
              <a:rPr lang="en-US" sz="2400" dirty="0" smtClean="0"/>
              <a:t>excluded</a:t>
            </a:r>
          </a:p>
          <a:p>
            <a:endParaRPr lang="en-US" sz="2400" dirty="0" smtClean="0"/>
          </a:p>
          <a:p>
            <a:r>
              <a:rPr lang="en-US" sz="2400" dirty="0" smtClean="0"/>
              <a:t>BUT: For “some” </a:t>
            </a:r>
            <a:r>
              <a:rPr lang="en-US" sz="2400" dirty="0"/>
              <a:t>multiple </a:t>
            </a:r>
            <a:r>
              <a:rPr lang="en-US" sz="2400" dirty="0" smtClean="0"/>
              <a:t>sources, the law establishes negligence by the back door: For causation, the burden </a:t>
            </a:r>
            <a:r>
              <a:rPr lang="en-US" sz="2400" dirty="0"/>
              <a:t>of proof </a:t>
            </a:r>
            <a:r>
              <a:rPr lang="en-US" sz="2400" dirty="0" smtClean="0"/>
              <a:t>is reversed if companies cannot prove that emissions are within regulatory standards.</a:t>
            </a:r>
            <a:endParaRPr lang="en-US" sz="2400" dirty="0"/>
          </a:p>
          <a:p>
            <a:pPr marL="0" indent="0">
              <a:buNone/>
            </a:pP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15594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endParaRPr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9148"/>
            <a:ext cx="8229600" cy="5197015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2400" b="1" dirty="0" smtClean="0"/>
              <a:t>Liability in NZ and Smith v. Fonterra</a:t>
            </a:r>
            <a:r>
              <a:rPr lang="en-US" sz="2400" b="1" dirty="0"/>
              <a:t/>
            </a:r>
            <a:br>
              <a:rPr lang="en-US" sz="2400" b="1" dirty="0"/>
            </a:br>
            <a:endParaRPr lang="en-US" sz="2400" b="1" dirty="0"/>
          </a:p>
          <a:p>
            <a:r>
              <a:rPr lang="en-US" sz="2400" dirty="0"/>
              <a:t>No unified environmental liability regime comparable to the German/EU Environmental Liability Law.</a:t>
            </a:r>
            <a:endParaRPr lang="en-US" sz="2400" dirty="0" smtClean="0"/>
          </a:p>
          <a:p>
            <a:r>
              <a:rPr lang="en-US" sz="2400" dirty="0" smtClean="0"/>
              <a:t>Mainly based on regulatory </a:t>
            </a:r>
            <a:r>
              <a:rPr lang="en-US" sz="2400" dirty="0"/>
              <a:t>enforcement and remediation under the Resource Management Act, while private compensation plays a limited role</a:t>
            </a:r>
            <a:r>
              <a:rPr lang="en-US" sz="2400" dirty="0" smtClean="0"/>
              <a:t>.</a:t>
            </a:r>
          </a:p>
          <a:p>
            <a:r>
              <a:rPr lang="en-US" sz="2400" dirty="0"/>
              <a:t>Smith v. Fonterra </a:t>
            </a:r>
            <a:r>
              <a:rPr lang="en-US" sz="2400" dirty="0" smtClean="0"/>
              <a:t>not based on claim that </a:t>
            </a:r>
            <a:r>
              <a:rPr lang="en-US" sz="2400" dirty="0"/>
              <a:t>companies acted wrongly by choosing a particular energy </a:t>
            </a:r>
            <a:r>
              <a:rPr lang="en-US" sz="2400" dirty="0" smtClean="0"/>
              <a:t>mix.</a:t>
            </a:r>
          </a:p>
          <a:p>
            <a:r>
              <a:rPr lang="en-US" sz="2400" dirty="0" smtClean="0"/>
              <a:t>Rather</a:t>
            </a:r>
            <a:r>
              <a:rPr lang="en-US" sz="2400" dirty="0"/>
              <a:t>, it attempts to reframe climate change as a tort problem caused by emitters in general.</a:t>
            </a:r>
          </a:p>
          <a:p>
            <a:r>
              <a:rPr lang="en-US" sz="2400" dirty="0"/>
              <a:t>If such a tort were </a:t>
            </a:r>
            <a:r>
              <a:rPr lang="en-US" sz="2400" dirty="0" smtClean="0"/>
              <a:t>recognized</a:t>
            </a:r>
            <a:r>
              <a:rPr lang="en-US" sz="2400" dirty="0"/>
              <a:t>, liability could in principle </a:t>
            </a:r>
            <a:r>
              <a:rPr lang="en-US" sz="2400" dirty="0" smtClean="0"/>
              <a:t>arise </a:t>
            </a:r>
            <a:r>
              <a:rPr lang="en-US" sz="2400" dirty="0"/>
              <a:t>even where firms comply with regulation, simply because their emissions contribute to climate change.</a:t>
            </a:r>
            <a:endParaRPr lang="en-US" sz="2400" dirty="0" smtClean="0"/>
          </a:p>
          <a:p>
            <a:r>
              <a:rPr lang="en-US" sz="2400" dirty="0"/>
              <a:t>Unlike German/EU environmental liability rules, the claim does not rely on a regulatory violation or any implicit negligence standard.</a:t>
            </a:r>
          </a:p>
          <a:p>
            <a:pPr marL="0" indent="0">
              <a:buNone/>
            </a:pPr>
            <a:endParaRPr sz="2400" dirty="0"/>
          </a:p>
        </p:txBody>
      </p:sp>
    </p:spTree>
    <p:extLst>
      <p:ext uri="{BB962C8B-B14F-4D97-AF65-F5344CB8AC3E}">
        <p14:creationId xmlns:p14="http://schemas.microsoft.com/office/powerpoint/2010/main" val="2008262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Key economic insights on liability with multiple 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Based on </a:t>
            </a:r>
            <a:r>
              <a:rPr lang="en-US" sz="2400" dirty="0" err="1"/>
              <a:t>Holmstroem’s</a:t>
            </a:r>
            <a:r>
              <a:rPr lang="en-US" sz="2400" dirty="0"/>
              <a:t> Noble Price paper “Moral hazard in teams”:</a:t>
            </a:r>
          </a:p>
          <a:p>
            <a:r>
              <a:rPr lang="en-US" sz="2400" dirty="0"/>
              <a:t>If n&gt;2 people produce an indivisible output (the marginal benefit of A’s activity depends on what B does), then there is no efficient division of </a:t>
            </a:r>
            <a:r>
              <a:rPr lang="en-US" sz="2400" b="1" dirty="0"/>
              <a:t>output</a:t>
            </a:r>
            <a:r>
              <a:rPr lang="en-US" sz="2400" dirty="0"/>
              <a:t> that is independent of inputs.</a:t>
            </a:r>
          </a:p>
          <a:p>
            <a:r>
              <a:rPr lang="en-US" sz="2400" dirty="0"/>
              <a:t>Basically: It is an externality problem (think about joint </a:t>
            </a:r>
            <a:r>
              <a:rPr lang="en-US" sz="2400" dirty="0" smtClean="0"/>
              <a:t>ventures or shared housing)</a:t>
            </a:r>
            <a:endParaRPr lang="en-US" sz="2400" dirty="0"/>
          </a:p>
          <a:p>
            <a:r>
              <a:rPr lang="en-US" sz="2400" dirty="0"/>
              <a:t>BUT: If there are “good” signals on </a:t>
            </a:r>
            <a:r>
              <a:rPr lang="en-US" sz="2400" b="1" dirty="0" smtClean="0"/>
              <a:t>inputs (behavior)</a:t>
            </a:r>
            <a:r>
              <a:rPr lang="en-US" sz="2400" dirty="0" smtClean="0"/>
              <a:t>, </a:t>
            </a:r>
            <a:r>
              <a:rPr lang="en-US" sz="2400" dirty="0"/>
              <a:t>there are two ways to come close to efficiency:</a:t>
            </a:r>
          </a:p>
          <a:p>
            <a:pPr lvl="1"/>
            <a:r>
              <a:rPr lang="en-US" sz="2000" b="1" dirty="0">
                <a:solidFill>
                  <a:srgbClr val="FF0000"/>
                </a:solidFill>
              </a:rPr>
              <a:t>If</a:t>
            </a:r>
            <a:r>
              <a:rPr lang="en-US" sz="2000" dirty="0"/>
              <a:t> one knows the efficient behavior, one can condition the outcome division on behavior</a:t>
            </a:r>
          </a:p>
          <a:p>
            <a:pPr lvl="1"/>
            <a:r>
              <a:rPr lang="en-US" sz="2000" dirty="0"/>
              <a:t>or, if inputs are reasonably observable, one can subsidize them.   </a:t>
            </a:r>
          </a:p>
        </p:txBody>
      </p:sp>
    </p:spTree>
    <p:extLst>
      <p:ext uri="{BB962C8B-B14F-4D97-AF65-F5344CB8AC3E}">
        <p14:creationId xmlns:p14="http://schemas.microsoft.com/office/powerpoint/2010/main" val="3466867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Key economic insights on liability with multiple 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/>
          </a:bodyPr>
          <a:lstStyle/>
          <a:p>
            <a:endParaRPr lang="en-US" sz="2400" dirty="0"/>
          </a:p>
          <a:p>
            <a:r>
              <a:rPr lang="en-US" sz="2400" dirty="0"/>
              <a:t>Even if courts had perfect science and perfect damage estimates, the </a:t>
            </a:r>
            <a:r>
              <a:rPr lang="en-US" sz="2400" dirty="0" err="1"/>
              <a:t>multicausality</a:t>
            </a:r>
            <a:r>
              <a:rPr lang="en-US" sz="2400" dirty="0"/>
              <a:t> problem still prevents efficient incentives.</a:t>
            </a:r>
            <a:endParaRPr lang="en-US" sz="2400" b="1" dirty="0"/>
          </a:p>
          <a:p>
            <a:r>
              <a:rPr lang="en-US" sz="2400" dirty="0"/>
              <a:t>Based on insights included in all textbooks on Environmental Economics and Law &amp; Economics.</a:t>
            </a:r>
          </a:p>
          <a:p>
            <a:r>
              <a:rPr lang="en-US" sz="2400" dirty="0"/>
              <a:t>Applying the law of unjust enrichment is even more inefficient.</a:t>
            </a:r>
          </a:p>
          <a:p>
            <a:r>
              <a:rPr lang="en-US" sz="2400" dirty="0"/>
              <a:t>Taxes and </a:t>
            </a:r>
            <a:r>
              <a:rPr lang="en-US" sz="2400" dirty="0" smtClean="0"/>
              <a:t>permits </a:t>
            </a:r>
            <a:r>
              <a:rPr lang="en-US" sz="2400" dirty="0"/>
              <a:t>are the </a:t>
            </a:r>
            <a:r>
              <a:rPr lang="en-US" sz="2400" b="1" dirty="0"/>
              <a:t>only</a:t>
            </a:r>
            <a:r>
              <a:rPr lang="en-US" sz="2400" dirty="0"/>
              <a:t> efficient instruments. </a:t>
            </a:r>
            <a:endParaRPr lang="en-US" sz="2400" dirty="0" smtClean="0"/>
          </a:p>
          <a:p>
            <a:r>
              <a:rPr lang="en-US" sz="2400" dirty="0" smtClean="0"/>
              <a:t>Liability is no “second best” – it is simply </a:t>
            </a:r>
            <a:r>
              <a:rPr lang="en-US" sz="2400" dirty="0" err="1" smtClean="0"/>
              <a:t>misdelading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000" dirty="0" err="1"/>
              <a:t>Ignore</a:t>
            </a:r>
            <a:r>
              <a:rPr lang="de-DE" sz="3000" dirty="0"/>
              <a:t> </a:t>
            </a:r>
            <a:r>
              <a:rPr lang="de-DE" sz="3000" dirty="0" err="1"/>
              <a:t>climate</a:t>
            </a:r>
            <a:r>
              <a:rPr lang="de-DE" sz="3000" dirty="0"/>
              <a:t> </a:t>
            </a:r>
            <a:r>
              <a:rPr lang="de-DE" sz="3000" dirty="0" err="1"/>
              <a:t>change</a:t>
            </a:r>
            <a:r>
              <a:rPr lang="de-DE" sz="3000" dirty="0"/>
              <a:t> </a:t>
            </a:r>
            <a:r>
              <a:rPr lang="de-DE" sz="3000" dirty="0" err="1"/>
              <a:t>for</a:t>
            </a:r>
            <a:r>
              <a:rPr lang="de-DE" sz="3000" dirty="0"/>
              <a:t> a </a:t>
            </a:r>
            <a:r>
              <a:rPr lang="de-DE" sz="3000" dirty="0" err="1"/>
              <a:t>second</a:t>
            </a:r>
            <a:r>
              <a:rPr lang="de-DE" sz="3000" dirty="0"/>
              <a:t>…</a:t>
            </a:r>
            <a:endParaRPr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2400" b="1" dirty="0"/>
              <a:t>Some basics on the economics of liability</a:t>
            </a:r>
          </a:p>
          <a:p>
            <a:endParaRPr lang="en-US" sz="2000" dirty="0" smtClean="0"/>
          </a:p>
          <a:p>
            <a:r>
              <a:rPr lang="en-US" sz="2000" dirty="0" smtClean="0"/>
              <a:t>Total </a:t>
            </a:r>
            <a:r>
              <a:rPr lang="en-US" sz="2000" dirty="0"/>
              <a:t>social costs </a:t>
            </a:r>
            <a:r>
              <a:rPr lang="en-US" sz="2000" dirty="0" smtClean="0"/>
              <a:t>are T(c</a:t>
            </a:r>
            <a:r>
              <a:rPr lang="en-US" sz="2000" dirty="0"/>
              <a:t>) = C(c) + H(c)</a:t>
            </a:r>
          </a:p>
          <a:p>
            <a:endParaRPr lang="en-US" sz="2000" dirty="0" smtClean="0"/>
          </a:p>
          <a:p>
            <a:r>
              <a:rPr lang="en-US" sz="2000" dirty="0" smtClean="0"/>
              <a:t>Suppose </a:t>
            </a:r>
            <a:r>
              <a:rPr lang="en-US" sz="2000" dirty="0"/>
              <a:t>there is just one entity (e.g. an airline) that decides on c. Then, strict liability has a huge advantage we refer to as decentralization: </a:t>
            </a:r>
            <a:r>
              <a:rPr lang="en-US" sz="2000" dirty="0" smtClean="0"/>
              <a:t>Regulators </a:t>
            </a:r>
            <a:r>
              <a:rPr lang="en-US" sz="2000" dirty="0"/>
              <a:t>and judges do noy need to know C(c). </a:t>
            </a:r>
          </a:p>
          <a:p>
            <a:endParaRPr lang="en-US" sz="2000" dirty="0" smtClean="0"/>
          </a:p>
          <a:p>
            <a:r>
              <a:rPr lang="en-US" sz="2000" dirty="0" smtClean="0"/>
              <a:t>Now </a:t>
            </a:r>
            <a:r>
              <a:rPr lang="en-US" sz="2000" dirty="0"/>
              <a:t>suppose that T(</a:t>
            </a:r>
            <a:r>
              <a:rPr lang="en-US" sz="2000" b="1" dirty="0">
                <a:solidFill>
                  <a:srgbClr val="FF0000"/>
                </a:solidFill>
              </a:rPr>
              <a:t>c</a:t>
            </a:r>
            <a:r>
              <a:rPr lang="en-US" sz="2000" dirty="0"/>
              <a:t>) = C(c</a:t>
            </a:r>
            <a:r>
              <a:rPr lang="en-US" sz="2000" baseline="-25000" dirty="0"/>
              <a:t>1</a:t>
            </a:r>
            <a:r>
              <a:rPr lang="en-US" sz="2000" dirty="0"/>
              <a:t>,c</a:t>
            </a:r>
            <a:r>
              <a:rPr lang="en-US" sz="2000" baseline="-25000" dirty="0"/>
              <a:t>2</a:t>
            </a:r>
            <a:r>
              <a:rPr lang="en-US" sz="2000" dirty="0"/>
              <a:t>) + H(c). Then, any liability rule without an element of negligence is necessarily inefficient (see next slide)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And </a:t>
            </a:r>
            <a:r>
              <a:rPr lang="en-US" sz="2000" b="1" dirty="0"/>
              <a:t>to restore efficiency with e.g. contributory negligence, we need to know C(c</a:t>
            </a:r>
            <a:r>
              <a:rPr lang="en-US" sz="2000" b="1" baseline="-25000" dirty="0"/>
              <a:t>1</a:t>
            </a:r>
            <a:r>
              <a:rPr lang="en-US" sz="2000" b="1" dirty="0"/>
              <a:t>,c</a:t>
            </a:r>
            <a:r>
              <a:rPr lang="en-US" sz="2000" b="1" baseline="-25000" dirty="0"/>
              <a:t>2</a:t>
            </a:r>
            <a:r>
              <a:rPr lang="en-US" sz="2000" b="1" dirty="0"/>
              <a:t>).</a:t>
            </a:r>
            <a:endParaRPr sz="2400" b="1" dirty="0"/>
          </a:p>
        </p:txBody>
      </p:sp>
    </p:spTree>
    <p:extLst>
      <p:ext uri="{BB962C8B-B14F-4D97-AF65-F5344CB8AC3E}">
        <p14:creationId xmlns:p14="http://schemas.microsoft.com/office/powerpoint/2010/main" val="3086983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1362</Words>
  <Application>Microsoft Office PowerPoint</Application>
  <PresentationFormat>Bildschirmpräsentation (4:3)</PresentationFormat>
  <Paragraphs>317</Paragraphs>
  <Slides>23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23</vt:i4>
      </vt:variant>
    </vt:vector>
  </HeadingPairs>
  <TitlesOfParts>
    <vt:vector size="24" baseType="lpstr">
      <vt:lpstr>Office Theme</vt:lpstr>
      <vt:lpstr>PowerPoint-Präsentation</vt:lpstr>
      <vt:lpstr>Background</vt:lpstr>
      <vt:lpstr>PowerPoint-Präsentation</vt:lpstr>
      <vt:lpstr>PowerPoint-Präsentation</vt:lpstr>
      <vt:lpstr>PowerPoint-Präsentation</vt:lpstr>
      <vt:lpstr>PowerPoint-Präsentation</vt:lpstr>
      <vt:lpstr>Key economic insights on liability with multiple sources</vt:lpstr>
      <vt:lpstr>Key economic insights on liability with multiple sources</vt:lpstr>
      <vt:lpstr>Ignore climate change for a second…</vt:lpstr>
      <vt:lpstr>PowerPoint-Präsentation</vt:lpstr>
      <vt:lpstr>The generic problem in a nutshell</vt:lpstr>
      <vt:lpstr>PowerPoint-Präsentation</vt:lpstr>
      <vt:lpstr>PowerPoint-Präsentation</vt:lpstr>
      <vt:lpstr>Why applying the Law of Unjust Enrichment is even worse</vt:lpstr>
      <vt:lpstr>PowerPoint-Präsentation</vt:lpstr>
      <vt:lpstr>Why applying the Law of Unjust Enrichment is even worse</vt:lpstr>
      <vt:lpstr>Conclusion</vt:lpstr>
      <vt:lpstr>Am I missing the point? – part I</vt:lpstr>
      <vt:lpstr>Am I missing the point? – part II</vt:lpstr>
      <vt:lpstr>Am I missing the point? – part III</vt:lpstr>
      <vt:lpstr>Backups</vt:lpstr>
      <vt:lpstr>PowerPoint-Präsentation</vt:lpstr>
      <vt:lpstr>Graphical illustration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Climate Liability &amp; Unjust Enrichment – Legal Background</dc:title>
  <dc:creator>feess</dc:creator>
  <dc:description>generated using python-pptx</dc:description>
  <cp:lastModifiedBy>Feess, Eberhard</cp:lastModifiedBy>
  <cp:revision>63</cp:revision>
  <dcterms:created xsi:type="dcterms:W3CDTF">2013-01-27T09:14:16Z</dcterms:created>
  <dcterms:modified xsi:type="dcterms:W3CDTF">2026-03-16T02:10:41Z</dcterms:modified>
</cp:coreProperties>
</file>