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20" r:id="rId3"/>
    <p:sldId id="331" r:id="rId4"/>
    <p:sldId id="329" r:id="rId5"/>
    <p:sldId id="269" r:id="rId6"/>
    <p:sldId id="314" r:id="rId7"/>
    <p:sldId id="315" r:id="rId8"/>
    <p:sldId id="307" r:id="rId9"/>
    <p:sldId id="319" r:id="rId10"/>
    <p:sldId id="322" r:id="rId11"/>
    <p:sldId id="328" r:id="rId12"/>
    <p:sldId id="257" r:id="rId13"/>
    <p:sldId id="290" r:id="rId14"/>
    <p:sldId id="260" r:id="rId15"/>
    <p:sldId id="306" r:id="rId16"/>
    <p:sldId id="308" r:id="rId17"/>
    <p:sldId id="259" r:id="rId18"/>
    <p:sldId id="324" r:id="rId19"/>
    <p:sldId id="325" r:id="rId20"/>
    <p:sldId id="326" r:id="rId21"/>
    <p:sldId id="271" r:id="rId22"/>
    <p:sldId id="327" r:id="rId23"/>
    <p:sldId id="280" r:id="rId24"/>
    <p:sldId id="264" r:id="rId25"/>
    <p:sldId id="285" r:id="rId26"/>
    <p:sldId id="265" r:id="rId27"/>
    <p:sldId id="286" r:id="rId28"/>
    <p:sldId id="292" r:id="rId29"/>
    <p:sldId id="295" r:id="rId30"/>
    <p:sldId id="296" r:id="rId31"/>
    <p:sldId id="297" r:id="rId32"/>
    <p:sldId id="298" r:id="rId33"/>
    <p:sldId id="304" r:id="rId34"/>
    <p:sldId id="291" r:id="rId35"/>
    <p:sldId id="294" r:id="rId36"/>
    <p:sldId id="289" r:id="rId37"/>
    <p:sldId id="318" r:id="rId38"/>
    <p:sldId id="330" r:id="rId39"/>
    <p:sldId id="274" r:id="rId4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B21DB2-C296-B865-2759-96FDB28B34EC}" name="Fiann Blackham" initials="FB" userId="S::fiann@blacklandpr.com::445bdf33-c2b7-41ed-960f-501cf3df06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94660"/>
  </p:normalViewPr>
  <p:slideViewPr>
    <p:cSldViewPr snapToGrid="0">
      <p:cViewPr>
        <p:scale>
          <a:sx n="112" d="100"/>
          <a:sy n="112" d="100"/>
        </p:scale>
        <p:origin x="78" y="-1206"/>
      </p:cViewPr>
      <p:guideLst/>
    </p:cSldViewPr>
  </p:slideViewPr>
  <p:notesTextViewPr>
    <p:cViewPr>
      <p:scale>
        <a:sx n="1" d="1"/>
        <a:sy n="1" d="1"/>
      </p:scale>
      <p:origin x="0" y="0"/>
    </p:cViewPr>
  </p:notesTextViewPr>
  <p:notesViewPr>
    <p:cSldViewPr snapToGrid="0">
      <p:cViewPr>
        <p:scale>
          <a:sx n="328" d="100"/>
          <a:sy n="328" d="100"/>
        </p:scale>
        <p:origin x="234" y="-33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3.svg"/><Relationship Id="rId5" Type="http://schemas.openxmlformats.org/officeDocument/2006/relationships/image" Target="../media/image5.png"/><Relationship Id="rId4" Type="http://schemas.openxmlformats.org/officeDocument/2006/relationships/image" Target="../media/image32.svg"/></Relationships>
</file>

<file path=ppt/diagrams/_rels/data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3.svg"/><Relationship Id="rId5" Type="http://schemas.openxmlformats.org/officeDocument/2006/relationships/image" Target="../media/image5.png"/><Relationship Id="rId4" Type="http://schemas.openxmlformats.org/officeDocument/2006/relationships/image" Target="../media/image32.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F60CF1-F066-4F37-9B6D-AAE57E9DF4B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BE66653-F4C5-481B-967E-E827470C092C}">
      <dgm:prSet/>
      <dgm:spPr/>
      <dgm:t>
        <a:bodyPr/>
        <a:lstStyle/>
        <a:p>
          <a:r>
            <a:rPr lang="en-NZ" dirty="0"/>
            <a:t>Opening and thanks</a:t>
          </a:r>
          <a:endParaRPr lang="en-US" dirty="0"/>
        </a:p>
      </dgm:t>
    </dgm:pt>
    <dgm:pt modelId="{AE7061BB-C474-470E-AB26-4AA5186C7C90}" type="parTrans" cxnId="{BD08C4E6-9791-4813-9862-E2A01B412E45}">
      <dgm:prSet/>
      <dgm:spPr/>
      <dgm:t>
        <a:bodyPr/>
        <a:lstStyle/>
        <a:p>
          <a:endParaRPr lang="en-US"/>
        </a:p>
      </dgm:t>
    </dgm:pt>
    <dgm:pt modelId="{10B8AE67-CAE6-4759-91AE-09156DF9BBB8}" type="sibTrans" cxnId="{BD08C4E6-9791-4813-9862-E2A01B412E45}">
      <dgm:prSet/>
      <dgm:spPr/>
      <dgm:t>
        <a:bodyPr/>
        <a:lstStyle/>
        <a:p>
          <a:endParaRPr lang="en-US"/>
        </a:p>
      </dgm:t>
    </dgm:pt>
    <dgm:pt modelId="{03058EF6-B34F-4F11-8AB0-50A5525D75C0}">
      <dgm:prSet/>
      <dgm:spPr/>
      <dgm:t>
        <a:bodyPr/>
        <a:lstStyle/>
        <a:p>
          <a:r>
            <a:rPr lang="en-NZ" i="1" dirty="0"/>
            <a:t>Historical and Intellectual context</a:t>
          </a:r>
          <a:endParaRPr lang="en-US" dirty="0"/>
        </a:p>
      </dgm:t>
    </dgm:pt>
    <dgm:pt modelId="{79AAC5E3-D34F-4B0E-BA2D-8444169CE11B}" type="parTrans" cxnId="{ADA882CC-76F4-405D-8D08-01D0F3464C04}">
      <dgm:prSet/>
      <dgm:spPr/>
      <dgm:t>
        <a:bodyPr/>
        <a:lstStyle/>
        <a:p>
          <a:endParaRPr lang="en-US"/>
        </a:p>
      </dgm:t>
    </dgm:pt>
    <dgm:pt modelId="{0B4E4E80-DE33-4933-AF8C-4B0683967210}" type="sibTrans" cxnId="{ADA882CC-76F4-405D-8D08-01D0F3464C04}">
      <dgm:prSet/>
      <dgm:spPr/>
      <dgm:t>
        <a:bodyPr/>
        <a:lstStyle/>
        <a:p>
          <a:endParaRPr lang="en-US"/>
        </a:p>
      </dgm:t>
    </dgm:pt>
    <dgm:pt modelId="{8378EA66-9B94-4B0F-BFEA-043021197E08}" type="pres">
      <dgm:prSet presAssocID="{0CF60CF1-F066-4F37-9B6D-AAE57E9DF4B6}" presName="linear" presStyleCnt="0">
        <dgm:presLayoutVars>
          <dgm:animLvl val="lvl"/>
          <dgm:resizeHandles val="exact"/>
        </dgm:presLayoutVars>
      </dgm:prSet>
      <dgm:spPr/>
    </dgm:pt>
    <dgm:pt modelId="{EE68C3AD-2895-4362-98D2-AD47A9235413}" type="pres">
      <dgm:prSet presAssocID="{EBE66653-F4C5-481B-967E-E827470C092C}" presName="parentText" presStyleLbl="node1" presStyleIdx="0" presStyleCnt="2">
        <dgm:presLayoutVars>
          <dgm:chMax val="0"/>
          <dgm:bulletEnabled val="1"/>
        </dgm:presLayoutVars>
      </dgm:prSet>
      <dgm:spPr/>
    </dgm:pt>
    <dgm:pt modelId="{977AAD53-44EC-42A9-BF08-3023C6FFB530}" type="pres">
      <dgm:prSet presAssocID="{10B8AE67-CAE6-4759-91AE-09156DF9BBB8}" presName="spacer" presStyleCnt="0"/>
      <dgm:spPr/>
    </dgm:pt>
    <dgm:pt modelId="{C899FF09-8D0C-4CAF-B6AC-B280A46F56D9}" type="pres">
      <dgm:prSet presAssocID="{03058EF6-B34F-4F11-8AB0-50A5525D75C0}" presName="parentText" presStyleLbl="node1" presStyleIdx="1" presStyleCnt="2">
        <dgm:presLayoutVars>
          <dgm:chMax val="0"/>
          <dgm:bulletEnabled val="1"/>
        </dgm:presLayoutVars>
      </dgm:prSet>
      <dgm:spPr/>
    </dgm:pt>
  </dgm:ptLst>
  <dgm:cxnLst>
    <dgm:cxn modelId="{D8669745-D9AB-4080-A9E6-AC04F3629F0F}" type="presOf" srcId="{03058EF6-B34F-4F11-8AB0-50A5525D75C0}" destId="{C899FF09-8D0C-4CAF-B6AC-B280A46F56D9}" srcOrd="0" destOrd="0" presId="urn:microsoft.com/office/officeart/2005/8/layout/vList2"/>
    <dgm:cxn modelId="{602E3D9A-02F1-4F65-A06E-9E66EC4ED263}" type="presOf" srcId="{EBE66653-F4C5-481B-967E-E827470C092C}" destId="{EE68C3AD-2895-4362-98D2-AD47A9235413}" srcOrd="0" destOrd="0" presId="urn:microsoft.com/office/officeart/2005/8/layout/vList2"/>
    <dgm:cxn modelId="{ADA882CC-76F4-405D-8D08-01D0F3464C04}" srcId="{0CF60CF1-F066-4F37-9B6D-AAE57E9DF4B6}" destId="{03058EF6-B34F-4F11-8AB0-50A5525D75C0}" srcOrd="1" destOrd="0" parTransId="{79AAC5E3-D34F-4B0E-BA2D-8444169CE11B}" sibTransId="{0B4E4E80-DE33-4933-AF8C-4B0683967210}"/>
    <dgm:cxn modelId="{DF191DD0-9310-4B78-AB5E-BC9C8B9224B8}" type="presOf" srcId="{0CF60CF1-F066-4F37-9B6D-AAE57E9DF4B6}" destId="{8378EA66-9B94-4B0F-BFEA-043021197E08}" srcOrd="0" destOrd="0" presId="urn:microsoft.com/office/officeart/2005/8/layout/vList2"/>
    <dgm:cxn modelId="{BD08C4E6-9791-4813-9862-E2A01B412E45}" srcId="{0CF60CF1-F066-4F37-9B6D-AAE57E9DF4B6}" destId="{EBE66653-F4C5-481B-967E-E827470C092C}" srcOrd="0" destOrd="0" parTransId="{AE7061BB-C474-470E-AB26-4AA5186C7C90}" sibTransId="{10B8AE67-CAE6-4759-91AE-09156DF9BBB8}"/>
    <dgm:cxn modelId="{672104B6-1CA4-41A3-95AF-4AC15095B8CE}" type="presParOf" srcId="{8378EA66-9B94-4B0F-BFEA-043021197E08}" destId="{EE68C3AD-2895-4362-98D2-AD47A9235413}" srcOrd="0" destOrd="0" presId="urn:microsoft.com/office/officeart/2005/8/layout/vList2"/>
    <dgm:cxn modelId="{B05E6AE2-655C-445B-9F7D-65EDEA9F839D}" type="presParOf" srcId="{8378EA66-9B94-4B0F-BFEA-043021197E08}" destId="{977AAD53-44EC-42A9-BF08-3023C6FFB530}" srcOrd="1" destOrd="0" presId="urn:microsoft.com/office/officeart/2005/8/layout/vList2"/>
    <dgm:cxn modelId="{24BC24DD-123A-47AF-AA94-B448A14E4175}" type="presParOf" srcId="{8378EA66-9B94-4B0F-BFEA-043021197E08}" destId="{C899FF09-8D0C-4CAF-B6AC-B280A46F56D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708C74-6FB8-42A6-AC1D-C4663A148D1A}"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BE031936-48FB-4252-969C-7A5318E15A24}">
      <dgm:prSet/>
      <dgm:spPr/>
      <dgm:t>
        <a:bodyPr/>
        <a:lstStyle/>
        <a:p>
          <a:pPr>
            <a:lnSpc>
              <a:spcPct val="100000"/>
            </a:lnSpc>
            <a:defRPr b="1"/>
          </a:pPr>
          <a:r>
            <a:rPr lang="en-NZ" dirty="0"/>
            <a:t>The Regulatory Standards Bill provides some recognition for property rights  </a:t>
          </a:r>
          <a:endParaRPr lang="en-US" dirty="0"/>
        </a:p>
      </dgm:t>
    </dgm:pt>
    <dgm:pt modelId="{C33D27D8-D381-451D-9A7E-631E1FA293FE}" type="parTrans" cxnId="{92EB03D7-609A-470D-885F-AEB77A32DE38}">
      <dgm:prSet/>
      <dgm:spPr/>
      <dgm:t>
        <a:bodyPr/>
        <a:lstStyle/>
        <a:p>
          <a:endParaRPr lang="en-US"/>
        </a:p>
      </dgm:t>
    </dgm:pt>
    <dgm:pt modelId="{9CD98506-B7A9-4B08-8A2B-AE8B2812F59E}" type="sibTrans" cxnId="{92EB03D7-609A-470D-885F-AEB77A32DE38}">
      <dgm:prSet/>
      <dgm:spPr/>
      <dgm:t>
        <a:bodyPr/>
        <a:lstStyle/>
        <a:p>
          <a:endParaRPr lang="en-US"/>
        </a:p>
      </dgm:t>
    </dgm:pt>
    <dgm:pt modelId="{1BD80F5B-3512-4476-AD00-0F8D26D8A7E5}">
      <dgm:prSet/>
      <dgm:spPr/>
      <dgm:t>
        <a:bodyPr/>
        <a:lstStyle/>
        <a:p>
          <a:pPr>
            <a:lnSpc>
              <a:spcPct val="100000"/>
            </a:lnSpc>
            <a:defRPr b="1"/>
          </a:pPr>
          <a:r>
            <a:rPr lang="en-NZ" dirty="0"/>
            <a:t>However, an impairment or partial taking will only be deemed to be inconsistent if it is “severe” and if ‘fair’ compensation is  not to be provided.  </a:t>
          </a:r>
          <a:endParaRPr lang="en-US" dirty="0"/>
        </a:p>
      </dgm:t>
    </dgm:pt>
    <dgm:pt modelId="{F5EC756F-5D65-48D8-886C-F0D678DFAA3A}" type="parTrans" cxnId="{7790E743-03A1-4E62-B2DE-28A19971C737}">
      <dgm:prSet/>
      <dgm:spPr/>
      <dgm:t>
        <a:bodyPr/>
        <a:lstStyle/>
        <a:p>
          <a:endParaRPr lang="en-US"/>
        </a:p>
      </dgm:t>
    </dgm:pt>
    <dgm:pt modelId="{9E00C8CD-D0AC-4ABD-A693-86078A8C09FD}" type="sibTrans" cxnId="{7790E743-03A1-4E62-B2DE-28A19971C737}">
      <dgm:prSet/>
      <dgm:spPr/>
      <dgm:t>
        <a:bodyPr/>
        <a:lstStyle/>
        <a:p>
          <a:endParaRPr lang="en-US"/>
        </a:p>
      </dgm:t>
    </dgm:pt>
    <dgm:pt modelId="{95B5ABE7-28AC-4798-900E-27624B2B0821}">
      <dgm:prSet/>
      <dgm:spPr/>
      <dgm:t>
        <a:bodyPr/>
        <a:lstStyle/>
        <a:p>
          <a:pPr>
            <a:lnSpc>
              <a:spcPct val="100000"/>
            </a:lnSpc>
            <a:defRPr b="1"/>
          </a:pPr>
          <a:r>
            <a:rPr lang="en-NZ" dirty="0"/>
            <a:t>Significant Natural Areas raise the same concerns as Heritage designations </a:t>
          </a:r>
        </a:p>
        <a:p>
          <a:pPr>
            <a:lnSpc>
              <a:spcPct val="100000"/>
            </a:lnSpc>
            <a:defRPr b="1"/>
          </a:pPr>
          <a:endParaRPr lang="en-US" dirty="0"/>
        </a:p>
        <a:p>
          <a:pPr>
            <a:lnSpc>
              <a:spcPct val="100000"/>
            </a:lnSpc>
            <a:defRPr b="1"/>
          </a:pPr>
          <a:r>
            <a:rPr lang="en-US" dirty="0"/>
            <a:t>As do Sites and Areas of Significance to Māori</a:t>
          </a:r>
        </a:p>
      </dgm:t>
    </dgm:pt>
    <dgm:pt modelId="{0406BD2F-9D54-443D-BBF4-B6B91C022AEE}" type="parTrans" cxnId="{2DAF2837-C175-40A2-8B1D-B8FB88F1D560}">
      <dgm:prSet/>
      <dgm:spPr/>
      <dgm:t>
        <a:bodyPr/>
        <a:lstStyle/>
        <a:p>
          <a:endParaRPr lang="en-US"/>
        </a:p>
      </dgm:t>
    </dgm:pt>
    <dgm:pt modelId="{19B4FBCD-5A32-45AC-A569-F5955B1E9A90}" type="sibTrans" cxnId="{2DAF2837-C175-40A2-8B1D-B8FB88F1D560}">
      <dgm:prSet/>
      <dgm:spPr/>
      <dgm:t>
        <a:bodyPr/>
        <a:lstStyle/>
        <a:p>
          <a:endParaRPr lang="en-US"/>
        </a:p>
      </dgm:t>
    </dgm:pt>
    <dgm:pt modelId="{67894336-9CEF-44DE-A91D-C1E149FAE370}" type="pres">
      <dgm:prSet presAssocID="{3B708C74-6FB8-42A6-AC1D-C4663A148D1A}" presName="root" presStyleCnt="0">
        <dgm:presLayoutVars>
          <dgm:dir/>
          <dgm:resizeHandles val="exact"/>
        </dgm:presLayoutVars>
      </dgm:prSet>
      <dgm:spPr/>
    </dgm:pt>
    <dgm:pt modelId="{0862D865-3596-4B86-B1BE-D26B59CC5025}" type="pres">
      <dgm:prSet presAssocID="{BE031936-48FB-4252-969C-7A5318E15A24}" presName="compNode" presStyleCnt="0"/>
      <dgm:spPr/>
    </dgm:pt>
    <dgm:pt modelId="{0DA8E259-76EB-4E75-8FE7-F496C60B9F14}" type="pres">
      <dgm:prSet presAssocID="{BE031936-48FB-4252-969C-7A5318E15A2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on Shelf"/>
        </a:ext>
      </dgm:extLst>
    </dgm:pt>
    <dgm:pt modelId="{20DE5D7D-5F0D-489C-9576-902B4B705EC3}" type="pres">
      <dgm:prSet presAssocID="{BE031936-48FB-4252-969C-7A5318E15A24}" presName="iconSpace" presStyleCnt="0"/>
      <dgm:spPr/>
    </dgm:pt>
    <dgm:pt modelId="{12CEF88B-E109-4A92-8EE5-2F3F34196C9E}" type="pres">
      <dgm:prSet presAssocID="{BE031936-48FB-4252-969C-7A5318E15A24}" presName="parTx" presStyleLbl="revTx" presStyleIdx="0" presStyleCnt="6">
        <dgm:presLayoutVars>
          <dgm:chMax val="0"/>
          <dgm:chPref val="0"/>
        </dgm:presLayoutVars>
      </dgm:prSet>
      <dgm:spPr/>
    </dgm:pt>
    <dgm:pt modelId="{EF4A63C0-4E5C-4457-8D2B-D2815EDB4B7B}" type="pres">
      <dgm:prSet presAssocID="{BE031936-48FB-4252-969C-7A5318E15A24}" presName="txSpace" presStyleCnt="0"/>
      <dgm:spPr/>
    </dgm:pt>
    <dgm:pt modelId="{A6F36DC3-6EFA-471E-BAB3-FD56028A49B0}" type="pres">
      <dgm:prSet presAssocID="{BE031936-48FB-4252-969C-7A5318E15A24}" presName="desTx" presStyleLbl="revTx" presStyleIdx="1" presStyleCnt="6">
        <dgm:presLayoutVars/>
      </dgm:prSet>
      <dgm:spPr/>
    </dgm:pt>
    <dgm:pt modelId="{74F51980-11C9-49FA-8B11-95BF25706DE6}" type="pres">
      <dgm:prSet presAssocID="{9CD98506-B7A9-4B08-8A2B-AE8B2812F59E}" presName="sibTrans" presStyleCnt="0"/>
      <dgm:spPr/>
    </dgm:pt>
    <dgm:pt modelId="{A1BF9393-5F49-4F74-ADE6-6FDD7498BAAD}" type="pres">
      <dgm:prSet presAssocID="{1BD80F5B-3512-4476-AD00-0F8D26D8A7E5}" presName="compNode" presStyleCnt="0"/>
      <dgm:spPr/>
    </dgm:pt>
    <dgm:pt modelId="{DFEDC639-1C21-45D6-97A3-48A77C85E053}" type="pres">
      <dgm:prSet presAssocID="{1BD80F5B-3512-4476-AD00-0F8D26D8A7E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lle"/>
        </a:ext>
      </dgm:extLst>
    </dgm:pt>
    <dgm:pt modelId="{54B15C15-1112-467B-9698-5248AB39B5B9}" type="pres">
      <dgm:prSet presAssocID="{1BD80F5B-3512-4476-AD00-0F8D26D8A7E5}" presName="iconSpace" presStyleCnt="0"/>
      <dgm:spPr/>
    </dgm:pt>
    <dgm:pt modelId="{25D26BA8-3A56-4D7D-B0FC-82724032B3FE}" type="pres">
      <dgm:prSet presAssocID="{1BD80F5B-3512-4476-AD00-0F8D26D8A7E5}" presName="parTx" presStyleLbl="revTx" presStyleIdx="2" presStyleCnt="6">
        <dgm:presLayoutVars>
          <dgm:chMax val="0"/>
          <dgm:chPref val="0"/>
        </dgm:presLayoutVars>
      </dgm:prSet>
      <dgm:spPr/>
    </dgm:pt>
    <dgm:pt modelId="{3BC0B769-786F-4199-8A3E-35F4DAF4A2FD}" type="pres">
      <dgm:prSet presAssocID="{1BD80F5B-3512-4476-AD00-0F8D26D8A7E5}" presName="txSpace" presStyleCnt="0"/>
      <dgm:spPr/>
    </dgm:pt>
    <dgm:pt modelId="{03E936CA-2E44-405A-949A-94776F270FE0}" type="pres">
      <dgm:prSet presAssocID="{1BD80F5B-3512-4476-AD00-0F8D26D8A7E5}" presName="desTx" presStyleLbl="revTx" presStyleIdx="3" presStyleCnt="6">
        <dgm:presLayoutVars/>
      </dgm:prSet>
      <dgm:spPr/>
    </dgm:pt>
    <dgm:pt modelId="{25C218C8-5033-4F38-A59E-31C13F5595F2}" type="pres">
      <dgm:prSet presAssocID="{9E00C8CD-D0AC-4ABD-A693-86078A8C09FD}" presName="sibTrans" presStyleCnt="0"/>
      <dgm:spPr/>
    </dgm:pt>
    <dgm:pt modelId="{547EC85E-FBFE-403A-9ACF-71351F6880AC}" type="pres">
      <dgm:prSet presAssocID="{95B5ABE7-28AC-4798-900E-27624B2B0821}" presName="compNode" presStyleCnt="0"/>
      <dgm:spPr/>
    </dgm:pt>
    <dgm:pt modelId="{CD8C1F8E-4B58-46BF-BB98-2CEEE80C7458}" type="pres">
      <dgm:prSet presAssocID="{95B5ABE7-28AC-4798-900E-27624B2B082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24DC90EF-C43D-4E27-9706-DE6D8EC657BE}" type="pres">
      <dgm:prSet presAssocID="{95B5ABE7-28AC-4798-900E-27624B2B0821}" presName="iconSpace" presStyleCnt="0"/>
      <dgm:spPr/>
    </dgm:pt>
    <dgm:pt modelId="{E3975E64-5D3D-4E19-AD6F-96E394D999D8}" type="pres">
      <dgm:prSet presAssocID="{95B5ABE7-28AC-4798-900E-27624B2B0821}" presName="parTx" presStyleLbl="revTx" presStyleIdx="4" presStyleCnt="6">
        <dgm:presLayoutVars>
          <dgm:chMax val="0"/>
          <dgm:chPref val="0"/>
        </dgm:presLayoutVars>
      </dgm:prSet>
      <dgm:spPr/>
    </dgm:pt>
    <dgm:pt modelId="{44BEF677-9930-433F-BB98-8A8A240BB884}" type="pres">
      <dgm:prSet presAssocID="{95B5ABE7-28AC-4798-900E-27624B2B0821}" presName="txSpace" presStyleCnt="0"/>
      <dgm:spPr/>
    </dgm:pt>
    <dgm:pt modelId="{51178B5E-214D-497D-9C0E-A2AFF5B7ADFA}" type="pres">
      <dgm:prSet presAssocID="{95B5ABE7-28AC-4798-900E-27624B2B0821}" presName="desTx" presStyleLbl="revTx" presStyleIdx="5" presStyleCnt="6">
        <dgm:presLayoutVars/>
      </dgm:prSet>
      <dgm:spPr/>
    </dgm:pt>
  </dgm:ptLst>
  <dgm:cxnLst>
    <dgm:cxn modelId="{0AE2F611-26C4-4254-BAC4-A403E3949A7B}" type="presOf" srcId="{BE031936-48FB-4252-969C-7A5318E15A24}" destId="{12CEF88B-E109-4A92-8EE5-2F3F34196C9E}" srcOrd="0" destOrd="0" presId="urn:microsoft.com/office/officeart/2018/2/layout/IconLabelDescriptionList"/>
    <dgm:cxn modelId="{2DAF2837-C175-40A2-8B1D-B8FB88F1D560}" srcId="{3B708C74-6FB8-42A6-AC1D-C4663A148D1A}" destId="{95B5ABE7-28AC-4798-900E-27624B2B0821}" srcOrd="2" destOrd="0" parTransId="{0406BD2F-9D54-443D-BBF4-B6B91C022AEE}" sibTransId="{19B4FBCD-5A32-45AC-A569-F5955B1E9A90}"/>
    <dgm:cxn modelId="{7790E743-03A1-4E62-B2DE-28A19971C737}" srcId="{3B708C74-6FB8-42A6-AC1D-C4663A148D1A}" destId="{1BD80F5B-3512-4476-AD00-0F8D26D8A7E5}" srcOrd="1" destOrd="0" parTransId="{F5EC756F-5D65-48D8-886C-F0D678DFAA3A}" sibTransId="{9E00C8CD-D0AC-4ABD-A693-86078A8C09FD}"/>
    <dgm:cxn modelId="{E8589B81-CA1F-4A9B-B883-8AD1813EF4F3}" type="presOf" srcId="{1BD80F5B-3512-4476-AD00-0F8D26D8A7E5}" destId="{25D26BA8-3A56-4D7D-B0FC-82724032B3FE}" srcOrd="0" destOrd="0" presId="urn:microsoft.com/office/officeart/2018/2/layout/IconLabelDescriptionList"/>
    <dgm:cxn modelId="{3CB17ED1-5DD0-4D01-A656-DFF72949A418}" type="presOf" srcId="{95B5ABE7-28AC-4798-900E-27624B2B0821}" destId="{E3975E64-5D3D-4E19-AD6F-96E394D999D8}" srcOrd="0" destOrd="0" presId="urn:microsoft.com/office/officeart/2018/2/layout/IconLabelDescriptionList"/>
    <dgm:cxn modelId="{92EB03D7-609A-470D-885F-AEB77A32DE38}" srcId="{3B708C74-6FB8-42A6-AC1D-C4663A148D1A}" destId="{BE031936-48FB-4252-969C-7A5318E15A24}" srcOrd="0" destOrd="0" parTransId="{C33D27D8-D381-451D-9A7E-631E1FA293FE}" sibTransId="{9CD98506-B7A9-4B08-8A2B-AE8B2812F59E}"/>
    <dgm:cxn modelId="{F6F8D8E5-647A-4BAD-A4C3-73B95908B3EC}" type="presOf" srcId="{3B708C74-6FB8-42A6-AC1D-C4663A148D1A}" destId="{67894336-9CEF-44DE-A91D-C1E149FAE370}" srcOrd="0" destOrd="0" presId="urn:microsoft.com/office/officeart/2018/2/layout/IconLabelDescriptionList"/>
    <dgm:cxn modelId="{594CF3A9-A31C-4410-B664-EE2CB420D548}" type="presParOf" srcId="{67894336-9CEF-44DE-A91D-C1E149FAE370}" destId="{0862D865-3596-4B86-B1BE-D26B59CC5025}" srcOrd="0" destOrd="0" presId="urn:microsoft.com/office/officeart/2018/2/layout/IconLabelDescriptionList"/>
    <dgm:cxn modelId="{97BC56AF-073D-45B9-A874-5303E73AF9A2}" type="presParOf" srcId="{0862D865-3596-4B86-B1BE-D26B59CC5025}" destId="{0DA8E259-76EB-4E75-8FE7-F496C60B9F14}" srcOrd="0" destOrd="0" presId="urn:microsoft.com/office/officeart/2018/2/layout/IconLabelDescriptionList"/>
    <dgm:cxn modelId="{E77CC7B7-6C1F-41F8-88AC-8E15C19C39C1}" type="presParOf" srcId="{0862D865-3596-4B86-B1BE-D26B59CC5025}" destId="{20DE5D7D-5F0D-489C-9576-902B4B705EC3}" srcOrd="1" destOrd="0" presId="urn:microsoft.com/office/officeart/2018/2/layout/IconLabelDescriptionList"/>
    <dgm:cxn modelId="{93ABD7D3-DDA5-473E-BC95-3E8F594BCF03}" type="presParOf" srcId="{0862D865-3596-4B86-B1BE-D26B59CC5025}" destId="{12CEF88B-E109-4A92-8EE5-2F3F34196C9E}" srcOrd="2" destOrd="0" presId="urn:microsoft.com/office/officeart/2018/2/layout/IconLabelDescriptionList"/>
    <dgm:cxn modelId="{6AAAEE74-8E14-4A1F-8E04-277544263117}" type="presParOf" srcId="{0862D865-3596-4B86-B1BE-D26B59CC5025}" destId="{EF4A63C0-4E5C-4457-8D2B-D2815EDB4B7B}" srcOrd="3" destOrd="0" presId="urn:microsoft.com/office/officeart/2018/2/layout/IconLabelDescriptionList"/>
    <dgm:cxn modelId="{01DB71EF-6BC4-4054-8585-0E8BE8C998E2}" type="presParOf" srcId="{0862D865-3596-4B86-B1BE-D26B59CC5025}" destId="{A6F36DC3-6EFA-471E-BAB3-FD56028A49B0}" srcOrd="4" destOrd="0" presId="urn:microsoft.com/office/officeart/2018/2/layout/IconLabelDescriptionList"/>
    <dgm:cxn modelId="{808AF663-5298-4B25-BD2C-228FFA5FCF37}" type="presParOf" srcId="{67894336-9CEF-44DE-A91D-C1E149FAE370}" destId="{74F51980-11C9-49FA-8B11-95BF25706DE6}" srcOrd="1" destOrd="0" presId="urn:microsoft.com/office/officeart/2018/2/layout/IconLabelDescriptionList"/>
    <dgm:cxn modelId="{856B401F-01DA-4D28-A489-BF2EF9A7646B}" type="presParOf" srcId="{67894336-9CEF-44DE-A91D-C1E149FAE370}" destId="{A1BF9393-5F49-4F74-ADE6-6FDD7498BAAD}" srcOrd="2" destOrd="0" presId="urn:microsoft.com/office/officeart/2018/2/layout/IconLabelDescriptionList"/>
    <dgm:cxn modelId="{7F33850A-56F5-465E-8498-3949917FA67F}" type="presParOf" srcId="{A1BF9393-5F49-4F74-ADE6-6FDD7498BAAD}" destId="{DFEDC639-1C21-45D6-97A3-48A77C85E053}" srcOrd="0" destOrd="0" presId="urn:microsoft.com/office/officeart/2018/2/layout/IconLabelDescriptionList"/>
    <dgm:cxn modelId="{F987C52D-6EFF-416A-98E4-C3EE286CCB0B}" type="presParOf" srcId="{A1BF9393-5F49-4F74-ADE6-6FDD7498BAAD}" destId="{54B15C15-1112-467B-9698-5248AB39B5B9}" srcOrd="1" destOrd="0" presId="urn:microsoft.com/office/officeart/2018/2/layout/IconLabelDescriptionList"/>
    <dgm:cxn modelId="{B5A2DE24-29D9-429A-8F2A-9C27EE37B136}" type="presParOf" srcId="{A1BF9393-5F49-4F74-ADE6-6FDD7498BAAD}" destId="{25D26BA8-3A56-4D7D-B0FC-82724032B3FE}" srcOrd="2" destOrd="0" presId="urn:microsoft.com/office/officeart/2018/2/layout/IconLabelDescriptionList"/>
    <dgm:cxn modelId="{47508235-6771-4C8C-A915-B9D8BBD04240}" type="presParOf" srcId="{A1BF9393-5F49-4F74-ADE6-6FDD7498BAAD}" destId="{3BC0B769-786F-4199-8A3E-35F4DAF4A2FD}" srcOrd="3" destOrd="0" presId="urn:microsoft.com/office/officeart/2018/2/layout/IconLabelDescriptionList"/>
    <dgm:cxn modelId="{5E3F9294-E8AB-457B-B1A3-74EF2F61D79C}" type="presParOf" srcId="{A1BF9393-5F49-4F74-ADE6-6FDD7498BAAD}" destId="{03E936CA-2E44-405A-949A-94776F270FE0}" srcOrd="4" destOrd="0" presId="urn:microsoft.com/office/officeart/2018/2/layout/IconLabelDescriptionList"/>
    <dgm:cxn modelId="{D1EB5EBE-1356-4137-BBCF-9FFA7203EBFB}" type="presParOf" srcId="{67894336-9CEF-44DE-A91D-C1E149FAE370}" destId="{25C218C8-5033-4F38-A59E-31C13F5595F2}" srcOrd="3" destOrd="0" presId="urn:microsoft.com/office/officeart/2018/2/layout/IconLabelDescriptionList"/>
    <dgm:cxn modelId="{8420F476-B2F8-4C56-B068-8227B29BC953}" type="presParOf" srcId="{67894336-9CEF-44DE-A91D-C1E149FAE370}" destId="{547EC85E-FBFE-403A-9ACF-71351F6880AC}" srcOrd="4" destOrd="0" presId="urn:microsoft.com/office/officeart/2018/2/layout/IconLabelDescriptionList"/>
    <dgm:cxn modelId="{E405B496-4B23-4813-96F6-E9DD2B52C0F4}" type="presParOf" srcId="{547EC85E-FBFE-403A-9ACF-71351F6880AC}" destId="{CD8C1F8E-4B58-46BF-BB98-2CEEE80C7458}" srcOrd="0" destOrd="0" presId="urn:microsoft.com/office/officeart/2018/2/layout/IconLabelDescriptionList"/>
    <dgm:cxn modelId="{B2E61F95-59A3-4485-9FE3-9AF857949CD5}" type="presParOf" srcId="{547EC85E-FBFE-403A-9ACF-71351F6880AC}" destId="{24DC90EF-C43D-4E27-9706-DE6D8EC657BE}" srcOrd="1" destOrd="0" presId="urn:microsoft.com/office/officeart/2018/2/layout/IconLabelDescriptionList"/>
    <dgm:cxn modelId="{DF32712D-366C-47A3-97EA-8B6DF2CA95FB}" type="presParOf" srcId="{547EC85E-FBFE-403A-9ACF-71351F6880AC}" destId="{E3975E64-5D3D-4E19-AD6F-96E394D999D8}" srcOrd="2" destOrd="0" presId="urn:microsoft.com/office/officeart/2018/2/layout/IconLabelDescriptionList"/>
    <dgm:cxn modelId="{5E7CEAAE-0A3C-4CEE-A863-939EDC3F9D73}" type="presParOf" srcId="{547EC85E-FBFE-403A-9ACF-71351F6880AC}" destId="{44BEF677-9930-433F-BB98-8A8A240BB884}" srcOrd="3" destOrd="0" presId="urn:microsoft.com/office/officeart/2018/2/layout/IconLabelDescriptionList"/>
    <dgm:cxn modelId="{8382B633-D627-4720-9850-613AC4FF563C}" type="presParOf" srcId="{547EC85E-FBFE-403A-9ACF-71351F6880AC}" destId="{51178B5E-214D-497D-9C0E-A2AFF5B7ADFA}"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F60CF1-F066-4F37-9B6D-AAE57E9DF4B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BE66653-F4C5-481B-967E-E827470C092C}">
      <dgm:prSet/>
      <dgm:spPr/>
      <dgm:t>
        <a:bodyPr/>
        <a:lstStyle/>
        <a:p>
          <a:r>
            <a:rPr lang="en-NZ" i="1" dirty="0"/>
            <a:t>Mandatory heritage designation</a:t>
          </a:r>
          <a:endParaRPr lang="en-US" dirty="0"/>
        </a:p>
      </dgm:t>
    </dgm:pt>
    <dgm:pt modelId="{AE7061BB-C474-470E-AB26-4AA5186C7C90}" type="parTrans" cxnId="{BD08C4E6-9791-4813-9862-E2A01B412E45}">
      <dgm:prSet/>
      <dgm:spPr/>
      <dgm:t>
        <a:bodyPr/>
        <a:lstStyle/>
        <a:p>
          <a:endParaRPr lang="en-US"/>
        </a:p>
      </dgm:t>
    </dgm:pt>
    <dgm:pt modelId="{10B8AE67-CAE6-4759-91AE-09156DF9BBB8}" type="sibTrans" cxnId="{BD08C4E6-9791-4813-9862-E2A01B412E45}">
      <dgm:prSet/>
      <dgm:spPr/>
      <dgm:t>
        <a:bodyPr/>
        <a:lstStyle/>
        <a:p>
          <a:endParaRPr lang="en-US"/>
        </a:p>
      </dgm:t>
    </dgm:pt>
    <dgm:pt modelId="{03058EF6-B34F-4F11-8AB0-50A5525D75C0}">
      <dgm:prSet/>
      <dgm:spPr/>
      <dgm:t>
        <a:bodyPr/>
        <a:lstStyle/>
        <a:p>
          <a:r>
            <a:rPr lang="en-NZ" i="1" dirty="0"/>
            <a:t>My involvement</a:t>
          </a:r>
          <a:endParaRPr lang="en-US" dirty="0"/>
        </a:p>
      </dgm:t>
    </dgm:pt>
    <dgm:pt modelId="{79AAC5E3-D34F-4B0E-BA2D-8444169CE11B}" type="parTrans" cxnId="{ADA882CC-76F4-405D-8D08-01D0F3464C04}">
      <dgm:prSet/>
      <dgm:spPr/>
      <dgm:t>
        <a:bodyPr/>
        <a:lstStyle/>
        <a:p>
          <a:endParaRPr lang="en-US"/>
        </a:p>
      </dgm:t>
    </dgm:pt>
    <dgm:pt modelId="{0B4E4E80-DE33-4933-AF8C-4B0683967210}" type="sibTrans" cxnId="{ADA882CC-76F4-405D-8D08-01D0F3464C04}">
      <dgm:prSet/>
      <dgm:spPr/>
      <dgm:t>
        <a:bodyPr/>
        <a:lstStyle/>
        <a:p>
          <a:endParaRPr lang="en-US"/>
        </a:p>
      </dgm:t>
    </dgm:pt>
    <dgm:pt modelId="{81357A20-E694-43FA-98B0-BC1E6C63777E}">
      <dgm:prSet/>
      <dgm:spPr/>
      <dgm:t>
        <a:bodyPr/>
        <a:lstStyle/>
        <a:p>
          <a:r>
            <a:rPr lang="en-NZ" i="1" dirty="0"/>
            <a:t>The Voluntary Heritage Group</a:t>
          </a:r>
        </a:p>
        <a:p>
          <a:endParaRPr lang="en-NZ" i="1" dirty="0"/>
        </a:p>
      </dgm:t>
    </dgm:pt>
    <dgm:pt modelId="{9117E370-EE0C-4FA0-B0F5-9D3D679C70E1}" type="parTrans" cxnId="{10DB9329-FE17-4183-A6A8-37DEAE0CDEFB}">
      <dgm:prSet/>
      <dgm:spPr/>
      <dgm:t>
        <a:bodyPr/>
        <a:lstStyle/>
        <a:p>
          <a:endParaRPr lang="en-US"/>
        </a:p>
      </dgm:t>
    </dgm:pt>
    <dgm:pt modelId="{85ED5733-8BDD-4FF5-A85B-6EED34CE4A73}" type="sibTrans" cxnId="{10DB9329-FE17-4183-A6A8-37DEAE0CDEFB}">
      <dgm:prSet/>
      <dgm:spPr/>
      <dgm:t>
        <a:bodyPr/>
        <a:lstStyle/>
        <a:p>
          <a:endParaRPr lang="en-US"/>
        </a:p>
      </dgm:t>
    </dgm:pt>
    <dgm:pt modelId="{5614F468-ABF7-4F34-B3CF-6582F8598B39}">
      <dgm:prSet/>
      <dgm:spPr/>
      <dgm:t>
        <a:bodyPr/>
        <a:lstStyle/>
        <a:p>
          <a:endParaRPr lang="en-NZ" i="1" dirty="0"/>
        </a:p>
        <a:p>
          <a:r>
            <a:rPr lang="en-NZ" i="1" dirty="0"/>
            <a:t>Disclosure of interests </a:t>
          </a:r>
          <a:endParaRPr lang="en-US" dirty="0"/>
        </a:p>
      </dgm:t>
    </dgm:pt>
    <dgm:pt modelId="{5CC61203-115F-456B-934C-7BACECC67329}" type="parTrans" cxnId="{E864DCD9-21F4-4DB2-9221-A4B9283E213E}">
      <dgm:prSet/>
      <dgm:spPr/>
      <dgm:t>
        <a:bodyPr/>
        <a:lstStyle/>
        <a:p>
          <a:endParaRPr lang="en-US"/>
        </a:p>
      </dgm:t>
    </dgm:pt>
    <dgm:pt modelId="{16A9515E-C0AB-4D9F-8FF1-DE1C44D5660C}" type="sibTrans" cxnId="{E864DCD9-21F4-4DB2-9221-A4B9283E213E}">
      <dgm:prSet/>
      <dgm:spPr/>
      <dgm:t>
        <a:bodyPr/>
        <a:lstStyle/>
        <a:p>
          <a:endParaRPr lang="en-US"/>
        </a:p>
      </dgm:t>
    </dgm:pt>
    <dgm:pt modelId="{B063EC01-7E2B-4322-ABD3-069BA9B196FF}" type="pres">
      <dgm:prSet presAssocID="{0CF60CF1-F066-4F37-9B6D-AAE57E9DF4B6}" presName="vert0" presStyleCnt="0">
        <dgm:presLayoutVars>
          <dgm:dir/>
          <dgm:animOne val="branch"/>
          <dgm:animLvl val="lvl"/>
        </dgm:presLayoutVars>
      </dgm:prSet>
      <dgm:spPr/>
    </dgm:pt>
    <dgm:pt modelId="{2888D843-BCE9-4109-B3BD-A586987CE645}" type="pres">
      <dgm:prSet presAssocID="{EBE66653-F4C5-481B-967E-E827470C092C}" presName="thickLine" presStyleLbl="alignNode1" presStyleIdx="0" presStyleCnt="4"/>
      <dgm:spPr/>
    </dgm:pt>
    <dgm:pt modelId="{C7B84BCC-73FA-4FAB-89B0-178766A071DE}" type="pres">
      <dgm:prSet presAssocID="{EBE66653-F4C5-481B-967E-E827470C092C}" presName="horz1" presStyleCnt="0"/>
      <dgm:spPr/>
    </dgm:pt>
    <dgm:pt modelId="{2BE0F145-0392-41D4-9141-453C73AA3345}" type="pres">
      <dgm:prSet presAssocID="{EBE66653-F4C5-481B-967E-E827470C092C}" presName="tx1" presStyleLbl="revTx" presStyleIdx="0" presStyleCnt="4"/>
      <dgm:spPr/>
    </dgm:pt>
    <dgm:pt modelId="{DCC42687-96C8-4402-99A7-A0E6766A2757}" type="pres">
      <dgm:prSet presAssocID="{EBE66653-F4C5-481B-967E-E827470C092C}" presName="vert1" presStyleCnt="0"/>
      <dgm:spPr/>
    </dgm:pt>
    <dgm:pt modelId="{A9B2BDBB-4ECC-4CC0-A8EA-A466761EC4E9}" type="pres">
      <dgm:prSet presAssocID="{03058EF6-B34F-4F11-8AB0-50A5525D75C0}" presName="thickLine" presStyleLbl="alignNode1" presStyleIdx="1" presStyleCnt="4"/>
      <dgm:spPr/>
    </dgm:pt>
    <dgm:pt modelId="{690FEA34-B490-478A-9E14-0ADCDA2ECA0C}" type="pres">
      <dgm:prSet presAssocID="{03058EF6-B34F-4F11-8AB0-50A5525D75C0}" presName="horz1" presStyleCnt="0"/>
      <dgm:spPr/>
    </dgm:pt>
    <dgm:pt modelId="{13617EF3-BF3B-41D7-B8E7-A1EC9D7595E0}" type="pres">
      <dgm:prSet presAssocID="{03058EF6-B34F-4F11-8AB0-50A5525D75C0}" presName="tx1" presStyleLbl="revTx" presStyleIdx="1" presStyleCnt="4"/>
      <dgm:spPr/>
    </dgm:pt>
    <dgm:pt modelId="{DDC8A2B4-5E74-4CE5-8411-83BCFBB7AFCB}" type="pres">
      <dgm:prSet presAssocID="{03058EF6-B34F-4F11-8AB0-50A5525D75C0}" presName="vert1" presStyleCnt="0"/>
      <dgm:spPr/>
    </dgm:pt>
    <dgm:pt modelId="{97F92B1D-ADF7-44FA-8098-BF52879034FB}" type="pres">
      <dgm:prSet presAssocID="{81357A20-E694-43FA-98B0-BC1E6C63777E}" presName="thickLine" presStyleLbl="alignNode1" presStyleIdx="2" presStyleCnt="4"/>
      <dgm:spPr/>
    </dgm:pt>
    <dgm:pt modelId="{0FDD9177-A40B-4AFD-9BD0-B282159FA79C}" type="pres">
      <dgm:prSet presAssocID="{81357A20-E694-43FA-98B0-BC1E6C63777E}" presName="horz1" presStyleCnt="0"/>
      <dgm:spPr/>
    </dgm:pt>
    <dgm:pt modelId="{00A6F311-7D36-44DA-A14E-B0B72F9A6764}" type="pres">
      <dgm:prSet presAssocID="{81357A20-E694-43FA-98B0-BC1E6C63777E}" presName="tx1" presStyleLbl="revTx" presStyleIdx="2" presStyleCnt="4"/>
      <dgm:spPr/>
    </dgm:pt>
    <dgm:pt modelId="{0CE07B35-974B-44A6-8634-10D953855A80}" type="pres">
      <dgm:prSet presAssocID="{81357A20-E694-43FA-98B0-BC1E6C63777E}" presName="vert1" presStyleCnt="0"/>
      <dgm:spPr/>
    </dgm:pt>
    <dgm:pt modelId="{329BCBEA-3DF8-4003-88F3-2E89BF7D6ACB}" type="pres">
      <dgm:prSet presAssocID="{5614F468-ABF7-4F34-B3CF-6582F8598B39}" presName="thickLine" presStyleLbl="alignNode1" presStyleIdx="3" presStyleCnt="4"/>
      <dgm:spPr/>
    </dgm:pt>
    <dgm:pt modelId="{C203EE4C-A283-4ABD-A89E-C668D2B1E6ED}" type="pres">
      <dgm:prSet presAssocID="{5614F468-ABF7-4F34-B3CF-6582F8598B39}" presName="horz1" presStyleCnt="0"/>
      <dgm:spPr/>
    </dgm:pt>
    <dgm:pt modelId="{99F48D44-92EB-4C63-A407-E4120439F97C}" type="pres">
      <dgm:prSet presAssocID="{5614F468-ABF7-4F34-B3CF-6582F8598B39}" presName="tx1" presStyleLbl="revTx" presStyleIdx="3" presStyleCnt="4"/>
      <dgm:spPr/>
    </dgm:pt>
    <dgm:pt modelId="{0CCEFC5D-259E-4B9D-91AB-A976ED3CD9B1}" type="pres">
      <dgm:prSet presAssocID="{5614F468-ABF7-4F34-B3CF-6582F8598B39}" presName="vert1" presStyleCnt="0"/>
      <dgm:spPr/>
    </dgm:pt>
  </dgm:ptLst>
  <dgm:cxnLst>
    <dgm:cxn modelId="{3F5D9506-E9F3-4B64-9280-33BE2A2A47F1}" type="presOf" srcId="{81357A20-E694-43FA-98B0-BC1E6C63777E}" destId="{00A6F311-7D36-44DA-A14E-B0B72F9A6764}" srcOrd="0" destOrd="0" presId="urn:microsoft.com/office/officeart/2008/layout/LinedList"/>
    <dgm:cxn modelId="{E3A8E80B-707A-4B42-9411-844C075CA69B}" type="presOf" srcId="{0CF60CF1-F066-4F37-9B6D-AAE57E9DF4B6}" destId="{B063EC01-7E2B-4322-ABD3-069BA9B196FF}" srcOrd="0" destOrd="0" presId="urn:microsoft.com/office/officeart/2008/layout/LinedList"/>
    <dgm:cxn modelId="{10DB9329-FE17-4183-A6A8-37DEAE0CDEFB}" srcId="{0CF60CF1-F066-4F37-9B6D-AAE57E9DF4B6}" destId="{81357A20-E694-43FA-98B0-BC1E6C63777E}" srcOrd="2" destOrd="0" parTransId="{9117E370-EE0C-4FA0-B0F5-9D3D679C70E1}" sibTransId="{85ED5733-8BDD-4FF5-A85B-6EED34CE4A73}"/>
    <dgm:cxn modelId="{4C8B4171-15D3-4046-9EB7-CCE5B04EF010}" type="presOf" srcId="{EBE66653-F4C5-481B-967E-E827470C092C}" destId="{2BE0F145-0392-41D4-9141-453C73AA3345}" srcOrd="0" destOrd="0" presId="urn:microsoft.com/office/officeart/2008/layout/LinedList"/>
    <dgm:cxn modelId="{37AF0EC0-408B-4F32-AEC6-5F062210DA8F}" type="presOf" srcId="{5614F468-ABF7-4F34-B3CF-6582F8598B39}" destId="{99F48D44-92EB-4C63-A407-E4120439F97C}" srcOrd="0" destOrd="0" presId="urn:microsoft.com/office/officeart/2008/layout/LinedList"/>
    <dgm:cxn modelId="{ADA882CC-76F4-405D-8D08-01D0F3464C04}" srcId="{0CF60CF1-F066-4F37-9B6D-AAE57E9DF4B6}" destId="{03058EF6-B34F-4F11-8AB0-50A5525D75C0}" srcOrd="1" destOrd="0" parTransId="{79AAC5E3-D34F-4B0E-BA2D-8444169CE11B}" sibTransId="{0B4E4E80-DE33-4933-AF8C-4B0683967210}"/>
    <dgm:cxn modelId="{E864DCD9-21F4-4DB2-9221-A4B9283E213E}" srcId="{0CF60CF1-F066-4F37-9B6D-AAE57E9DF4B6}" destId="{5614F468-ABF7-4F34-B3CF-6582F8598B39}" srcOrd="3" destOrd="0" parTransId="{5CC61203-115F-456B-934C-7BACECC67329}" sibTransId="{16A9515E-C0AB-4D9F-8FF1-DE1C44D5660C}"/>
    <dgm:cxn modelId="{BD08C4E6-9791-4813-9862-E2A01B412E45}" srcId="{0CF60CF1-F066-4F37-9B6D-AAE57E9DF4B6}" destId="{EBE66653-F4C5-481B-967E-E827470C092C}" srcOrd="0" destOrd="0" parTransId="{AE7061BB-C474-470E-AB26-4AA5186C7C90}" sibTransId="{10B8AE67-CAE6-4759-91AE-09156DF9BBB8}"/>
    <dgm:cxn modelId="{FB59EDF9-9EA9-40F0-A314-490D7B3FB127}" type="presOf" srcId="{03058EF6-B34F-4F11-8AB0-50A5525D75C0}" destId="{13617EF3-BF3B-41D7-B8E7-A1EC9D7595E0}" srcOrd="0" destOrd="0" presId="urn:microsoft.com/office/officeart/2008/layout/LinedList"/>
    <dgm:cxn modelId="{E1EDD465-4136-445D-83F7-7B970489FE85}" type="presParOf" srcId="{B063EC01-7E2B-4322-ABD3-069BA9B196FF}" destId="{2888D843-BCE9-4109-B3BD-A586987CE645}" srcOrd="0" destOrd="0" presId="urn:microsoft.com/office/officeart/2008/layout/LinedList"/>
    <dgm:cxn modelId="{5B9886BB-4DB3-4CDF-BB4B-2681047900CD}" type="presParOf" srcId="{B063EC01-7E2B-4322-ABD3-069BA9B196FF}" destId="{C7B84BCC-73FA-4FAB-89B0-178766A071DE}" srcOrd="1" destOrd="0" presId="urn:microsoft.com/office/officeart/2008/layout/LinedList"/>
    <dgm:cxn modelId="{025A714A-3056-4016-BB5A-C221CDDDD8CB}" type="presParOf" srcId="{C7B84BCC-73FA-4FAB-89B0-178766A071DE}" destId="{2BE0F145-0392-41D4-9141-453C73AA3345}" srcOrd="0" destOrd="0" presId="urn:microsoft.com/office/officeart/2008/layout/LinedList"/>
    <dgm:cxn modelId="{089DB25D-000F-4418-9E2B-AD36460D7281}" type="presParOf" srcId="{C7B84BCC-73FA-4FAB-89B0-178766A071DE}" destId="{DCC42687-96C8-4402-99A7-A0E6766A2757}" srcOrd="1" destOrd="0" presId="urn:microsoft.com/office/officeart/2008/layout/LinedList"/>
    <dgm:cxn modelId="{5D1D4E4F-8185-4CE1-9351-7F6F358F4716}" type="presParOf" srcId="{B063EC01-7E2B-4322-ABD3-069BA9B196FF}" destId="{A9B2BDBB-4ECC-4CC0-A8EA-A466761EC4E9}" srcOrd="2" destOrd="0" presId="urn:microsoft.com/office/officeart/2008/layout/LinedList"/>
    <dgm:cxn modelId="{94CD2517-601A-4070-B535-330A6C55CD0A}" type="presParOf" srcId="{B063EC01-7E2B-4322-ABD3-069BA9B196FF}" destId="{690FEA34-B490-478A-9E14-0ADCDA2ECA0C}" srcOrd="3" destOrd="0" presId="urn:microsoft.com/office/officeart/2008/layout/LinedList"/>
    <dgm:cxn modelId="{B7AB871F-5235-4FE3-8C8D-817A5A92A7CE}" type="presParOf" srcId="{690FEA34-B490-478A-9E14-0ADCDA2ECA0C}" destId="{13617EF3-BF3B-41D7-B8E7-A1EC9D7595E0}" srcOrd="0" destOrd="0" presId="urn:microsoft.com/office/officeart/2008/layout/LinedList"/>
    <dgm:cxn modelId="{F8490DE5-3E7E-4C2B-9905-543795E7FC47}" type="presParOf" srcId="{690FEA34-B490-478A-9E14-0ADCDA2ECA0C}" destId="{DDC8A2B4-5E74-4CE5-8411-83BCFBB7AFCB}" srcOrd="1" destOrd="0" presId="urn:microsoft.com/office/officeart/2008/layout/LinedList"/>
    <dgm:cxn modelId="{D2F88300-43A0-4399-A197-06C938EF8D3A}" type="presParOf" srcId="{B063EC01-7E2B-4322-ABD3-069BA9B196FF}" destId="{97F92B1D-ADF7-44FA-8098-BF52879034FB}" srcOrd="4" destOrd="0" presId="urn:microsoft.com/office/officeart/2008/layout/LinedList"/>
    <dgm:cxn modelId="{D8137A1D-7241-4683-9090-84FBF29A94AA}" type="presParOf" srcId="{B063EC01-7E2B-4322-ABD3-069BA9B196FF}" destId="{0FDD9177-A40B-4AFD-9BD0-B282159FA79C}" srcOrd="5" destOrd="0" presId="urn:microsoft.com/office/officeart/2008/layout/LinedList"/>
    <dgm:cxn modelId="{750DE75B-89B9-4FED-8C8F-7F17CCCEBFAC}" type="presParOf" srcId="{0FDD9177-A40B-4AFD-9BD0-B282159FA79C}" destId="{00A6F311-7D36-44DA-A14E-B0B72F9A6764}" srcOrd="0" destOrd="0" presId="urn:microsoft.com/office/officeart/2008/layout/LinedList"/>
    <dgm:cxn modelId="{F43179ED-0FF4-4F2F-841C-7DC3DDC5698F}" type="presParOf" srcId="{0FDD9177-A40B-4AFD-9BD0-B282159FA79C}" destId="{0CE07B35-974B-44A6-8634-10D953855A80}" srcOrd="1" destOrd="0" presId="urn:microsoft.com/office/officeart/2008/layout/LinedList"/>
    <dgm:cxn modelId="{04A28A63-AD1D-4D93-8765-B49CD6BE95C7}" type="presParOf" srcId="{B063EC01-7E2B-4322-ABD3-069BA9B196FF}" destId="{329BCBEA-3DF8-4003-88F3-2E89BF7D6ACB}" srcOrd="6" destOrd="0" presId="urn:microsoft.com/office/officeart/2008/layout/LinedList"/>
    <dgm:cxn modelId="{DEAC2137-5924-4237-A9DA-D498A31BBF96}" type="presParOf" srcId="{B063EC01-7E2B-4322-ABD3-069BA9B196FF}" destId="{C203EE4C-A283-4ABD-A89E-C668D2B1E6ED}" srcOrd="7" destOrd="0" presId="urn:microsoft.com/office/officeart/2008/layout/LinedList"/>
    <dgm:cxn modelId="{8148F00E-D653-42EF-94A2-C3FC87466BCA}" type="presParOf" srcId="{C203EE4C-A283-4ABD-A89E-C668D2B1E6ED}" destId="{99F48D44-92EB-4C63-A407-E4120439F97C}" srcOrd="0" destOrd="0" presId="urn:microsoft.com/office/officeart/2008/layout/LinedList"/>
    <dgm:cxn modelId="{CEA5A142-6F5A-4464-8AD8-58747B40B4D9}" type="presParOf" srcId="{C203EE4C-A283-4ABD-A89E-C668D2B1E6ED}" destId="{0CCEFC5D-259E-4B9D-91AB-A976ED3CD9B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C9F1BB-7806-4C4E-BE48-B1BA1DBBBBF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E558226-30AF-4273-8608-856F5C5EE895}">
      <dgm:prSet/>
      <dgm:spPr/>
      <dgm:t>
        <a:bodyPr/>
        <a:lstStyle/>
        <a:p>
          <a:r>
            <a:rPr lang="en-NZ"/>
            <a:t>Comparative institutional analysis</a:t>
          </a:r>
          <a:endParaRPr lang="en-US"/>
        </a:p>
      </dgm:t>
    </dgm:pt>
    <dgm:pt modelId="{F681072A-9641-44BD-98BA-5300971DE2AF}" type="parTrans" cxnId="{A9FFB310-9D19-4640-A5D8-B265A7CA489A}">
      <dgm:prSet/>
      <dgm:spPr/>
      <dgm:t>
        <a:bodyPr/>
        <a:lstStyle/>
        <a:p>
          <a:endParaRPr lang="en-US"/>
        </a:p>
      </dgm:t>
    </dgm:pt>
    <dgm:pt modelId="{825D14EC-57ED-4669-A4E6-CE557021C751}" type="sibTrans" cxnId="{A9FFB310-9D19-4640-A5D8-B265A7CA489A}">
      <dgm:prSet/>
      <dgm:spPr/>
      <dgm:t>
        <a:bodyPr/>
        <a:lstStyle/>
        <a:p>
          <a:endParaRPr lang="en-US"/>
        </a:p>
      </dgm:t>
    </dgm:pt>
    <dgm:pt modelId="{5C559436-338D-44DE-A179-FDE46D4971C0}">
      <dgm:prSet/>
      <dgm:spPr/>
      <dgm:t>
        <a:bodyPr/>
        <a:lstStyle/>
        <a:p>
          <a:r>
            <a:rPr lang="en-NZ" dirty="0"/>
            <a:t>Market failure:</a:t>
          </a:r>
          <a:endParaRPr lang="en-US" dirty="0"/>
        </a:p>
      </dgm:t>
    </dgm:pt>
    <dgm:pt modelId="{C8E316C1-BB13-4678-BBA8-C3AD93541E51}" type="parTrans" cxnId="{AB2D8E9C-6CCE-46AF-A07E-A6D7FB95BD82}">
      <dgm:prSet/>
      <dgm:spPr/>
      <dgm:t>
        <a:bodyPr/>
        <a:lstStyle/>
        <a:p>
          <a:endParaRPr lang="en-US"/>
        </a:p>
      </dgm:t>
    </dgm:pt>
    <dgm:pt modelId="{73E680B1-803B-4ADF-B97D-0B1CA7B8FFEB}" type="sibTrans" cxnId="{AB2D8E9C-6CCE-46AF-A07E-A6D7FB95BD82}">
      <dgm:prSet/>
      <dgm:spPr/>
      <dgm:t>
        <a:bodyPr/>
        <a:lstStyle/>
        <a:p>
          <a:endParaRPr lang="en-US"/>
        </a:p>
      </dgm:t>
    </dgm:pt>
    <dgm:pt modelId="{C2DF7689-4323-42F3-99F7-EE5AF31C4922}">
      <dgm:prSet/>
      <dgm:spPr/>
      <dgm:t>
        <a:bodyPr/>
        <a:lstStyle/>
        <a:p>
          <a:r>
            <a:rPr lang="en-NZ"/>
            <a:t>Externalities – public benefits of heritage</a:t>
          </a:r>
          <a:endParaRPr lang="en-US"/>
        </a:p>
      </dgm:t>
    </dgm:pt>
    <dgm:pt modelId="{68E2E200-8D0D-4A00-8E8B-C85DEF62436A}" type="parTrans" cxnId="{364244DB-F4E8-4232-A9B0-807A5B513E15}">
      <dgm:prSet/>
      <dgm:spPr/>
      <dgm:t>
        <a:bodyPr/>
        <a:lstStyle/>
        <a:p>
          <a:endParaRPr lang="en-US"/>
        </a:p>
      </dgm:t>
    </dgm:pt>
    <dgm:pt modelId="{97AA9A37-1BB7-4722-830A-E725BBB4E7CB}" type="sibTrans" cxnId="{364244DB-F4E8-4232-A9B0-807A5B513E15}">
      <dgm:prSet/>
      <dgm:spPr/>
      <dgm:t>
        <a:bodyPr/>
        <a:lstStyle/>
        <a:p>
          <a:endParaRPr lang="en-US"/>
        </a:p>
      </dgm:t>
    </dgm:pt>
    <dgm:pt modelId="{9F696324-2178-41E0-B11F-635175976F1C}">
      <dgm:prSet/>
      <dgm:spPr/>
      <dgm:t>
        <a:bodyPr/>
        <a:lstStyle/>
        <a:p>
          <a:r>
            <a:rPr lang="en-NZ" dirty="0"/>
            <a:t>Public failure:</a:t>
          </a:r>
          <a:endParaRPr lang="en-US" dirty="0"/>
        </a:p>
      </dgm:t>
    </dgm:pt>
    <dgm:pt modelId="{E6CCFB7D-5F07-43F8-BDD8-BEA673C6132E}" type="parTrans" cxnId="{9B165311-EC5C-454F-9BAB-443C589DB77D}">
      <dgm:prSet/>
      <dgm:spPr/>
      <dgm:t>
        <a:bodyPr/>
        <a:lstStyle/>
        <a:p>
          <a:endParaRPr lang="en-US"/>
        </a:p>
      </dgm:t>
    </dgm:pt>
    <dgm:pt modelId="{A7C311A6-E8F6-4A84-887A-DC24705BD02F}" type="sibTrans" cxnId="{9B165311-EC5C-454F-9BAB-443C589DB77D}">
      <dgm:prSet/>
      <dgm:spPr/>
      <dgm:t>
        <a:bodyPr/>
        <a:lstStyle/>
        <a:p>
          <a:endParaRPr lang="en-US"/>
        </a:p>
      </dgm:t>
    </dgm:pt>
    <dgm:pt modelId="{5D933777-5305-4A94-AB15-ED9B66A5F613}">
      <dgm:prSet/>
      <dgm:spPr/>
      <dgm:t>
        <a:bodyPr/>
        <a:lstStyle/>
        <a:p>
          <a:r>
            <a:rPr lang="en-NZ"/>
            <a:t>Bureaucratic drive</a:t>
          </a:r>
          <a:endParaRPr lang="en-US"/>
        </a:p>
      </dgm:t>
    </dgm:pt>
    <dgm:pt modelId="{14E10E61-4371-49D8-B8A9-CE9E0B73C8AC}" type="parTrans" cxnId="{1DC48DE4-64F9-452D-97C8-03EBA0019055}">
      <dgm:prSet/>
      <dgm:spPr/>
      <dgm:t>
        <a:bodyPr/>
        <a:lstStyle/>
        <a:p>
          <a:endParaRPr lang="en-US"/>
        </a:p>
      </dgm:t>
    </dgm:pt>
    <dgm:pt modelId="{E2B78863-0048-4C6E-A2E6-7618E9D90AAC}" type="sibTrans" cxnId="{1DC48DE4-64F9-452D-97C8-03EBA0019055}">
      <dgm:prSet/>
      <dgm:spPr/>
      <dgm:t>
        <a:bodyPr/>
        <a:lstStyle/>
        <a:p>
          <a:endParaRPr lang="en-US"/>
        </a:p>
      </dgm:t>
    </dgm:pt>
    <dgm:pt modelId="{A950E20C-5C3E-4D95-8BC8-D3BB5889498B}">
      <dgm:prSet/>
      <dgm:spPr/>
      <dgm:t>
        <a:bodyPr/>
        <a:lstStyle/>
        <a:p>
          <a:r>
            <a:rPr lang="en-NZ"/>
            <a:t>Lobbying for regulatory takings – a free resource</a:t>
          </a:r>
          <a:endParaRPr lang="en-US"/>
        </a:p>
      </dgm:t>
    </dgm:pt>
    <dgm:pt modelId="{512362F4-8909-4D1A-B691-283DF3296C5B}" type="parTrans" cxnId="{DFCD22E1-E4E8-46DB-B9C4-79E2D87507B8}">
      <dgm:prSet/>
      <dgm:spPr/>
      <dgm:t>
        <a:bodyPr/>
        <a:lstStyle/>
        <a:p>
          <a:endParaRPr lang="en-US"/>
        </a:p>
      </dgm:t>
    </dgm:pt>
    <dgm:pt modelId="{7DECFA12-98DB-499B-BC86-F58010E84F0C}" type="sibTrans" cxnId="{DFCD22E1-E4E8-46DB-B9C4-79E2D87507B8}">
      <dgm:prSet/>
      <dgm:spPr/>
      <dgm:t>
        <a:bodyPr/>
        <a:lstStyle/>
        <a:p>
          <a:endParaRPr lang="en-US"/>
        </a:p>
      </dgm:t>
    </dgm:pt>
    <dgm:pt modelId="{9E588836-E571-484E-A2A4-2D6C0C39AEBD}">
      <dgm:prSet/>
      <dgm:spPr/>
      <dgm:t>
        <a:bodyPr/>
        <a:lstStyle/>
        <a:p>
          <a:r>
            <a:rPr lang="en-NZ" dirty="0"/>
            <a:t>Private solutions:</a:t>
          </a:r>
          <a:endParaRPr lang="en-US" dirty="0"/>
        </a:p>
      </dgm:t>
    </dgm:pt>
    <dgm:pt modelId="{872EF220-9D14-4271-B018-AAAC7276D024}" type="parTrans" cxnId="{895B2D7E-666E-4CC3-8D48-0C935414F331}">
      <dgm:prSet/>
      <dgm:spPr/>
      <dgm:t>
        <a:bodyPr/>
        <a:lstStyle/>
        <a:p>
          <a:endParaRPr lang="en-US"/>
        </a:p>
      </dgm:t>
    </dgm:pt>
    <dgm:pt modelId="{78A825B0-1074-4BEA-8EE2-F561E34F2364}" type="sibTrans" cxnId="{895B2D7E-666E-4CC3-8D48-0C935414F331}">
      <dgm:prSet/>
      <dgm:spPr/>
      <dgm:t>
        <a:bodyPr/>
        <a:lstStyle/>
        <a:p>
          <a:endParaRPr lang="en-US"/>
        </a:p>
      </dgm:t>
    </dgm:pt>
    <dgm:pt modelId="{721B701D-C249-48CA-93B8-DF6546982DF2}">
      <dgm:prSet/>
      <dgm:spPr/>
      <dgm:t>
        <a:bodyPr/>
        <a:lstStyle/>
        <a:p>
          <a:r>
            <a:rPr lang="en-NZ" dirty="0"/>
            <a:t>Property rights</a:t>
          </a:r>
          <a:endParaRPr lang="en-US" dirty="0"/>
        </a:p>
      </dgm:t>
    </dgm:pt>
    <dgm:pt modelId="{52A7083D-A722-4221-976E-442BF4C188DE}" type="parTrans" cxnId="{3FD521D2-6B6A-425B-8647-379DAAA84891}">
      <dgm:prSet/>
      <dgm:spPr/>
      <dgm:t>
        <a:bodyPr/>
        <a:lstStyle/>
        <a:p>
          <a:endParaRPr lang="en-US"/>
        </a:p>
      </dgm:t>
    </dgm:pt>
    <dgm:pt modelId="{85FCCE62-ABE2-4877-BD24-F9F07D0C9847}" type="sibTrans" cxnId="{3FD521D2-6B6A-425B-8647-379DAAA84891}">
      <dgm:prSet/>
      <dgm:spPr/>
      <dgm:t>
        <a:bodyPr/>
        <a:lstStyle/>
        <a:p>
          <a:endParaRPr lang="en-US"/>
        </a:p>
      </dgm:t>
    </dgm:pt>
    <dgm:pt modelId="{625C096F-8A9C-4BC8-BB5E-14EB2580CA1D}">
      <dgm:prSet/>
      <dgm:spPr/>
      <dgm:t>
        <a:bodyPr/>
        <a:lstStyle/>
        <a:p>
          <a:r>
            <a:rPr lang="en-NZ" dirty="0"/>
            <a:t>Private contracting - costly</a:t>
          </a:r>
          <a:endParaRPr lang="en-US" dirty="0"/>
        </a:p>
      </dgm:t>
    </dgm:pt>
    <dgm:pt modelId="{71C41362-ADC4-42EC-99A8-D80908C59478}" type="parTrans" cxnId="{310EF646-B73B-48C1-A695-AD4D4191A9F4}">
      <dgm:prSet/>
      <dgm:spPr/>
      <dgm:t>
        <a:bodyPr/>
        <a:lstStyle/>
        <a:p>
          <a:endParaRPr lang="en-US"/>
        </a:p>
      </dgm:t>
    </dgm:pt>
    <dgm:pt modelId="{AC699A44-7F1E-4CE2-BEEB-B5E8B30B27A8}" type="sibTrans" cxnId="{310EF646-B73B-48C1-A695-AD4D4191A9F4}">
      <dgm:prSet/>
      <dgm:spPr/>
      <dgm:t>
        <a:bodyPr/>
        <a:lstStyle/>
        <a:p>
          <a:endParaRPr lang="en-US"/>
        </a:p>
      </dgm:t>
    </dgm:pt>
    <dgm:pt modelId="{7A7B5EA8-3D56-4324-A4E1-529C27F21D43}">
      <dgm:prSet/>
      <dgm:spPr/>
      <dgm:t>
        <a:bodyPr/>
        <a:lstStyle/>
        <a:p>
          <a:r>
            <a:rPr lang="en-NZ"/>
            <a:t>Relative transaction costs</a:t>
          </a:r>
          <a:endParaRPr lang="en-US"/>
        </a:p>
      </dgm:t>
    </dgm:pt>
    <dgm:pt modelId="{51CCB9A1-4FDC-4D12-A67A-B391333F0882}" type="parTrans" cxnId="{C276DBDF-D1C2-4A33-B7F8-38C58877418C}">
      <dgm:prSet/>
      <dgm:spPr/>
      <dgm:t>
        <a:bodyPr/>
        <a:lstStyle/>
        <a:p>
          <a:endParaRPr lang="en-US"/>
        </a:p>
      </dgm:t>
    </dgm:pt>
    <dgm:pt modelId="{77D3EBC6-2251-4E11-8DBF-B4B40FD51B38}" type="sibTrans" cxnId="{C276DBDF-D1C2-4A33-B7F8-38C58877418C}">
      <dgm:prSet/>
      <dgm:spPr/>
      <dgm:t>
        <a:bodyPr/>
        <a:lstStyle/>
        <a:p>
          <a:endParaRPr lang="en-US"/>
        </a:p>
      </dgm:t>
    </dgm:pt>
    <dgm:pt modelId="{BBE67F2F-3669-4B6A-91E4-2D5F69C1EE7D}">
      <dgm:prSet/>
      <dgm:spPr/>
      <dgm:t>
        <a:bodyPr/>
        <a:lstStyle/>
        <a:p>
          <a:r>
            <a:rPr lang="en-NZ" dirty="0"/>
            <a:t>Aim: align incentives</a:t>
          </a:r>
          <a:endParaRPr lang="en-US" dirty="0"/>
        </a:p>
      </dgm:t>
    </dgm:pt>
    <dgm:pt modelId="{87CFB274-418E-468E-8DAA-18769572A495}" type="parTrans" cxnId="{2E9DFC9A-3A7D-41FC-8CF6-EBCE8F74E523}">
      <dgm:prSet/>
      <dgm:spPr/>
      <dgm:t>
        <a:bodyPr/>
        <a:lstStyle/>
        <a:p>
          <a:endParaRPr lang="en-US"/>
        </a:p>
      </dgm:t>
    </dgm:pt>
    <dgm:pt modelId="{DBED51BA-A5A3-4BA4-82FC-5EE2626231DD}" type="sibTrans" cxnId="{2E9DFC9A-3A7D-41FC-8CF6-EBCE8F74E523}">
      <dgm:prSet/>
      <dgm:spPr/>
      <dgm:t>
        <a:bodyPr/>
        <a:lstStyle/>
        <a:p>
          <a:endParaRPr lang="en-US"/>
        </a:p>
      </dgm:t>
    </dgm:pt>
    <dgm:pt modelId="{FCCF5DB0-371E-4A0B-881E-1D56BB41D232}">
      <dgm:prSet/>
      <dgm:spPr/>
      <dgm:t>
        <a:bodyPr/>
        <a:lstStyle/>
        <a:p>
          <a:r>
            <a:rPr lang="en-NZ"/>
            <a:t>Facilitate market solutions</a:t>
          </a:r>
          <a:endParaRPr lang="en-US"/>
        </a:p>
      </dgm:t>
    </dgm:pt>
    <dgm:pt modelId="{1BCDCD81-776E-43C9-8070-6A2E6D37CE25}" type="parTrans" cxnId="{7FF526C4-5121-4775-A504-BA74AEFC7BFB}">
      <dgm:prSet/>
      <dgm:spPr/>
      <dgm:t>
        <a:bodyPr/>
        <a:lstStyle/>
        <a:p>
          <a:endParaRPr lang="en-US"/>
        </a:p>
      </dgm:t>
    </dgm:pt>
    <dgm:pt modelId="{D8D97034-5004-464C-83D6-40E0430781F1}" type="sibTrans" cxnId="{7FF526C4-5121-4775-A504-BA74AEFC7BFB}">
      <dgm:prSet/>
      <dgm:spPr/>
      <dgm:t>
        <a:bodyPr/>
        <a:lstStyle/>
        <a:p>
          <a:endParaRPr lang="en-US"/>
        </a:p>
      </dgm:t>
    </dgm:pt>
    <dgm:pt modelId="{52968152-C98A-4755-8F6C-1E71F9F53FAC}" type="pres">
      <dgm:prSet presAssocID="{F8C9F1BB-7806-4C4E-BE48-B1BA1DBBBBFC}" presName="root" presStyleCnt="0">
        <dgm:presLayoutVars>
          <dgm:dir/>
          <dgm:resizeHandles val="exact"/>
        </dgm:presLayoutVars>
      </dgm:prSet>
      <dgm:spPr/>
    </dgm:pt>
    <dgm:pt modelId="{9852884C-54FE-4207-8045-E4D3A1E1CBD3}" type="pres">
      <dgm:prSet presAssocID="{5E558226-30AF-4273-8608-856F5C5EE895}" presName="compNode" presStyleCnt="0"/>
      <dgm:spPr/>
    </dgm:pt>
    <dgm:pt modelId="{1BF3C88D-7965-428A-9140-67432ECDF5F8}" type="pres">
      <dgm:prSet presAssocID="{5E558226-30AF-4273-8608-856F5C5EE895}" presName="bgRect" presStyleLbl="bgShp" presStyleIdx="0" presStyleCnt="6"/>
      <dgm:spPr/>
    </dgm:pt>
    <dgm:pt modelId="{EB41D4EC-DBE7-4A4C-934B-8725CA194651}" type="pres">
      <dgm:prSet presAssocID="{5E558226-30AF-4273-8608-856F5C5EE89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044389ED-1BE4-44C6-85D4-FECE7C648332}" type="pres">
      <dgm:prSet presAssocID="{5E558226-30AF-4273-8608-856F5C5EE895}" presName="spaceRect" presStyleCnt="0"/>
      <dgm:spPr/>
    </dgm:pt>
    <dgm:pt modelId="{59445439-DBBA-4FAB-BA71-77A05A05683C}" type="pres">
      <dgm:prSet presAssocID="{5E558226-30AF-4273-8608-856F5C5EE895}" presName="parTx" presStyleLbl="revTx" presStyleIdx="0" presStyleCnt="9">
        <dgm:presLayoutVars>
          <dgm:chMax val="0"/>
          <dgm:chPref val="0"/>
        </dgm:presLayoutVars>
      </dgm:prSet>
      <dgm:spPr/>
    </dgm:pt>
    <dgm:pt modelId="{5E7683D3-C8FB-45CB-84B7-5B9E8D7F1244}" type="pres">
      <dgm:prSet presAssocID="{825D14EC-57ED-4669-A4E6-CE557021C751}" presName="sibTrans" presStyleCnt="0"/>
      <dgm:spPr/>
    </dgm:pt>
    <dgm:pt modelId="{2A19ABB6-FA59-421B-8B08-7BF2360E4B36}" type="pres">
      <dgm:prSet presAssocID="{5C559436-338D-44DE-A179-FDE46D4971C0}" presName="compNode" presStyleCnt="0"/>
      <dgm:spPr/>
    </dgm:pt>
    <dgm:pt modelId="{18159FA1-30A2-49B1-A28B-824853B5CC93}" type="pres">
      <dgm:prSet presAssocID="{5C559436-338D-44DE-A179-FDE46D4971C0}" presName="bgRect" presStyleLbl="bgShp" presStyleIdx="1" presStyleCnt="6"/>
      <dgm:spPr/>
    </dgm:pt>
    <dgm:pt modelId="{4850BE5E-DDFC-4BE3-BD39-EDCFE5E26BEC}" type="pres">
      <dgm:prSet presAssocID="{5C559436-338D-44DE-A179-FDE46D4971C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89E66F4C-E13C-4CAF-A434-59A99C694904}" type="pres">
      <dgm:prSet presAssocID="{5C559436-338D-44DE-A179-FDE46D4971C0}" presName="spaceRect" presStyleCnt="0"/>
      <dgm:spPr/>
    </dgm:pt>
    <dgm:pt modelId="{7919FFF7-C335-4588-990D-D561B159E021}" type="pres">
      <dgm:prSet presAssocID="{5C559436-338D-44DE-A179-FDE46D4971C0}" presName="parTx" presStyleLbl="revTx" presStyleIdx="1" presStyleCnt="9">
        <dgm:presLayoutVars>
          <dgm:chMax val="0"/>
          <dgm:chPref val="0"/>
        </dgm:presLayoutVars>
      </dgm:prSet>
      <dgm:spPr/>
    </dgm:pt>
    <dgm:pt modelId="{7EC849B0-50F1-4177-8F02-45702F3A8AC8}" type="pres">
      <dgm:prSet presAssocID="{5C559436-338D-44DE-A179-FDE46D4971C0}" presName="desTx" presStyleLbl="revTx" presStyleIdx="2" presStyleCnt="9">
        <dgm:presLayoutVars/>
      </dgm:prSet>
      <dgm:spPr/>
    </dgm:pt>
    <dgm:pt modelId="{8767227B-DD9E-4EF8-8D74-3DDA1CD5DB3F}" type="pres">
      <dgm:prSet presAssocID="{73E680B1-803B-4ADF-B97D-0B1CA7B8FFEB}" presName="sibTrans" presStyleCnt="0"/>
      <dgm:spPr/>
    </dgm:pt>
    <dgm:pt modelId="{91AEBB5A-64C6-4F5E-AFA3-B14FDE712CF9}" type="pres">
      <dgm:prSet presAssocID="{9F696324-2178-41E0-B11F-635175976F1C}" presName="compNode" presStyleCnt="0"/>
      <dgm:spPr/>
    </dgm:pt>
    <dgm:pt modelId="{AE774F43-FCE0-4013-9D42-B42BFF693524}" type="pres">
      <dgm:prSet presAssocID="{9F696324-2178-41E0-B11F-635175976F1C}" presName="bgRect" presStyleLbl="bgShp" presStyleIdx="2" presStyleCnt="6"/>
      <dgm:spPr/>
    </dgm:pt>
    <dgm:pt modelId="{62017E2A-2C2E-46AE-B949-88D6A58DDA78}" type="pres">
      <dgm:prSet presAssocID="{9F696324-2178-41E0-B11F-635175976F1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cturer"/>
        </a:ext>
      </dgm:extLst>
    </dgm:pt>
    <dgm:pt modelId="{7721B72A-AB59-457D-A998-9CE2BF3D9C78}" type="pres">
      <dgm:prSet presAssocID="{9F696324-2178-41E0-B11F-635175976F1C}" presName="spaceRect" presStyleCnt="0"/>
      <dgm:spPr/>
    </dgm:pt>
    <dgm:pt modelId="{0ADD8464-97D7-4C8B-86B4-80EC05326136}" type="pres">
      <dgm:prSet presAssocID="{9F696324-2178-41E0-B11F-635175976F1C}" presName="parTx" presStyleLbl="revTx" presStyleIdx="3" presStyleCnt="9">
        <dgm:presLayoutVars>
          <dgm:chMax val="0"/>
          <dgm:chPref val="0"/>
        </dgm:presLayoutVars>
      </dgm:prSet>
      <dgm:spPr/>
    </dgm:pt>
    <dgm:pt modelId="{D3EB598A-7971-4B44-945A-E47E06E6043E}" type="pres">
      <dgm:prSet presAssocID="{9F696324-2178-41E0-B11F-635175976F1C}" presName="desTx" presStyleLbl="revTx" presStyleIdx="4" presStyleCnt="9">
        <dgm:presLayoutVars/>
      </dgm:prSet>
      <dgm:spPr/>
    </dgm:pt>
    <dgm:pt modelId="{BCEE0D98-9458-4ADA-B980-16BCAE9A73D0}" type="pres">
      <dgm:prSet presAssocID="{A7C311A6-E8F6-4A84-887A-DC24705BD02F}" presName="sibTrans" presStyleCnt="0"/>
      <dgm:spPr/>
    </dgm:pt>
    <dgm:pt modelId="{1BAF781C-E1A4-4612-8F9B-ACECEAFFA2BA}" type="pres">
      <dgm:prSet presAssocID="{9E588836-E571-484E-A2A4-2D6C0C39AEBD}" presName="compNode" presStyleCnt="0"/>
      <dgm:spPr/>
    </dgm:pt>
    <dgm:pt modelId="{3AD514FC-C977-4A0D-923A-3A24645998BB}" type="pres">
      <dgm:prSet presAssocID="{9E588836-E571-484E-A2A4-2D6C0C39AEBD}" presName="bgRect" presStyleLbl="bgShp" presStyleIdx="3" presStyleCnt="6"/>
      <dgm:spPr/>
    </dgm:pt>
    <dgm:pt modelId="{2898CD83-BD40-4A83-9BC9-57B5162908A7}" type="pres">
      <dgm:prSet presAssocID="{9E588836-E571-484E-A2A4-2D6C0C39AEB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1C90BAB5-4767-4284-A860-3441CF9ECE11}" type="pres">
      <dgm:prSet presAssocID="{9E588836-E571-484E-A2A4-2D6C0C39AEBD}" presName="spaceRect" presStyleCnt="0"/>
      <dgm:spPr/>
    </dgm:pt>
    <dgm:pt modelId="{B1DAD4DC-CEA9-4165-8116-4F34A29F1201}" type="pres">
      <dgm:prSet presAssocID="{9E588836-E571-484E-A2A4-2D6C0C39AEBD}" presName="parTx" presStyleLbl="revTx" presStyleIdx="5" presStyleCnt="9">
        <dgm:presLayoutVars>
          <dgm:chMax val="0"/>
          <dgm:chPref val="0"/>
        </dgm:presLayoutVars>
      </dgm:prSet>
      <dgm:spPr/>
    </dgm:pt>
    <dgm:pt modelId="{4269B8DC-7427-43BD-91D2-77E26A36B7D4}" type="pres">
      <dgm:prSet presAssocID="{9E588836-E571-484E-A2A4-2D6C0C39AEBD}" presName="desTx" presStyleLbl="revTx" presStyleIdx="6" presStyleCnt="9">
        <dgm:presLayoutVars/>
      </dgm:prSet>
      <dgm:spPr/>
    </dgm:pt>
    <dgm:pt modelId="{5A827B6B-8E58-4D43-99F8-B36031CA1E57}" type="pres">
      <dgm:prSet presAssocID="{78A825B0-1074-4BEA-8EE2-F561E34F2364}" presName="sibTrans" presStyleCnt="0"/>
      <dgm:spPr/>
    </dgm:pt>
    <dgm:pt modelId="{829F2F71-2D8A-4A94-9211-3CB01104CDBB}" type="pres">
      <dgm:prSet presAssocID="{BBE67F2F-3669-4B6A-91E4-2D5F69C1EE7D}" presName="compNode" presStyleCnt="0"/>
      <dgm:spPr/>
    </dgm:pt>
    <dgm:pt modelId="{F8684E1E-5156-4860-97D0-F7F80BD007C3}" type="pres">
      <dgm:prSet presAssocID="{BBE67F2F-3669-4B6A-91E4-2D5F69C1EE7D}" presName="bgRect" presStyleLbl="bgShp" presStyleIdx="4" presStyleCnt="6"/>
      <dgm:spPr/>
    </dgm:pt>
    <dgm:pt modelId="{F7FD30AA-E66A-4DB4-9399-BB4D91DFF34F}" type="pres">
      <dgm:prSet presAssocID="{BBE67F2F-3669-4B6A-91E4-2D5F69C1EE7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ullseye"/>
        </a:ext>
      </dgm:extLst>
    </dgm:pt>
    <dgm:pt modelId="{A22206FA-42A3-492D-A553-12D60D8F498B}" type="pres">
      <dgm:prSet presAssocID="{BBE67F2F-3669-4B6A-91E4-2D5F69C1EE7D}" presName="spaceRect" presStyleCnt="0"/>
      <dgm:spPr/>
    </dgm:pt>
    <dgm:pt modelId="{42F7B70B-1CFD-464C-9B3E-88E90516CB1B}" type="pres">
      <dgm:prSet presAssocID="{BBE67F2F-3669-4B6A-91E4-2D5F69C1EE7D}" presName="parTx" presStyleLbl="revTx" presStyleIdx="7" presStyleCnt="9">
        <dgm:presLayoutVars>
          <dgm:chMax val="0"/>
          <dgm:chPref val="0"/>
        </dgm:presLayoutVars>
      </dgm:prSet>
      <dgm:spPr/>
    </dgm:pt>
    <dgm:pt modelId="{1802B884-EAB8-4E25-B719-F4E921A76A50}" type="pres">
      <dgm:prSet presAssocID="{DBED51BA-A5A3-4BA4-82FC-5EE2626231DD}" presName="sibTrans" presStyleCnt="0"/>
      <dgm:spPr/>
    </dgm:pt>
    <dgm:pt modelId="{1CFCD0DE-6A2D-46D5-AFB2-67F47D7B1D17}" type="pres">
      <dgm:prSet presAssocID="{FCCF5DB0-371E-4A0B-881E-1D56BB41D232}" presName="compNode" presStyleCnt="0"/>
      <dgm:spPr/>
    </dgm:pt>
    <dgm:pt modelId="{F27FF0DB-4A2C-4790-8F7E-886E1794B76B}" type="pres">
      <dgm:prSet presAssocID="{FCCF5DB0-371E-4A0B-881E-1D56BB41D232}" presName="bgRect" presStyleLbl="bgShp" presStyleIdx="5" presStyleCnt="6"/>
      <dgm:spPr/>
    </dgm:pt>
    <dgm:pt modelId="{673BF084-C3FB-4552-9EA7-B8006C7DAED8}" type="pres">
      <dgm:prSet presAssocID="{FCCF5DB0-371E-4A0B-881E-1D56BB41D23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ightbulb"/>
        </a:ext>
      </dgm:extLst>
    </dgm:pt>
    <dgm:pt modelId="{C2B8327C-44AA-489B-971C-D39BEC87425C}" type="pres">
      <dgm:prSet presAssocID="{FCCF5DB0-371E-4A0B-881E-1D56BB41D232}" presName="spaceRect" presStyleCnt="0"/>
      <dgm:spPr/>
    </dgm:pt>
    <dgm:pt modelId="{E93747F7-639E-47D8-BE8A-AA569F1D5D62}" type="pres">
      <dgm:prSet presAssocID="{FCCF5DB0-371E-4A0B-881E-1D56BB41D232}" presName="parTx" presStyleLbl="revTx" presStyleIdx="8" presStyleCnt="9">
        <dgm:presLayoutVars>
          <dgm:chMax val="0"/>
          <dgm:chPref val="0"/>
        </dgm:presLayoutVars>
      </dgm:prSet>
      <dgm:spPr/>
    </dgm:pt>
  </dgm:ptLst>
  <dgm:cxnLst>
    <dgm:cxn modelId="{A9FFB310-9D19-4640-A5D8-B265A7CA489A}" srcId="{F8C9F1BB-7806-4C4E-BE48-B1BA1DBBBBFC}" destId="{5E558226-30AF-4273-8608-856F5C5EE895}" srcOrd="0" destOrd="0" parTransId="{F681072A-9641-44BD-98BA-5300971DE2AF}" sibTransId="{825D14EC-57ED-4669-A4E6-CE557021C751}"/>
    <dgm:cxn modelId="{9B165311-EC5C-454F-9BAB-443C589DB77D}" srcId="{F8C9F1BB-7806-4C4E-BE48-B1BA1DBBBBFC}" destId="{9F696324-2178-41E0-B11F-635175976F1C}" srcOrd="2" destOrd="0" parTransId="{E6CCFB7D-5F07-43F8-BDD8-BEA673C6132E}" sibTransId="{A7C311A6-E8F6-4A84-887A-DC24705BD02F}"/>
    <dgm:cxn modelId="{E041C01F-15CB-4B59-BB42-D3D4453ABE5C}" type="presOf" srcId="{721B701D-C249-48CA-93B8-DF6546982DF2}" destId="{4269B8DC-7427-43BD-91D2-77E26A36B7D4}" srcOrd="0" destOrd="0" presId="urn:microsoft.com/office/officeart/2018/2/layout/IconVerticalSolidList"/>
    <dgm:cxn modelId="{A6332F26-AC05-4738-A579-2B892591010A}" type="presOf" srcId="{9E588836-E571-484E-A2A4-2D6C0C39AEBD}" destId="{B1DAD4DC-CEA9-4165-8116-4F34A29F1201}" srcOrd="0" destOrd="0" presId="urn:microsoft.com/office/officeart/2018/2/layout/IconVerticalSolidList"/>
    <dgm:cxn modelId="{310EF646-B73B-48C1-A695-AD4D4191A9F4}" srcId="{9E588836-E571-484E-A2A4-2D6C0C39AEBD}" destId="{625C096F-8A9C-4BC8-BB5E-14EB2580CA1D}" srcOrd="1" destOrd="0" parTransId="{71C41362-ADC4-42EC-99A8-D80908C59478}" sibTransId="{AC699A44-7F1E-4CE2-BEEB-B5E8B30B27A8}"/>
    <dgm:cxn modelId="{E345AB56-EA30-449B-A1C1-2E6BE24A2538}" type="presOf" srcId="{9F696324-2178-41E0-B11F-635175976F1C}" destId="{0ADD8464-97D7-4C8B-86B4-80EC05326136}" srcOrd="0" destOrd="0" presId="urn:microsoft.com/office/officeart/2018/2/layout/IconVerticalSolidList"/>
    <dgm:cxn modelId="{895B2D7E-666E-4CC3-8D48-0C935414F331}" srcId="{F8C9F1BB-7806-4C4E-BE48-B1BA1DBBBBFC}" destId="{9E588836-E571-484E-A2A4-2D6C0C39AEBD}" srcOrd="3" destOrd="0" parTransId="{872EF220-9D14-4271-B018-AAAC7276D024}" sibTransId="{78A825B0-1074-4BEA-8EE2-F561E34F2364}"/>
    <dgm:cxn modelId="{55BAE48A-7ABA-400D-A059-DFD78D8418FD}" type="presOf" srcId="{625C096F-8A9C-4BC8-BB5E-14EB2580CA1D}" destId="{4269B8DC-7427-43BD-91D2-77E26A36B7D4}" srcOrd="0" destOrd="1" presId="urn:microsoft.com/office/officeart/2018/2/layout/IconVerticalSolidList"/>
    <dgm:cxn modelId="{089AFD91-EE97-4A6E-8CFE-3EF0F956CF95}" type="presOf" srcId="{F8C9F1BB-7806-4C4E-BE48-B1BA1DBBBBFC}" destId="{52968152-C98A-4755-8F6C-1E71F9F53FAC}" srcOrd="0" destOrd="0" presId="urn:microsoft.com/office/officeart/2018/2/layout/IconVerticalSolidList"/>
    <dgm:cxn modelId="{A968E793-15B0-4244-968F-BED4D2CF8A97}" type="presOf" srcId="{5C559436-338D-44DE-A179-FDE46D4971C0}" destId="{7919FFF7-C335-4588-990D-D561B159E021}" srcOrd="0" destOrd="0" presId="urn:microsoft.com/office/officeart/2018/2/layout/IconVerticalSolidList"/>
    <dgm:cxn modelId="{2E9DFC9A-3A7D-41FC-8CF6-EBCE8F74E523}" srcId="{F8C9F1BB-7806-4C4E-BE48-B1BA1DBBBBFC}" destId="{BBE67F2F-3669-4B6A-91E4-2D5F69C1EE7D}" srcOrd="4" destOrd="0" parTransId="{87CFB274-418E-468E-8DAA-18769572A495}" sibTransId="{DBED51BA-A5A3-4BA4-82FC-5EE2626231DD}"/>
    <dgm:cxn modelId="{AB2D8E9C-6CCE-46AF-A07E-A6D7FB95BD82}" srcId="{F8C9F1BB-7806-4C4E-BE48-B1BA1DBBBBFC}" destId="{5C559436-338D-44DE-A179-FDE46D4971C0}" srcOrd="1" destOrd="0" parTransId="{C8E316C1-BB13-4678-BBA8-C3AD93541E51}" sibTransId="{73E680B1-803B-4ADF-B97D-0B1CA7B8FFEB}"/>
    <dgm:cxn modelId="{7FF526C4-5121-4775-A504-BA74AEFC7BFB}" srcId="{F8C9F1BB-7806-4C4E-BE48-B1BA1DBBBBFC}" destId="{FCCF5DB0-371E-4A0B-881E-1D56BB41D232}" srcOrd="5" destOrd="0" parTransId="{1BCDCD81-776E-43C9-8070-6A2E6D37CE25}" sibTransId="{D8D97034-5004-464C-83D6-40E0430781F1}"/>
    <dgm:cxn modelId="{3FD521D2-6B6A-425B-8647-379DAAA84891}" srcId="{9E588836-E571-484E-A2A4-2D6C0C39AEBD}" destId="{721B701D-C249-48CA-93B8-DF6546982DF2}" srcOrd="0" destOrd="0" parTransId="{52A7083D-A722-4221-976E-442BF4C188DE}" sibTransId="{85FCCE62-ABE2-4877-BD24-F9F07D0C9847}"/>
    <dgm:cxn modelId="{7168BBD3-A7E9-42D1-8B73-6BF3CC61F066}" type="presOf" srcId="{5E558226-30AF-4273-8608-856F5C5EE895}" destId="{59445439-DBBA-4FAB-BA71-77A05A05683C}" srcOrd="0" destOrd="0" presId="urn:microsoft.com/office/officeart/2018/2/layout/IconVerticalSolidList"/>
    <dgm:cxn modelId="{F3249CD4-5DE6-4BAC-8711-FEAA22A90AFB}" type="presOf" srcId="{C2DF7689-4323-42F3-99F7-EE5AF31C4922}" destId="{7EC849B0-50F1-4177-8F02-45702F3A8AC8}" srcOrd="0" destOrd="0" presId="urn:microsoft.com/office/officeart/2018/2/layout/IconVerticalSolidList"/>
    <dgm:cxn modelId="{FF550CD8-789C-46AD-9890-96D4733FA7C0}" type="presOf" srcId="{5D933777-5305-4A94-AB15-ED9B66A5F613}" destId="{D3EB598A-7971-4B44-945A-E47E06E6043E}" srcOrd="0" destOrd="0" presId="urn:microsoft.com/office/officeart/2018/2/layout/IconVerticalSolidList"/>
    <dgm:cxn modelId="{81E60DD8-E765-412C-9A90-BA7A4411C0B7}" type="presOf" srcId="{7A7B5EA8-3D56-4324-A4E1-529C27F21D43}" destId="{4269B8DC-7427-43BD-91D2-77E26A36B7D4}" srcOrd="0" destOrd="2" presId="urn:microsoft.com/office/officeart/2018/2/layout/IconVerticalSolidList"/>
    <dgm:cxn modelId="{364244DB-F4E8-4232-A9B0-807A5B513E15}" srcId="{5C559436-338D-44DE-A179-FDE46D4971C0}" destId="{C2DF7689-4323-42F3-99F7-EE5AF31C4922}" srcOrd="0" destOrd="0" parTransId="{68E2E200-8D0D-4A00-8E8B-C85DEF62436A}" sibTransId="{97AA9A37-1BB7-4722-830A-E725BBB4E7CB}"/>
    <dgm:cxn modelId="{C276DBDF-D1C2-4A33-B7F8-38C58877418C}" srcId="{9E588836-E571-484E-A2A4-2D6C0C39AEBD}" destId="{7A7B5EA8-3D56-4324-A4E1-529C27F21D43}" srcOrd="2" destOrd="0" parTransId="{51CCB9A1-4FDC-4D12-A67A-B391333F0882}" sibTransId="{77D3EBC6-2251-4E11-8DBF-B4B40FD51B38}"/>
    <dgm:cxn modelId="{DFCD22E1-E4E8-46DB-B9C4-79E2D87507B8}" srcId="{9F696324-2178-41E0-B11F-635175976F1C}" destId="{A950E20C-5C3E-4D95-8BC8-D3BB5889498B}" srcOrd="1" destOrd="0" parTransId="{512362F4-8909-4D1A-B691-283DF3296C5B}" sibTransId="{7DECFA12-98DB-499B-BC86-F58010E84F0C}"/>
    <dgm:cxn modelId="{1DC48DE4-64F9-452D-97C8-03EBA0019055}" srcId="{9F696324-2178-41E0-B11F-635175976F1C}" destId="{5D933777-5305-4A94-AB15-ED9B66A5F613}" srcOrd="0" destOrd="0" parTransId="{14E10E61-4371-49D8-B8A9-CE9E0B73C8AC}" sibTransId="{E2B78863-0048-4C6E-A2E6-7618E9D90AAC}"/>
    <dgm:cxn modelId="{DAE066E6-87B4-4F78-AD7E-F5F815256EDF}" type="presOf" srcId="{A950E20C-5C3E-4D95-8BC8-D3BB5889498B}" destId="{D3EB598A-7971-4B44-945A-E47E06E6043E}" srcOrd="0" destOrd="1" presId="urn:microsoft.com/office/officeart/2018/2/layout/IconVerticalSolidList"/>
    <dgm:cxn modelId="{A7F71BEA-954E-4949-AA8E-30FC4DF9C936}" type="presOf" srcId="{FCCF5DB0-371E-4A0B-881E-1D56BB41D232}" destId="{E93747F7-639E-47D8-BE8A-AA569F1D5D62}" srcOrd="0" destOrd="0" presId="urn:microsoft.com/office/officeart/2018/2/layout/IconVerticalSolidList"/>
    <dgm:cxn modelId="{04AC8FEB-A8B5-49C7-90FA-32F2461509F8}" type="presOf" srcId="{BBE67F2F-3669-4B6A-91E4-2D5F69C1EE7D}" destId="{42F7B70B-1CFD-464C-9B3E-88E90516CB1B}" srcOrd="0" destOrd="0" presId="urn:microsoft.com/office/officeart/2018/2/layout/IconVerticalSolidList"/>
    <dgm:cxn modelId="{4D07BB25-09C5-413E-96C7-C7E4158EFED7}" type="presParOf" srcId="{52968152-C98A-4755-8F6C-1E71F9F53FAC}" destId="{9852884C-54FE-4207-8045-E4D3A1E1CBD3}" srcOrd="0" destOrd="0" presId="urn:microsoft.com/office/officeart/2018/2/layout/IconVerticalSolidList"/>
    <dgm:cxn modelId="{AB1C2152-C974-4ADF-9CEA-5B036521D702}" type="presParOf" srcId="{9852884C-54FE-4207-8045-E4D3A1E1CBD3}" destId="{1BF3C88D-7965-428A-9140-67432ECDF5F8}" srcOrd="0" destOrd="0" presId="urn:microsoft.com/office/officeart/2018/2/layout/IconVerticalSolidList"/>
    <dgm:cxn modelId="{D1CFF54E-3155-458B-9CC6-1CAEDEC33161}" type="presParOf" srcId="{9852884C-54FE-4207-8045-E4D3A1E1CBD3}" destId="{EB41D4EC-DBE7-4A4C-934B-8725CA194651}" srcOrd="1" destOrd="0" presId="urn:microsoft.com/office/officeart/2018/2/layout/IconVerticalSolidList"/>
    <dgm:cxn modelId="{D85A35B4-F350-4603-B37C-F33C4EC2F97F}" type="presParOf" srcId="{9852884C-54FE-4207-8045-E4D3A1E1CBD3}" destId="{044389ED-1BE4-44C6-85D4-FECE7C648332}" srcOrd="2" destOrd="0" presId="urn:microsoft.com/office/officeart/2018/2/layout/IconVerticalSolidList"/>
    <dgm:cxn modelId="{28795DD2-D498-4D6E-8F3C-07C1187F643A}" type="presParOf" srcId="{9852884C-54FE-4207-8045-E4D3A1E1CBD3}" destId="{59445439-DBBA-4FAB-BA71-77A05A05683C}" srcOrd="3" destOrd="0" presId="urn:microsoft.com/office/officeart/2018/2/layout/IconVerticalSolidList"/>
    <dgm:cxn modelId="{73116349-8D82-4C35-8866-209D099E6895}" type="presParOf" srcId="{52968152-C98A-4755-8F6C-1E71F9F53FAC}" destId="{5E7683D3-C8FB-45CB-84B7-5B9E8D7F1244}" srcOrd="1" destOrd="0" presId="urn:microsoft.com/office/officeart/2018/2/layout/IconVerticalSolidList"/>
    <dgm:cxn modelId="{F37A2F0B-51E4-4AB3-9B2B-9010CF46D7A4}" type="presParOf" srcId="{52968152-C98A-4755-8F6C-1E71F9F53FAC}" destId="{2A19ABB6-FA59-421B-8B08-7BF2360E4B36}" srcOrd="2" destOrd="0" presId="urn:microsoft.com/office/officeart/2018/2/layout/IconVerticalSolidList"/>
    <dgm:cxn modelId="{7FF7DFC9-0C05-4058-8D60-07337551BDDA}" type="presParOf" srcId="{2A19ABB6-FA59-421B-8B08-7BF2360E4B36}" destId="{18159FA1-30A2-49B1-A28B-824853B5CC93}" srcOrd="0" destOrd="0" presId="urn:microsoft.com/office/officeart/2018/2/layout/IconVerticalSolidList"/>
    <dgm:cxn modelId="{D0B8317D-9F11-4286-8489-04729A184C55}" type="presParOf" srcId="{2A19ABB6-FA59-421B-8B08-7BF2360E4B36}" destId="{4850BE5E-DDFC-4BE3-BD39-EDCFE5E26BEC}" srcOrd="1" destOrd="0" presId="urn:microsoft.com/office/officeart/2018/2/layout/IconVerticalSolidList"/>
    <dgm:cxn modelId="{EA5548D3-72B9-4722-92FA-57A4830AE010}" type="presParOf" srcId="{2A19ABB6-FA59-421B-8B08-7BF2360E4B36}" destId="{89E66F4C-E13C-4CAF-A434-59A99C694904}" srcOrd="2" destOrd="0" presId="urn:microsoft.com/office/officeart/2018/2/layout/IconVerticalSolidList"/>
    <dgm:cxn modelId="{28483793-9662-4C39-940F-084B90A4E06F}" type="presParOf" srcId="{2A19ABB6-FA59-421B-8B08-7BF2360E4B36}" destId="{7919FFF7-C335-4588-990D-D561B159E021}" srcOrd="3" destOrd="0" presId="urn:microsoft.com/office/officeart/2018/2/layout/IconVerticalSolidList"/>
    <dgm:cxn modelId="{71DC2BD9-E8C4-4294-908F-80F0909959CB}" type="presParOf" srcId="{2A19ABB6-FA59-421B-8B08-7BF2360E4B36}" destId="{7EC849B0-50F1-4177-8F02-45702F3A8AC8}" srcOrd="4" destOrd="0" presId="urn:microsoft.com/office/officeart/2018/2/layout/IconVerticalSolidList"/>
    <dgm:cxn modelId="{8C834B09-4242-4C29-AD7E-84E29DC96A0E}" type="presParOf" srcId="{52968152-C98A-4755-8F6C-1E71F9F53FAC}" destId="{8767227B-DD9E-4EF8-8D74-3DDA1CD5DB3F}" srcOrd="3" destOrd="0" presId="urn:microsoft.com/office/officeart/2018/2/layout/IconVerticalSolidList"/>
    <dgm:cxn modelId="{F3EFBE03-FAF5-43A5-ABC0-AF3AD59B1793}" type="presParOf" srcId="{52968152-C98A-4755-8F6C-1E71F9F53FAC}" destId="{91AEBB5A-64C6-4F5E-AFA3-B14FDE712CF9}" srcOrd="4" destOrd="0" presId="urn:microsoft.com/office/officeart/2018/2/layout/IconVerticalSolidList"/>
    <dgm:cxn modelId="{E2DA35F4-97D2-4AAB-9469-3E94C5776035}" type="presParOf" srcId="{91AEBB5A-64C6-4F5E-AFA3-B14FDE712CF9}" destId="{AE774F43-FCE0-4013-9D42-B42BFF693524}" srcOrd="0" destOrd="0" presId="urn:microsoft.com/office/officeart/2018/2/layout/IconVerticalSolidList"/>
    <dgm:cxn modelId="{24C08896-1D29-4F35-ACCE-0E3CF781FE07}" type="presParOf" srcId="{91AEBB5A-64C6-4F5E-AFA3-B14FDE712CF9}" destId="{62017E2A-2C2E-46AE-B949-88D6A58DDA78}" srcOrd="1" destOrd="0" presId="urn:microsoft.com/office/officeart/2018/2/layout/IconVerticalSolidList"/>
    <dgm:cxn modelId="{31AEE7BE-188C-474C-811D-D7F509FA6147}" type="presParOf" srcId="{91AEBB5A-64C6-4F5E-AFA3-B14FDE712CF9}" destId="{7721B72A-AB59-457D-A998-9CE2BF3D9C78}" srcOrd="2" destOrd="0" presId="urn:microsoft.com/office/officeart/2018/2/layout/IconVerticalSolidList"/>
    <dgm:cxn modelId="{61D11694-1F1A-4FF4-9422-8154A2B3C3D6}" type="presParOf" srcId="{91AEBB5A-64C6-4F5E-AFA3-B14FDE712CF9}" destId="{0ADD8464-97D7-4C8B-86B4-80EC05326136}" srcOrd="3" destOrd="0" presId="urn:microsoft.com/office/officeart/2018/2/layout/IconVerticalSolidList"/>
    <dgm:cxn modelId="{30590887-7B08-4017-B224-FA5DC6704071}" type="presParOf" srcId="{91AEBB5A-64C6-4F5E-AFA3-B14FDE712CF9}" destId="{D3EB598A-7971-4B44-945A-E47E06E6043E}" srcOrd="4" destOrd="0" presId="urn:microsoft.com/office/officeart/2018/2/layout/IconVerticalSolidList"/>
    <dgm:cxn modelId="{DDCED1B1-7B79-4463-B60E-7AA2E762BA09}" type="presParOf" srcId="{52968152-C98A-4755-8F6C-1E71F9F53FAC}" destId="{BCEE0D98-9458-4ADA-B980-16BCAE9A73D0}" srcOrd="5" destOrd="0" presId="urn:microsoft.com/office/officeart/2018/2/layout/IconVerticalSolidList"/>
    <dgm:cxn modelId="{E1D84EA5-9FC7-41D6-A63E-E0B75919882A}" type="presParOf" srcId="{52968152-C98A-4755-8F6C-1E71F9F53FAC}" destId="{1BAF781C-E1A4-4612-8F9B-ACECEAFFA2BA}" srcOrd="6" destOrd="0" presId="urn:microsoft.com/office/officeart/2018/2/layout/IconVerticalSolidList"/>
    <dgm:cxn modelId="{2301204E-8DB4-4D49-8F84-A5D5037150E8}" type="presParOf" srcId="{1BAF781C-E1A4-4612-8F9B-ACECEAFFA2BA}" destId="{3AD514FC-C977-4A0D-923A-3A24645998BB}" srcOrd="0" destOrd="0" presId="urn:microsoft.com/office/officeart/2018/2/layout/IconVerticalSolidList"/>
    <dgm:cxn modelId="{60DA1125-C0EB-47D5-BD85-DD11F1978951}" type="presParOf" srcId="{1BAF781C-E1A4-4612-8F9B-ACECEAFFA2BA}" destId="{2898CD83-BD40-4A83-9BC9-57B5162908A7}" srcOrd="1" destOrd="0" presId="urn:microsoft.com/office/officeart/2018/2/layout/IconVerticalSolidList"/>
    <dgm:cxn modelId="{A33DAB0C-02DC-4354-B40E-A3F36F2219E6}" type="presParOf" srcId="{1BAF781C-E1A4-4612-8F9B-ACECEAFFA2BA}" destId="{1C90BAB5-4767-4284-A860-3441CF9ECE11}" srcOrd="2" destOrd="0" presId="urn:microsoft.com/office/officeart/2018/2/layout/IconVerticalSolidList"/>
    <dgm:cxn modelId="{10EB65A1-E08A-4630-99A1-98DD26FBCC24}" type="presParOf" srcId="{1BAF781C-E1A4-4612-8F9B-ACECEAFFA2BA}" destId="{B1DAD4DC-CEA9-4165-8116-4F34A29F1201}" srcOrd="3" destOrd="0" presId="urn:microsoft.com/office/officeart/2018/2/layout/IconVerticalSolidList"/>
    <dgm:cxn modelId="{2FF60EEE-CC4B-4902-823D-39F7FD5F47C0}" type="presParOf" srcId="{1BAF781C-E1A4-4612-8F9B-ACECEAFFA2BA}" destId="{4269B8DC-7427-43BD-91D2-77E26A36B7D4}" srcOrd="4" destOrd="0" presId="urn:microsoft.com/office/officeart/2018/2/layout/IconVerticalSolidList"/>
    <dgm:cxn modelId="{F940B644-5A2B-4593-AF68-61E9E6B53A41}" type="presParOf" srcId="{52968152-C98A-4755-8F6C-1E71F9F53FAC}" destId="{5A827B6B-8E58-4D43-99F8-B36031CA1E57}" srcOrd="7" destOrd="0" presId="urn:microsoft.com/office/officeart/2018/2/layout/IconVerticalSolidList"/>
    <dgm:cxn modelId="{8C16AD17-7A9E-4578-96CF-BCB86D615F0D}" type="presParOf" srcId="{52968152-C98A-4755-8F6C-1E71F9F53FAC}" destId="{829F2F71-2D8A-4A94-9211-3CB01104CDBB}" srcOrd="8" destOrd="0" presId="urn:microsoft.com/office/officeart/2018/2/layout/IconVerticalSolidList"/>
    <dgm:cxn modelId="{2848D209-3E13-4C71-A329-35DE6AB79D57}" type="presParOf" srcId="{829F2F71-2D8A-4A94-9211-3CB01104CDBB}" destId="{F8684E1E-5156-4860-97D0-F7F80BD007C3}" srcOrd="0" destOrd="0" presId="urn:microsoft.com/office/officeart/2018/2/layout/IconVerticalSolidList"/>
    <dgm:cxn modelId="{83C03987-9CEA-468F-BF36-FAEC6983664B}" type="presParOf" srcId="{829F2F71-2D8A-4A94-9211-3CB01104CDBB}" destId="{F7FD30AA-E66A-4DB4-9399-BB4D91DFF34F}" srcOrd="1" destOrd="0" presId="urn:microsoft.com/office/officeart/2018/2/layout/IconVerticalSolidList"/>
    <dgm:cxn modelId="{89C1E1D1-56E9-4AFA-B757-5F87849086D4}" type="presParOf" srcId="{829F2F71-2D8A-4A94-9211-3CB01104CDBB}" destId="{A22206FA-42A3-492D-A553-12D60D8F498B}" srcOrd="2" destOrd="0" presId="urn:microsoft.com/office/officeart/2018/2/layout/IconVerticalSolidList"/>
    <dgm:cxn modelId="{FB703A84-7CAD-4952-848C-B9B64EAC3F25}" type="presParOf" srcId="{829F2F71-2D8A-4A94-9211-3CB01104CDBB}" destId="{42F7B70B-1CFD-464C-9B3E-88E90516CB1B}" srcOrd="3" destOrd="0" presId="urn:microsoft.com/office/officeart/2018/2/layout/IconVerticalSolidList"/>
    <dgm:cxn modelId="{88AC05FE-E98B-4D02-B133-01916DF5FFF0}" type="presParOf" srcId="{52968152-C98A-4755-8F6C-1E71F9F53FAC}" destId="{1802B884-EAB8-4E25-B719-F4E921A76A50}" srcOrd="9" destOrd="0" presId="urn:microsoft.com/office/officeart/2018/2/layout/IconVerticalSolidList"/>
    <dgm:cxn modelId="{CEE29C5C-3DC1-4F96-8082-868DA85F7D23}" type="presParOf" srcId="{52968152-C98A-4755-8F6C-1E71F9F53FAC}" destId="{1CFCD0DE-6A2D-46D5-AFB2-67F47D7B1D17}" srcOrd="10" destOrd="0" presId="urn:microsoft.com/office/officeart/2018/2/layout/IconVerticalSolidList"/>
    <dgm:cxn modelId="{2CD0216C-ADCC-4CD8-9427-41C82DD76901}" type="presParOf" srcId="{1CFCD0DE-6A2D-46D5-AFB2-67F47D7B1D17}" destId="{F27FF0DB-4A2C-4790-8F7E-886E1794B76B}" srcOrd="0" destOrd="0" presId="urn:microsoft.com/office/officeart/2018/2/layout/IconVerticalSolidList"/>
    <dgm:cxn modelId="{2F502416-BC40-4556-995A-38443D9F8E54}" type="presParOf" srcId="{1CFCD0DE-6A2D-46D5-AFB2-67F47D7B1D17}" destId="{673BF084-C3FB-4552-9EA7-B8006C7DAED8}" srcOrd="1" destOrd="0" presId="urn:microsoft.com/office/officeart/2018/2/layout/IconVerticalSolidList"/>
    <dgm:cxn modelId="{88A9A03E-A31A-42B5-88FA-AC5B0B5171DC}" type="presParOf" srcId="{1CFCD0DE-6A2D-46D5-AFB2-67F47D7B1D17}" destId="{C2B8327C-44AA-489B-971C-D39BEC87425C}" srcOrd="2" destOrd="0" presId="urn:microsoft.com/office/officeart/2018/2/layout/IconVerticalSolidList"/>
    <dgm:cxn modelId="{7CC9B697-238D-46FD-809B-0B387F1E4A98}" type="presParOf" srcId="{1CFCD0DE-6A2D-46D5-AFB2-67F47D7B1D17}" destId="{E93747F7-639E-47D8-BE8A-AA569F1D5D6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3355B0-DE19-43F6-8096-C1B453CD447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4276889-CEC6-4279-8903-33F4E728F13D}">
      <dgm:prSet/>
      <dgm:spPr/>
      <dgm:t>
        <a:bodyPr/>
        <a:lstStyle/>
        <a:p>
          <a:pPr>
            <a:defRPr b="1"/>
          </a:pPr>
          <a:r>
            <a:rPr lang="en-NZ"/>
            <a:t>RMA Section 6: Matters of national importance: </a:t>
          </a:r>
          <a:endParaRPr lang="en-US"/>
        </a:p>
      </dgm:t>
    </dgm:pt>
    <dgm:pt modelId="{86997769-1A67-4DB1-8365-4B2DDD4BC6F7}" type="parTrans" cxnId="{05AAF7EF-C6A4-491D-89C4-55A10429C92A}">
      <dgm:prSet/>
      <dgm:spPr/>
      <dgm:t>
        <a:bodyPr/>
        <a:lstStyle/>
        <a:p>
          <a:endParaRPr lang="en-US"/>
        </a:p>
      </dgm:t>
    </dgm:pt>
    <dgm:pt modelId="{91FD636E-98C0-4001-BDE8-776AD23F34E1}" type="sibTrans" cxnId="{05AAF7EF-C6A4-491D-89C4-55A10429C92A}">
      <dgm:prSet/>
      <dgm:spPr/>
      <dgm:t>
        <a:bodyPr/>
        <a:lstStyle/>
        <a:p>
          <a:endParaRPr lang="en-US"/>
        </a:p>
      </dgm:t>
    </dgm:pt>
    <dgm:pt modelId="{5C30784F-6FCA-4372-B14A-1E1D347EEB5B}">
      <dgm:prSet/>
      <dgm:spPr/>
      <dgm:t>
        <a:bodyPr/>
        <a:lstStyle/>
        <a:p>
          <a:r>
            <a:rPr lang="en-US"/>
            <a:t>(f) the protection of historic heritage from inappropriate subdivision, use, and development</a:t>
          </a:r>
        </a:p>
      </dgm:t>
    </dgm:pt>
    <dgm:pt modelId="{EB5DAE7F-7751-4C91-83A2-DE5AAB5F8ADC}" type="parTrans" cxnId="{ACC00346-95BD-4DA7-A936-2034B1802BC6}">
      <dgm:prSet/>
      <dgm:spPr/>
      <dgm:t>
        <a:bodyPr/>
        <a:lstStyle/>
        <a:p>
          <a:endParaRPr lang="en-US"/>
        </a:p>
      </dgm:t>
    </dgm:pt>
    <dgm:pt modelId="{554224D0-F3DB-41EF-A093-8ABDF4C44F48}" type="sibTrans" cxnId="{ACC00346-95BD-4DA7-A936-2034B1802BC6}">
      <dgm:prSet/>
      <dgm:spPr/>
      <dgm:t>
        <a:bodyPr/>
        <a:lstStyle/>
        <a:p>
          <a:endParaRPr lang="en-US"/>
        </a:p>
      </dgm:t>
    </dgm:pt>
    <dgm:pt modelId="{0077CF24-A17D-48B0-A13E-14230B34C02C}">
      <dgm:prSet/>
      <dgm:spPr/>
      <dgm:t>
        <a:bodyPr/>
        <a:lstStyle/>
        <a:p>
          <a:pPr>
            <a:defRPr b="1"/>
          </a:pPr>
          <a:r>
            <a:rPr lang="en-NZ" dirty="0"/>
            <a:t>Heritage NZ</a:t>
          </a:r>
          <a:endParaRPr lang="en-US" dirty="0"/>
        </a:p>
      </dgm:t>
    </dgm:pt>
    <dgm:pt modelId="{20750582-926D-4A61-9CE0-E3C1B13F2E2F}" type="parTrans" cxnId="{F4699BF8-5FDA-422F-9583-24E06799D0C9}">
      <dgm:prSet/>
      <dgm:spPr/>
      <dgm:t>
        <a:bodyPr/>
        <a:lstStyle/>
        <a:p>
          <a:endParaRPr lang="en-US"/>
        </a:p>
      </dgm:t>
    </dgm:pt>
    <dgm:pt modelId="{79718D85-7863-4D9B-8651-F4A9039E36E5}" type="sibTrans" cxnId="{F4699BF8-5FDA-422F-9583-24E06799D0C9}">
      <dgm:prSet/>
      <dgm:spPr/>
      <dgm:t>
        <a:bodyPr/>
        <a:lstStyle/>
        <a:p>
          <a:endParaRPr lang="en-US"/>
        </a:p>
      </dgm:t>
    </dgm:pt>
    <dgm:pt modelId="{E8501022-A0C7-428B-B623-6C55EE9C19D4}">
      <dgm:prSet/>
      <dgm:spPr/>
      <dgm:t>
        <a:bodyPr/>
        <a:lstStyle/>
        <a:p>
          <a:r>
            <a:rPr lang="en-NZ"/>
            <a:t>Lists 6,000 properties across the country</a:t>
          </a:r>
          <a:endParaRPr lang="en-US"/>
        </a:p>
      </dgm:t>
    </dgm:pt>
    <dgm:pt modelId="{D8E31F9B-0E58-4648-A44A-8C5A6781E6AB}" type="parTrans" cxnId="{8824EB26-9237-40D4-B03B-03010A24AD5C}">
      <dgm:prSet/>
      <dgm:spPr/>
      <dgm:t>
        <a:bodyPr/>
        <a:lstStyle/>
        <a:p>
          <a:endParaRPr lang="en-US"/>
        </a:p>
      </dgm:t>
    </dgm:pt>
    <dgm:pt modelId="{EAC5100B-A2B9-487B-83F6-3026BE97D440}" type="sibTrans" cxnId="{8824EB26-9237-40D4-B03B-03010A24AD5C}">
      <dgm:prSet/>
      <dgm:spPr/>
      <dgm:t>
        <a:bodyPr/>
        <a:lstStyle/>
        <a:p>
          <a:endParaRPr lang="en-US"/>
        </a:p>
      </dgm:t>
    </dgm:pt>
    <dgm:pt modelId="{9D371417-CC01-4247-AAA6-EFA0B3694C14}">
      <dgm:prSet/>
      <dgm:spPr/>
      <dgm:t>
        <a:bodyPr/>
        <a:lstStyle/>
        <a:p>
          <a:r>
            <a:rPr lang="en-NZ"/>
            <a:t>Owns 45 properties</a:t>
          </a:r>
          <a:endParaRPr lang="en-US"/>
        </a:p>
      </dgm:t>
    </dgm:pt>
    <dgm:pt modelId="{1BF3CA2B-8379-47C4-B93F-07E801CB99AC}" type="parTrans" cxnId="{E0EA7AE9-AE9C-41E9-9613-3C1F9F965117}">
      <dgm:prSet/>
      <dgm:spPr/>
      <dgm:t>
        <a:bodyPr/>
        <a:lstStyle/>
        <a:p>
          <a:endParaRPr lang="en-US"/>
        </a:p>
      </dgm:t>
    </dgm:pt>
    <dgm:pt modelId="{5C31EE64-A32A-4434-A129-737A0F75AA49}" type="sibTrans" cxnId="{E0EA7AE9-AE9C-41E9-9613-3C1F9F965117}">
      <dgm:prSet/>
      <dgm:spPr/>
      <dgm:t>
        <a:bodyPr/>
        <a:lstStyle/>
        <a:p>
          <a:endParaRPr lang="en-US"/>
        </a:p>
      </dgm:t>
    </dgm:pt>
    <dgm:pt modelId="{51CF5CDD-C62A-47A4-A11F-2F571DB6943F}">
      <dgm:prSet/>
      <dgm:spPr/>
      <dgm:t>
        <a:bodyPr/>
        <a:lstStyle/>
        <a:p>
          <a:r>
            <a:rPr lang="en-NZ"/>
            <a:t>Anyone can nominate a property to add to the list – the owner is also consulted</a:t>
          </a:r>
          <a:endParaRPr lang="en-US"/>
        </a:p>
      </dgm:t>
    </dgm:pt>
    <dgm:pt modelId="{339494F9-9A74-4E4C-84DD-D5977E5628B0}" type="parTrans" cxnId="{058D106A-80DA-422F-87F1-471A44901F66}">
      <dgm:prSet/>
      <dgm:spPr/>
      <dgm:t>
        <a:bodyPr/>
        <a:lstStyle/>
        <a:p>
          <a:endParaRPr lang="en-US"/>
        </a:p>
      </dgm:t>
    </dgm:pt>
    <dgm:pt modelId="{76A1B62C-77C8-413A-84FA-D612C88DE9E8}" type="sibTrans" cxnId="{058D106A-80DA-422F-87F1-471A44901F66}">
      <dgm:prSet/>
      <dgm:spPr/>
      <dgm:t>
        <a:bodyPr/>
        <a:lstStyle/>
        <a:p>
          <a:endParaRPr lang="en-US"/>
        </a:p>
      </dgm:t>
    </dgm:pt>
    <dgm:pt modelId="{BBC19DAB-79F2-4DDC-83C0-3CB8E96DB889}">
      <dgm:prSet/>
      <dgm:spPr/>
      <dgm:t>
        <a:bodyPr/>
        <a:lstStyle/>
        <a:p>
          <a:r>
            <a:rPr lang="en-NZ"/>
            <a:t>Listing is nominal- in itself it imposes no constraints or duties on the owner</a:t>
          </a:r>
          <a:endParaRPr lang="en-US"/>
        </a:p>
      </dgm:t>
    </dgm:pt>
    <dgm:pt modelId="{EAB8D988-4C12-44C2-954D-339C77819665}" type="parTrans" cxnId="{12659461-46B2-4B97-A4DF-9833A804EACF}">
      <dgm:prSet/>
      <dgm:spPr/>
      <dgm:t>
        <a:bodyPr/>
        <a:lstStyle/>
        <a:p>
          <a:endParaRPr lang="en-US"/>
        </a:p>
      </dgm:t>
    </dgm:pt>
    <dgm:pt modelId="{9131A269-1D00-4E3A-B94F-D791B63E7D4D}" type="sibTrans" cxnId="{12659461-46B2-4B97-A4DF-9833A804EACF}">
      <dgm:prSet/>
      <dgm:spPr/>
      <dgm:t>
        <a:bodyPr/>
        <a:lstStyle/>
        <a:p>
          <a:endParaRPr lang="en-US"/>
        </a:p>
      </dgm:t>
    </dgm:pt>
    <dgm:pt modelId="{A2546781-5B6E-4E09-A09D-1CE538A6763D}">
      <dgm:prSet/>
      <dgm:spPr/>
      <dgm:t>
        <a:bodyPr/>
        <a:lstStyle/>
        <a:p>
          <a:pPr>
            <a:defRPr b="1"/>
          </a:pPr>
          <a:r>
            <a:rPr lang="en-NZ" dirty="0"/>
            <a:t>Council policies</a:t>
          </a:r>
        </a:p>
        <a:p>
          <a:pPr>
            <a:defRPr b="1"/>
          </a:pPr>
          <a:r>
            <a:rPr lang="en-NZ" dirty="0"/>
            <a:t> </a:t>
          </a:r>
        </a:p>
      </dgm:t>
    </dgm:pt>
    <dgm:pt modelId="{21CB344E-9CE4-4485-90ED-CD04847ACE20}" type="parTrans" cxnId="{93D9D494-7CB8-48F4-BB03-ADAC612432B6}">
      <dgm:prSet/>
      <dgm:spPr/>
      <dgm:t>
        <a:bodyPr/>
        <a:lstStyle/>
        <a:p>
          <a:endParaRPr lang="en-US"/>
        </a:p>
      </dgm:t>
    </dgm:pt>
    <dgm:pt modelId="{F09B0ED5-CA24-4A2A-BB71-45D60C5BE95A}" type="sibTrans" cxnId="{93D9D494-7CB8-48F4-BB03-ADAC612432B6}">
      <dgm:prSet/>
      <dgm:spPr/>
      <dgm:t>
        <a:bodyPr/>
        <a:lstStyle/>
        <a:p>
          <a:endParaRPr lang="en-US"/>
        </a:p>
      </dgm:t>
    </dgm:pt>
    <dgm:pt modelId="{ADAEABC2-BCDB-4C08-9F05-496713D3B77D}">
      <dgm:prSet/>
      <dgm:spPr/>
      <dgm:t>
        <a:bodyPr/>
        <a:lstStyle/>
        <a:p>
          <a:r>
            <a:rPr lang="en-NZ" b="0" i="1" dirty="0"/>
            <a:t>It’s individual council’s policies that matter</a:t>
          </a:r>
        </a:p>
        <a:p>
          <a:r>
            <a:rPr lang="en-NZ" dirty="0"/>
            <a:t>- Individual heritage properties</a:t>
          </a:r>
          <a:endParaRPr lang="en-US" dirty="0"/>
        </a:p>
      </dgm:t>
    </dgm:pt>
    <dgm:pt modelId="{B234B204-7AE4-4E9D-A7AC-B89FA20C2361}" type="parTrans" cxnId="{307BCF5B-7FE9-40D7-9CE8-F761537C2063}">
      <dgm:prSet/>
      <dgm:spPr/>
      <dgm:t>
        <a:bodyPr/>
        <a:lstStyle/>
        <a:p>
          <a:endParaRPr lang="en-US"/>
        </a:p>
      </dgm:t>
    </dgm:pt>
    <dgm:pt modelId="{D3DE8EC4-2661-4C54-B6BB-0252644D074F}" type="sibTrans" cxnId="{307BCF5B-7FE9-40D7-9CE8-F761537C2063}">
      <dgm:prSet/>
      <dgm:spPr/>
      <dgm:t>
        <a:bodyPr/>
        <a:lstStyle/>
        <a:p>
          <a:endParaRPr lang="en-US"/>
        </a:p>
      </dgm:t>
    </dgm:pt>
    <dgm:pt modelId="{2F235FC5-F1F9-4198-9C85-668B57CA2757}">
      <dgm:prSet/>
      <dgm:spPr/>
      <dgm:t>
        <a:bodyPr/>
        <a:lstStyle/>
        <a:p>
          <a:r>
            <a:rPr lang="en-NZ" dirty="0"/>
            <a:t>- Heritage areas</a:t>
          </a:r>
          <a:endParaRPr lang="en-US" dirty="0"/>
        </a:p>
      </dgm:t>
    </dgm:pt>
    <dgm:pt modelId="{16762C93-6DE6-48E1-954B-D7EA0C468420}" type="parTrans" cxnId="{558EA5C0-9CB1-480C-9979-010119B626B8}">
      <dgm:prSet/>
      <dgm:spPr/>
      <dgm:t>
        <a:bodyPr/>
        <a:lstStyle/>
        <a:p>
          <a:endParaRPr lang="en-US"/>
        </a:p>
      </dgm:t>
    </dgm:pt>
    <dgm:pt modelId="{33C70271-C1D8-4502-9DBE-0394C1F74290}" type="sibTrans" cxnId="{558EA5C0-9CB1-480C-9979-010119B626B8}">
      <dgm:prSet/>
      <dgm:spPr/>
      <dgm:t>
        <a:bodyPr/>
        <a:lstStyle/>
        <a:p>
          <a:endParaRPr lang="en-US"/>
        </a:p>
      </dgm:t>
    </dgm:pt>
    <dgm:pt modelId="{1C8D969E-3BCC-4574-A5F6-FEF58493C73A}">
      <dgm:prSet/>
      <dgm:spPr/>
      <dgm:t>
        <a:bodyPr/>
        <a:lstStyle/>
        <a:p>
          <a:r>
            <a:rPr lang="en-NZ" dirty="0"/>
            <a:t>- Special character areas</a:t>
          </a:r>
          <a:endParaRPr lang="en-US" dirty="0"/>
        </a:p>
      </dgm:t>
    </dgm:pt>
    <dgm:pt modelId="{1DDB916F-0ACF-4A03-9D4A-D77A7F895C4A}" type="parTrans" cxnId="{D930EC10-F0D7-4D75-84FE-CCC9442689A1}">
      <dgm:prSet/>
      <dgm:spPr/>
      <dgm:t>
        <a:bodyPr/>
        <a:lstStyle/>
        <a:p>
          <a:endParaRPr lang="en-US"/>
        </a:p>
      </dgm:t>
    </dgm:pt>
    <dgm:pt modelId="{B9C0FB33-EC83-4892-AA7E-9EB4A12912E9}" type="sibTrans" cxnId="{D930EC10-F0D7-4D75-84FE-CCC9442689A1}">
      <dgm:prSet/>
      <dgm:spPr/>
      <dgm:t>
        <a:bodyPr/>
        <a:lstStyle/>
        <a:p>
          <a:endParaRPr lang="en-US"/>
        </a:p>
      </dgm:t>
    </dgm:pt>
    <dgm:pt modelId="{F80664B6-ADD1-4C37-B42F-6B4D395A7AB0}" type="pres">
      <dgm:prSet presAssocID="{FC3355B0-DE19-43F6-8096-C1B453CD4471}" presName="root" presStyleCnt="0">
        <dgm:presLayoutVars>
          <dgm:dir/>
          <dgm:resizeHandles val="exact"/>
        </dgm:presLayoutVars>
      </dgm:prSet>
      <dgm:spPr/>
    </dgm:pt>
    <dgm:pt modelId="{FE9E856E-AB67-4DA6-9B8E-11B0B19E66E4}" type="pres">
      <dgm:prSet presAssocID="{F4276889-CEC6-4279-8903-33F4E728F13D}" presName="compNode" presStyleCnt="0"/>
      <dgm:spPr/>
    </dgm:pt>
    <dgm:pt modelId="{8CDA3A09-BFEB-43CC-9188-EF7EE573FDEC}" type="pres">
      <dgm:prSet presAssocID="{F4276889-CEC6-4279-8903-33F4E728F13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59AA1183-33A8-4D4E-96CC-9DCE60FF493A}" type="pres">
      <dgm:prSet presAssocID="{F4276889-CEC6-4279-8903-33F4E728F13D}" presName="iconSpace" presStyleCnt="0"/>
      <dgm:spPr/>
    </dgm:pt>
    <dgm:pt modelId="{5E9A0573-57E8-4103-9579-28DF3D39B4E5}" type="pres">
      <dgm:prSet presAssocID="{F4276889-CEC6-4279-8903-33F4E728F13D}" presName="parTx" presStyleLbl="revTx" presStyleIdx="0" presStyleCnt="6">
        <dgm:presLayoutVars>
          <dgm:chMax val="0"/>
          <dgm:chPref val="0"/>
        </dgm:presLayoutVars>
      </dgm:prSet>
      <dgm:spPr/>
    </dgm:pt>
    <dgm:pt modelId="{E381E7D7-9A3B-4701-AB1E-CB57189174D2}" type="pres">
      <dgm:prSet presAssocID="{F4276889-CEC6-4279-8903-33F4E728F13D}" presName="txSpace" presStyleCnt="0"/>
      <dgm:spPr/>
    </dgm:pt>
    <dgm:pt modelId="{3E5C5B4D-76F2-49F5-9431-50BEFF2CAA92}" type="pres">
      <dgm:prSet presAssocID="{F4276889-CEC6-4279-8903-33F4E728F13D}" presName="desTx" presStyleLbl="revTx" presStyleIdx="1" presStyleCnt="6">
        <dgm:presLayoutVars/>
      </dgm:prSet>
      <dgm:spPr/>
    </dgm:pt>
    <dgm:pt modelId="{9B3204EF-D543-4427-AB0E-38F008CFFDBE}" type="pres">
      <dgm:prSet presAssocID="{91FD636E-98C0-4001-BDE8-776AD23F34E1}" presName="sibTrans" presStyleCnt="0"/>
      <dgm:spPr/>
    </dgm:pt>
    <dgm:pt modelId="{BDDDF93E-E133-470E-BEE9-2604AD6D6D0B}" type="pres">
      <dgm:prSet presAssocID="{0077CF24-A17D-48B0-A13E-14230B34C02C}" presName="compNode" presStyleCnt="0"/>
      <dgm:spPr/>
    </dgm:pt>
    <dgm:pt modelId="{134E420C-E511-4989-A354-0A5F7C4EF8EE}" type="pres">
      <dgm:prSet presAssocID="{0077CF24-A17D-48B0-A13E-14230B34C02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CC0EBBEB-5D4C-4C7E-ACA1-5793DF0CA311}" type="pres">
      <dgm:prSet presAssocID="{0077CF24-A17D-48B0-A13E-14230B34C02C}" presName="iconSpace" presStyleCnt="0"/>
      <dgm:spPr/>
    </dgm:pt>
    <dgm:pt modelId="{6FFA4EDF-8E5B-4955-9E32-876434007639}" type="pres">
      <dgm:prSet presAssocID="{0077CF24-A17D-48B0-A13E-14230B34C02C}" presName="parTx" presStyleLbl="revTx" presStyleIdx="2" presStyleCnt="6">
        <dgm:presLayoutVars>
          <dgm:chMax val="0"/>
          <dgm:chPref val="0"/>
        </dgm:presLayoutVars>
      </dgm:prSet>
      <dgm:spPr/>
    </dgm:pt>
    <dgm:pt modelId="{4463FACF-60E5-4599-BDEE-B4275981CDA6}" type="pres">
      <dgm:prSet presAssocID="{0077CF24-A17D-48B0-A13E-14230B34C02C}" presName="txSpace" presStyleCnt="0"/>
      <dgm:spPr/>
    </dgm:pt>
    <dgm:pt modelId="{6D8FF367-055B-4E62-82FD-94E23EA794DB}" type="pres">
      <dgm:prSet presAssocID="{0077CF24-A17D-48B0-A13E-14230B34C02C}" presName="desTx" presStyleLbl="revTx" presStyleIdx="3" presStyleCnt="6">
        <dgm:presLayoutVars/>
      </dgm:prSet>
      <dgm:spPr/>
    </dgm:pt>
    <dgm:pt modelId="{32D19952-B54C-4071-ADBE-C96B5996DCB0}" type="pres">
      <dgm:prSet presAssocID="{79718D85-7863-4D9B-8651-F4A9039E36E5}" presName="sibTrans" presStyleCnt="0"/>
      <dgm:spPr/>
    </dgm:pt>
    <dgm:pt modelId="{4C213B32-800A-48BC-B920-82D06A0BDD87}" type="pres">
      <dgm:prSet presAssocID="{A2546781-5B6E-4E09-A09D-1CE538A6763D}" presName="compNode" presStyleCnt="0"/>
      <dgm:spPr/>
    </dgm:pt>
    <dgm:pt modelId="{F1B429E6-984B-46EA-8678-FFBB74121356}" type="pres">
      <dgm:prSet presAssocID="{A2546781-5B6E-4E09-A09D-1CE538A676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95E7798B-2FDA-438C-AE78-17A15469CC02}" type="pres">
      <dgm:prSet presAssocID="{A2546781-5B6E-4E09-A09D-1CE538A6763D}" presName="iconSpace" presStyleCnt="0"/>
      <dgm:spPr/>
    </dgm:pt>
    <dgm:pt modelId="{CA1F3B1D-33E6-48A4-9B24-EEC48C21D467}" type="pres">
      <dgm:prSet presAssocID="{A2546781-5B6E-4E09-A09D-1CE538A6763D}" presName="parTx" presStyleLbl="revTx" presStyleIdx="4" presStyleCnt="6">
        <dgm:presLayoutVars>
          <dgm:chMax val="0"/>
          <dgm:chPref val="0"/>
        </dgm:presLayoutVars>
      </dgm:prSet>
      <dgm:spPr/>
    </dgm:pt>
    <dgm:pt modelId="{9B791654-8B90-46BA-BBBD-FD02E2F2387B}" type="pres">
      <dgm:prSet presAssocID="{A2546781-5B6E-4E09-A09D-1CE538A6763D}" presName="txSpace" presStyleCnt="0"/>
      <dgm:spPr/>
    </dgm:pt>
    <dgm:pt modelId="{B951742E-71C8-4476-BB0F-274A03221050}" type="pres">
      <dgm:prSet presAssocID="{A2546781-5B6E-4E09-A09D-1CE538A6763D}" presName="desTx" presStyleLbl="revTx" presStyleIdx="5" presStyleCnt="6" custLinFactNeighborX="1968" custLinFactNeighborY="-3622">
        <dgm:presLayoutVars/>
      </dgm:prSet>
      <dgm:spPr/>
    </dgm:pt>
  </dgm:ptLst>
  <dgm:cxnLst>
    <dgm:cxn modelId="{B31D1603-945E-4EC9-B48B-AAE4237A5D54}" type="presOf" srcId="{1C8D969E-3BCC-4574-A5F6-FEF58493C73A}" destId="{B951742E-71C8-4476-BB0F-274A03221050}" srcOrd="0" destOrd="2" presId="urn:microsoft.com/office/officeart/2018/5/layout/CenteredIconLabelDescriptionList"/>
    <dgm:cxn modelId="{1C9FC40E-5368-4F70-8243-E031550722C4}" type="presOf" srcId="{FC3355B0-DE19-43F6-8096-C1B453CD4471}" destId="{F80664B6-ADD1-4C37-B42F-6B4D395A7AB0}" srcOrd="0" destOrd="0" presId="urn:microsoft.com/office/officeart/2018/5/layout/CenteredIconLabelDescriptionList"/>
    <dgm:cxn modelId="{D930EC10-F0D7-4D75-84FE-CCC9442689A1}" srcId="{A2546781-5B6E-4E09-A09D-1CE538A6763D}" destId="{1C8D969E-3BCC-4574-A5F6-FEF58493C73A}" srcOrd="2" destOrd="0" parTransId="{1DDB916F-0ACF-4A03-9D4A-D77A7F895C4A}" sibTransId="{B9C0FB33-EC83-4892-AA7E-9EB4A12912E9}"/>
    <dgm:cxn modelId="{D55C4A19-1F78-47D4-BD72-7708E1F7413D}" type="presOf" srcId="{0077CF24-A17D-48B0-A13E-14230B34C02C}" destId="{6FFA4EDF-8E5B-4955-9E32-876434007639}" srcOrd="0" destOrd="0" presId="urn:microsoft.com/office/officeart/2018/5/layout/CenteredIconLabelDescriptionList"/>
    <dgm:cxn modelId="{8824EB26-9237-40D4-B03B-03010A24AD5C}" srcId="{0077CF24-A17D-48B0-A13E-14230B34C02C}" destId="{E8501022-A0C7-428B-B623-6C55EE9C19D4}" srcOrd="0" destOrd="0" parTransId="{D8E31F9B-0E58-4648-A44A-8C5A6781E6AB}" sibTransId="{EAC5100B-A2B9-487B-83F6-3026BE97D440}"/>
    <dgm:cxn modelId="{D4DC093F-B140-49D0-B45F-1E92B9CABF3B}" type="presOf" srcId="{E8501022-A0C7-428B-B623-6C55EE9C19D4}" destId="{6D8FF367-055B-4E62-82FD-94E23EA794DB}" srcOrd="0" destOrd="0" presId="urn:microsoft.com/office/officeart/2018/5/layout/CenteredIconLabelDescriptionList"/>
    <dgm:cxn modelId="{307BCF5B-7FE9-40D7-9CE8-F761537C2063}" srcId="{A2546781-5B6E-4E09-A09D-1CE538A6763D}" destId="{ADAEABC2-BCDB-4C08-9F05-496713D3B77D}" srcOrd="0" destOrd="0" parTransId="{B234B204-7AE4-4E9D-A7AC-B89FA20C2361}" sibTransId="{D3DE8EC4-2661-4C54-B6BB-0252644D074F}"/>
    <dgm:cxn modelId="{552E8E60-1E93-41F3-82DD-3C071ACB0CC9}" type="presOf" srcId="{5C30784F-6FCA-4372-B14A-1E1D347EEB5B}" destId="{3E5C5B4D-76F2-49F5-9431-50BEFF2CAA92}" srcOrd="0" destOrd="0" presId="urn:microsoft.com/office/officeart/2018/5/layout/CenteredIconLabelDescriptionList"/>
    <dgm:cxn modelId="{99C4F860-AE4D-49DE-B91A-CE3F91F15E02}" type="presOf" srcId="{9D371417-CC01-4247-AAA6-EFA0B3694C14}" destId="{6D8FF367-055B-4E62-82FD-94E23EA794DB}" srcOrd="0" destOrd="1" presId="urn:microsoft.com/office/officeart/2018/5/layout/CenteredIconLabelDescriptionList"/>
    <dgm:cxn modelId="{12659461-46B2-4B97-A4DF-9833A804EACF}" srcId="{0077CF24-A17D-48B0-A13E-14230B34C02C}" destId="{BBC19DAB-79F2-4DDC-83C0-3CB8E96DB889}" srcOrd="3" destOrd="0" parTransId="{EAB8D988-4C12-44C2-954D-339C77819665}" sibTransId="{9131A269-1D00-4E3A-B94F-D791B63E7D4D}"/>
    <dgm:cxn modelId="{ACC00346-95BD-4DA7-A936-2034B1802BC6}" srcId="{F4276889-CEC6-4279-8903-33F4E728F13D}" destId="{5C30784F-6FCA-4372-B14A-1E1D347EEB5B}" srcOrd="0" destOrd="0" parTransId="{EB5DAE7F-7751-4C91-83A2-DE5AAB5F8ADC}" sibTransId="{554224D0-F3DB-41EF-A093-8ABDF4C44F48}"/>
    <dgm:cxn modelId="{90E06E66-4162-468E-957B-0A725379D842}" type="presOf" srcId="{BBC19DAB-79F2-4DDC-83C0-3CB8E96DB889}" destId="{6D8FF367-055B-4E62-82FD-94E23EA794DB}" srcOrd="0" destOrd="3" presId="urn:microsoft.com/office/officeart/2018/5/layout/CenteredIconLabelDescriptionList"/>
    <dgm:cxn modelId="{058D106A-80DA-422F-87F1-471A44901F66}" srcId="{0077CF24-A17D-48B0-A13E-14230B34C02C}" destId="{51CF5CDD-C62A-47A4-A11F-2F571DB6943F}" srcOrd="2" destOrd="0" parTransId="{339494F9-9A74-4E4C-84DD-D5977E5628B0}" sibTransId="{76A1B62C-77C8-413A-84FA-D612C88DE9E8}"/>
    <dgm:cxn modelId="{C73C0658-D217-48DB-BCD5-694C4259622F}" type="presOf" srcId="{ADAEABC2-BCDB-4C08-9F05-496713D3B77D}" destId="{B951742E-71C8-4476-BB0F-274A03221050}" srcOrd="0" destOrd="0" presId="urn:microsoft.com/office/officeart/2018/5/layout/CenteredIconLabelDescriptionList"/>
    <dgm:cxn modelId="{54A9027B-4263-4047-8FDD-70932047ACA4}" type="presOf" srcId="{F4276889-CEC6-4279-8903-33F4E728F13D}" destId="{5E9A0573-57E8-4103-9579-28DF3D39B4E5}" srcOrd="0" destOrd="0" presId="urn:microsoft.com/office/officeart/2018/5/layout/CenteredIconLabelDescriptionList"/>
    <dgm:cxn modelId="{6A05568F-4E46-455B-B622-DD6FEC505C2E}" type="presOf" srcId="{A2546781-5B6E-4E09-A09D-1CE538A6763D}" destId="{CA1F3B1D-33E6-48A4-9B24-EEC48C21D467}" srcOrd="0" destOrd="0" presId="urn:microsoft.com/office/officeart/2018/5/layout/CenteredIconLabelDescriptionList"/>
    <dgm:cxn modelId="{93D9D494-7CB8-48F4-BB03-ADAC612432B6}" srcId="{FC3355B0-DE19-43F6-8096-C1B453CD4471}" destId="{A2546781-5B6E-4E09-A09D-1CE538A6763D}" srcOrd="2" destOrd="0" parTransId="{21CB344E-9CE4-4485-90ED-CD04847ACE20}" sibTransId="{F09B0ED5-CA24-4A2A-BB71-45D60C5BE95A}"/>
    <dgm:cxn modelId="{7C8FE4AD-CBB4-4756-8C20-240561A00A6E}" type="presOf" srcId="{51CF5CDD-C62A-47A4-A11F-2F571DB6943F}" destId="{6D8FF367-055B-4E62-82FD-94E23EA794DB}" srcOrd="0" destOrd="2" presId="urn:microsoft.com/office/officeart/2018/5/layout/CenteredIconLabelDescriptionList"/>
    <dgm:cxn modelId="{558EA5C0-9CB1-480C-9979-010119B626B8}" srcId="{A2546781-5B6E-4E09-A09D-1CE538A6763D}" destId="{2F235FC5-F1F9-4198-9C85-668B57CA2757}" srcOrd="1" destOrd="0" parTransId="{16762C93-6DE6-48E1-954B-D7EA0C468420}" sibTransId="{33C70271-C1D8-4502-9DBE-0394C1F74290}"/>
    <dgm:cxn modelId="{E0EA7AE9-AE9C-41E9-9613-3C1F9F965117}" srcId="{0077CF24-A17D-48B0-A13E-14230B34C02C}" destId="{9D371417-CC01-4247-AAA6-EFA0B3694C14}" srcOrd="1" destOrd="0" parTransId="{1BF3CA2B-8379-47C4-B93F-07E801CB99AC}" sibTransId="{5C31EE64-A32A-4434-A129-737A0F75AA49}"/>
    <dgm:cxn modelId="{05AAF7EF-C6A4-491D-89C4-55A10429C92A}" srcId="{FC3355B0-DE19-43F6-8096-C1B453CD4471}" destId="{F4276889-CEC6-4279-8903-33F4E728F13D}" srcOrd="0" destOrd="0" parTransId="{86997769-1A67-4DB1-8365-4B2DDD4BC6F7}" sibTransId="{91FD636E-98C0-4001-BDE8-776AD23F34E1}"/>
    <dgm:cxn modelId="{F4699BF8-5FDA-422F-9583-24E06799D0C9}" srcId="{FC3355B0-DE19-43F6-8096-C1B453CD4471}" destId="{0077CF24-A17D-48B0-A13E-14230B34C02C}" srcOrd="1" destOrd="0" parTransId="{20750582-926D-4A61-9CE0-E3C1B13F2E2F}" sibTransId="{79718D85-7863-4D9B-8651-F4A9039E36E5}"/>
    <dgm:cxn modelId="{61AD27FB-C1F8-4FE0-A01A-4DC1CE2553A7}" type="presOf" srcId="{2F235FC5-F1F9-4198-9C85-668B57CA2757}" destId="{B951742E-71C8-4476-BB0F-274A03221050}" srcOrd="0" destOrd="1" presId="urn:microsoft.com/office/officeart/2018/5/layout/CenteredIconLabelDescriptionList"/>
    <dgm:cxn modelId="{5B650C8B-A135-49B6-B251-8D0747F77682}" type="presParOf" srcId="{F80664B6-ADD1-4C37-B42F-6B4D395A7AB0}" destId="{FE9E856E-AB67-4DA6-9B8E-11B0B19E66E4}" srcOrd="0" destOrd="0" presId="urn:microsoft.com/office/officeart/2018/5/layout/CenteredIconLabelDescriptionList"/>
    <dgm:cxn modelId="{6CE823DC-7385-4909-B193-61065716C30F}" type="presParOf" srcId="{FE9E856E-AB67-4DA6-9B8E-11B0B19E66E4}" destId="{8CDA3A09-BFEB-43CC-9188-EF7EE573FDEC}" srcOrd="0" destOrd="0" presId="urn:microsoft.com/office/officeart/2018/5/layout/CenteredIconLabelDescriptionList"/>
    <dgm:cxn modelId="{6B82CA4C-FC08-4435-B56C-939B6E3B724D}" type="presParOf" srcId="{FE9E856E-AB67-4DA6-9B8E-11B0B19E66E4}" destId="{59AA1183-33A8-4D4E-96CC-9DCE60FF493A}" srcOrd="1" destOrd="0" presId="urn:microsoft.com/office/officeart/2018/5/layout/CenteredIconLabelDescriptionList"/>
    <dgm:cxn modelId="{2B8A8B11-B11D-4AC5-B9FB-FF977E106358}" type="presParOf" srcId="{FE9E856E-AB67-4DA6-9B8E-11B0B19E66E4}" destId="{5E9A0573-57E8-4103-9579-28DF3D39B4E5}" srcOrd="2" destOrd="0" presId="urn:microsoft.com/office/officeart/2018/5/layout/CenteredIconLabelDescriptionList"/>
    <dgm:cxn modelId="{BA81E703-E520-46EF-BE00-41A25F996581}" type="presParOf" srcId="{FE9E856E-AB67-4DA6-9B8E-11B0B19E66E4}" destId="{E381E7D7-9A3B-4701-AB1E-CB57189174D2}" srcOrd="3" destOrd="0" presId="urn:microsoft.com/office/officeart/2018/5/layout/CenteredIconLabelDescriptionList"/>
    <dgm:cxn modelId="{7E044B71-DD3E-4800-B4A3-AEB4DFBEF922}" type="presParOf" srcId="{FE9E856E-AB67-4DA6-9B8E-11B0B19E66E4}" destId="{3E5C5B4D-76F2-49F5-9431-50BEFF2CAA92}" srcOrd="4" destOrd="0" presId="urn:microsoft.com/office/officeart/2018/5/layout/CenteredIconLabelDescriptionList"/>
    <dgm:cxn modelId="{BB1DD816-0EAA-48BF-B78E-9CCD32347B0B}" type="presParOf" srcId="{F80664B6-ADD1-4C37-B42F-6B4D395A7AB0}" destId="{9B3204EF-D543-4427-AB0E-38F008CFFDBE}" srcOrd="1" destOrd="0" presId="urn:microsoft.com/office/officeart/2018/5/layout/CenteredIconLabelDescriptionList"/>
    <dgm:cxn modelId="{B521E676-D5B1-4894-AF9A-DC8F11958CAD}" type="presParOf" srcId="{F80664B6-ADD1-4C37-B42F-6B4D395A7AB0}" destId="{BDDDF93E-E133-470E-BEE9-2604AD6D6D0B}" srcOrd="2" destOrd="0" presId="urn:microsoft.com/office/officeart/2018/5/layout/CenteredIconLabelDescriptionList"/>
    <dgm:cxn modelId="{C9D9092F-E720-4E0A-82DF-4CC9A38B0EA1}" type="presParOf" srcId="{BDDDF93E-E133-470E-BEE9-2604AD6D6D0B}" destId="{134E420C-E511-4989-A354-0A5F7C4EF8EE}" srcOrd="0" destOrd="0" presId="urn:microsoft.com/office/officeart/2018/5/layout/CenteredIconLabelDescriptionList"/>
    <dgm:cxn modelId="{7272600D-5A37-4889-8205-7E8F397E7B3A}" type="presParOf" srcId="{BDDDF93E-E133-470E-BEE9-2604AD6D6D0B}" destId="{CC0EBBEB-5D4C-4C7E-ACA1-5793DF0CA311}" srcOrd="1" destOrd="0" presId="urn:microsoft.com/office/officeart/2018/5/layout/CenteredIconLabelDescriptionList"/>
    <dgm:cxn modelId="{BC078213-245B-4DBB-945A-E2E8F3DA024A}" type="presParOf" srcId="{BDDDF93E-E133-470E-BEE9-2604AD6D6D0B}" destId="{6FFA4EDF-8E5B-4955-9E32-876434007639}" srcOrd="2" destOrd="0" presId="urn:microsoft.com/office/officeart/2018/5/layout/CenteredIconLabelDescriptionList"/>
    <dgm:cxn modelId="{95A33668-D95E-4E63-A608-CA0E22E60CA1}" type="presParOf" srcId="{BDDDF93E-E133-470E-BEE9-2604AD6D6D0B}" destId="{4463FACF-60E5-4599-BDEE-B4275981CDA6}" srcOrd="3" destOrd="0" presId="urn:microsoft.com/office/officeart/2018/5/layout/CenteredIconLabelDescriptionList"/>
    <dgm:cxn modelId="{2C566619-37B0-4C93-845B-3A511BF67031}" type="presParOf" srcId="{BDDDF93E-E133-470E-BEE9-2604AD6D6D0B}" destId="{6D8FF367-055B-4E62-82FD-94E23EA794DB}" srcOrd="4" destOrd="0" presId="urn:microsoft.com/office/officeart/2018/5/layout/CenteredIconLabelDescriptionList"/>
    <dgm:cxn modelId="{1268C77D-C021-4A22-9929-EE4CEDFC6DC3}" type="presParOf" srcId="{F80664B6-ADD1-4C37-B42F-6B4D395A7AB0}" destId="{32D19952-B54C-4071-ADBE-C96B5996DCB0}" srcOrd="3" destOrd="0" presId="urn:microsoft.com/office/officeart/2018/5/layout/CenteredIconLabelDescriptionList"/>
    <dgm:cxn modelId="{1A64E1AD-C9C0-4158-891B-59DB86BA7C6E}" type="presParOf" srcId="{F80664B6-ADD1-4C37-B42F-6B4D395A7AB0}" destId="{4C213B32-800A-48BC-B920-82D06A0BDD87}" srcOrd="4" destOrd="0" presId="urn:microsoft.com/office/officeart/2018/5/layout/CenteredIconLabelDescriptionList"/>
    <dgm:cxn modelId="{C7460E1D-79F4-4DFA-988A-72D99366B5A8}" type="presParOf" srcId="{4C213B32-800A-48BC-B920-82D06A0BDD87}" destId="{F1B429E6-984B-46EA-8678-FFBB74121356}" srcOrd="0" destOrd="0" presId="urn:microsoft.com/office/officeart/2018/5/layout/CenteredIconLabelDescriptionList"/>
    <dgm:cxn modelId="{97D335BC-5CBB-49CC-827D-51E33D24FFE7}" type="presParOf" srcId="{4C213B32-800A-48BC-B920-82D06A0BDD87}" destId="{95E7798B-2FDA-438C-AE78-17A15469CC02}" srcOrd="1" destOrd="0" presId="urn:microsoft.com/office/officeart/2018/5/layout/CenteredIconLabelDescriptionList"/>
    <dgm:cxn modelId="{86E19DCA-FF78-4FDB-99FD-6A4798A5FEFC}" type="presParOf" srcId="{4C213B32-800A-48BC-B920-82D06A0BDD87}" destId="{CA1F3B1D-33E6-48A4-9B24-EEC48C21D467}" srcOrd="2" destOrd="0" presId="urn:microsoft.com/office/officeart/2018/5/layout/CenteredIconLabelDescriptionList"/>
    <dgm:cxn modelId="{2062865A-4236-4DF0-B235-D6A9795B36DF}" type="presParOf" srcId="{4C213B32-800A-48BC-B920-82D06A0BDD87}" destId="{9B791654-8B90-46BA-BBBD-FD02E2F2387B}" srcOrd="3" destOrd="0" presId="urn:microsoft.com/office/officeart/2018/5/layout/CenteredIconLabelDescriptionList"/>
    <dgm:cxn modelId="{4896C52E-B061-488A-AB3C-FCFA48B21218}" type="presParOf" srcId="{4C213B32-800A-48BC-B920-82D06A0BDD87}" destId="{B951742E-71C8-4476-BB0F-274A03221050}"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8AD792-8098-48DC-8F07-CFDB0F51C961}"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21C6AEB8-0AC5-47C6-9612-ED313995D3DF}">
      <dgm:prSet/>
      <dgm:spPr/>
      <dgm:t>
        <a:bodyPr/>
        <a:lstStyle/>
        <a:p>
          <a:r>
            <a:rPr lang="en-NZ"/>
            <a:t>Practices vary from Council to Council but typically heritage designation means the owner needs to seek a consent to:</a:t>
          </a:r>
          <a:endParaRPr lang="en-US"/>
        </a:p>
      </dgm:t>
    </dgm:pt>
    <dgm:pt modelId="{A6C28195-F9A1-4280-8226-0B31F79A64A6}" type="parTrans" cxnId="{32E0C897-DBFC-4533-B237-D91960D6345E}">
      <dgm:prSet/>
      <dgm:spPr/>
      <dgm:t>
        <a:bodyPr/>
        <a:lstStyle/>
        <a:p>
          <a:endParaRPr lang="en-US"/>
        </a:p>
      </dgm:t>
    </dgm:pt>
    <dgm:pt modelId="{395F5D48-76E1-4304-871C-D52DEDE19EA5}" type="sibTrans" cxnId="{32E0C897-DBFC-4533-B237-D91960D6345E}">
      <dgm:prSet/>
      <dgm:spPr/>
      <dgm:t>
        <a:bodyPr/>
        <a:lstStyle/>
        <a:p>
          <a:endParaRPr lang="en-US"/>
        </a:p>
      </dgm:t>
    </dgm:pt>
    <dgm:pt modelId="{7106A61A-E005-48C8-9889-C27CF7F7F3BB}">
      <dgm:prSet/>
      <dgm:spPr/>
      <dgm:t>
        <a:bodyPr/>
        <a:lstStyle/>
        <a:p>
          <a:r>
            <a:rPr lang="en-NZ"/>
            <a:t>Change any part of the exterior of the building as seen from the road</a:t>
          </a:r>
          <a:endParaRPr lang="en-US"/>
        </a:p>
      </dgm:t>
    </dgm:pt>
    <dgm:pt modelId="{FF0DE38D-B928-4B91-A08C-52A8FEF30580}" type="parTrans" cxnId="{3B18EB7C-C397-4931-9011-7D8E4B851374}">
      <dgm:prSet/>
      <dgm:spPr/>
      <dgm:t>
        <a:bodyPr/>
        <a:lstStyle/>
        <a:p>
          <a:endParaRPr lang="en-US"/>
        </a:p>
      </dgm:t>
    </dgm:pt>
    <dgm:pt modelId="{5A024F14-231F-4938-AD53-A86E19C6F83C}" type="sibTrans" cxnId="{3B18EB7C-C397-4931-9011-7D8E4B851374}">
      <dgm:prSet/>
      <dgm:spPr/>
      <dgm:t>
        <a:bodyPr/>
        <a:lstStyle/>
        <a:p>
          <a:endParaRPr lang="en-US"/>
        </a:p>
      </dgm:t>
    </dgm:pt>
    <dgm:pt modelId="{FAB09F33-E662-4E3B-9321-B39033C1895B}">
      <dgm:prSet/>
      <dgm:spPr/>
      <dgm:t>
        <a:bodyPr/>
        <a:lstStyle/>
        <a:p>
          <a:r>
            <a:rPr lang="en-NZ"/>
            <a:t>Alter windows and window frames</a:t>
          </a:r>
          <a:endParaRPr lang="en-US"/>
        </a:p>
      </dgm:t>
    </dgm:pt>
    <dgm:pt modelId="{CDF6B801-DE6F-4FC9-B217-10B28C002EF6}" type="parTrans" cxnId="{7BA05A45-44F2-480E-9B87-AF89EAA514E8}">
      <dgm:prSet/>
      <dgm:spPr/>
      <dgm:t>
        <a:bodyPr/>
        <a:lstStyle/>
        <a:p>
          <a:endParaRPr lang="en-US"/>
        </a:p>
      </dgm:t>
    </dgm:pt>
    <dgm:pt modelId="{376A3013-8886-471F-8D3A-C4FF845E9E16}" type="sibTrans" cxnId="{7BA05A45-44F2-480E-9B87-AF89EAA514E8}">
      <dgm:prSet/>
      <dgm:spPr/>
      <dgm:t>
        <a:bodyPr/>
        <a:lstStyle/>
        <a:p>
          <a:endParaRPr lang="en-US"/>
        </a:p>
      </dgm:t>
    </dgm:pt>
    <dgm:pt modelId="{B0C5D4E1-E980-4111-89E9-1F30AC60341C}">
      <dgm:prSet/>
      <dgm:spPr/>
      <dgm:t>
        <a:bodyPr/>
        <a:lstStyle/>
        <a:p>
          <a:r>
            <a:rPr lang="en-NZ"/>
            <a:t>Change the cladding</a:t>
          </a:r>
          <a:endParaRPr lang="en-US"/>
        </a:p>
      </dgm:t>
    </dgm:pt>
    <dgm:pt modelId="{5BCE664F-8C75-49B4-870C-870F2840E65F}" type="parTrans" cxnId="{61CBEF1F-C3D8-49C5-B9F5-BF7FD5363BCA}">
      <dgm:prSet/>
      <dgm:spPr/>
      <dgm:t>
        <a:bodyPr/>
        <a:lstStyle/>
        <a:p>
          <a:endParaRPr lang="en-US"/>
        </a:p>
      </dgm:t>
    </dgm:pt>
    <dgm:pt modelId="{99BF7F88-25F5-42FC-8D6B-5216C1AD47D4}" type="sibTrans" cxnId="{61CBEF1F-C3D8-49C5-B9F5-BF7FD5363BCA}">
      <dgm:prSet/>
      <dgm:spPr/>
      <dgm:t>
        <a:bodyPr/>
        <a:lstStyle/>
        <a:p>
          <a:endParaRPr lang="en-US"/>
        </a:p>
      </dgm:t>
    </dgm:pt>
    <dgm:pt modelId="{9B00889B-BF45-4E3E-904C-7FB8E0493B9D}">
      <dgm:prSet/>
      <dgm:spPr/>
      <dgm:t>
        <a:bodyPr/>
        <a:lstStyle/>
        <a:p>
          <a:r>
            <a:rPr lang="en-NZ"/>
            <a:t>Remove an unsafe chimney</a:t>
          </a:r>
          <a:endParaRPr lang="en-US"/>
        </a:p>
      </dgm:t>
    </dgm:pt>
    <dgm:pt modelId="{67A2D514-1494-4A9A-A484-4E94C92BF779}" type="parTrans" cxnId="{9806482E-2D1A-4D83-A9F3-4BBAD25A0604}">
      <dgm:prSet/>
      <dgm:spPr/>
      <dgm:t>
        <a:bodyPr/>
        <a:lstStyle/>
        <a:p>
          <a:endParaRPr lang="en-US"/>
        </a:p>
      </dgm:t>
    </dgm:pt>
    <dgm:pt modelId="{093B1EB4-D356-474F-817A-BEBF42526B09}" type="sibTrans" cxnId="{9806482E-2D1A-4D83-A9F3-4BBAD25A0604}">
      <dgm:prSet/>
      <dgm:spPr/>
      <dgm:t>
        <a:bodyPr/>
        <a:lstStyle/>
        <a:p>
          <a:endParaRPr lang="en-US"/>
        </a:p>
      </dgm:t>
    </dgm:pt>
    <dgm:pt modelId="{4A88A958-EF0E-48F6-BFD8-D8B54F9061BC}">
      <dgm:prSet/>
      <dgm:spPr/>
      <dgm:t>
        <a:bodyPr/>
        <a:lstStyle/>
        <a:p>
          <a:r>
            <a:rPr lang="en-NZ"/>
            <a:t>Add solar panels </a:t>
          </a:r>
          <a:endParaRPr lang="en-US"/>
        </a:p>
      </dgm:t>
    </dgm:pt>
    <dgm:pt modelId="{312B8EC2-ED8B-45D0-A4CA-BD46096E1060}" type="parTrans" cxnId="{71EF8058-E124-4767-B8B1-9B293CB575B3}">
      <dgm:prSet/>
      <dgm:spPr/>
      <dgm:t>
        <a:bodyPr/>
        <a:lstStyle/>
        <a:p>
          <a:endParaRPr lang="en-US"/>
        </a:p>
      </dgm:t>
    </dgm:pt>
    <dgm:pt modelId="{28827765-50A7-47BB-834B-828316AAC5B1}" type="sibTrans" cxnId="{71EF8058-E124-4767-B8B1-9B293CB575B3}">
      <dgm:prSet/>
      <dgm:spPr/>
      <dgm:t>
        <a:bodyPr/>
        <a:lstStyle/>
        <a:p>
          <a:endParaRPr lang="en-US"/>
        </a:p>
      </dgm:t>
    </dgm:pt>
    <dgm:pt modelId="{FB2967C0-1224-4332-B37D-85289C611512}">
      <dgm:prSet/>
      <dgm:spPr/>
      <dgm:t>
        <a:bodyPr/>
        <a:lstStyle/>
        <a:p>
          <a:r>
            <a:rPr lang="en-NZ"/>
            <a:t>Add an extra story or room</a:t>
          </a:r>
          <a:endParaRPr lang="en-US"/>
        </a:p>
      </dgm:t>
    </dgm:pt>
    <dgm:pt modelId="{DC6FC225-1976-4D16-949F-28D903F2802A}" type="parTrans" cxnId="{A885B840-32E5-4045-94AE-2E949A98B860}">
      <dgm:prSet/>
      <dgm:spPr/>
      <dgm:t>
        <a:bodyPr/>
        <a:lstStyle/>
        <a:p>
          <a:endParaRPr lang="en-US"/>
        </a:p>
      </dgm:t>
    </dgm:pt>
    <dgm:pt modelId="{F54C11B1-AB00-4A77-8699-1E5E9AB4A4CD}" type="sibTrans" cxnId="{A885B840-32E5-4045-94AE-2E949A98B860}">
      <dgm:prSet/>
      <dgm:spPr/>
      <dgm:t>
        <a:bodyPr/>
        <a:lstStyle/>
        <a:p>
          <a:endParaRPr lang="en-US"/>
        </a:p>
      </dgm:t>
    </dgm:pt>
    <dgm:pt modelId="{8B77D5E9-D543-4DCA-B36A-B8A4371CFCCA}">
      <dgm:prSet/>
      <dgm:spPr/>
      <dgm:t>
        <a:bodyPr/>
        <a:lstStyle/>
        <a:p>
          <a:r>
            <a:rPr lang="en-NZ"/>
            <a:t>Demolish the building</a:t>
          </a:r>
          <a:endParaRPr lang="en-US"/>
        </a:p>
      </dgm:t>
    </dgm:pt>
    <dgm:pt modelId="{146DAEAA-BC3E-4C06-BA06-5D88005DF91A}" type="parTrans" cxnId="{D771B82D-B132-4463-AD3D-E645DA178BC8}">
      <dgm:prSet/>
      <dgm:spPr/>
      <dgm:t>
        <a:bodyPr/>
        <a:lstStyle/>
        <a:p>
          <a:endParaRPr lang="en-US"/>
        </a:p>
      </dgm:t>
    </dgm:pt>
    <dgm:pt modelId="{CAE9DBE8-3398-4E73-B895-FF5F7EBF9225}" type="sibTrans" cxnId="{D771B82D-B132-4463-AD3D-E645DA178BC8}">
      <dgm:prSet/>
      <dgm:spPr/>
      <dgm:t>
        <a:bodyPr/>
        <a:lstStyle/>
        <a:p>
          <a:endParaRPr lang="en-US"/>
        </a:p>
      </dgm:t>
    </dgm:pt>
    <dgm:pt modelId="{077F1A04-C09E-4ABF-ADBE-C1A6915E05F6}">
      <dgm:prSet/>
      <dgm:spPr/>
      <dgm:t>
        <a:bodyPr/>
        <a:lstStyle/>
        <a:p>
          <a:r>
            <a:rPr lang="en-NZ"/>
            <a:t>Develop the property </a:t>
          </a:r>
          <a:endParaRPr lang="en-US"/>
        </a:p>
      </dgm:t>
    </dgm:pt>
    <dgm:pt modelId="{285CD6B1-E422-4100-B714-8C8D5F47C67A}" type="parTrans" cxnId="{783120F6-F3CF-49CE-9711-DD8FB741497F}">
      <dgm:prSet/>
      <dgm:spPr/>
      <dgm:t>
        <a:bodyPr/>
        <a:lstStyle/>
        <a:p>
          <a:endParaRPr lang="en-US"/>
        </a:p>
      </dgm:t>
    </dgm:pt>
    <dgm:pt modelId="{B033ADE6-3653-4A48-B791-F2AB2D6B79A1}" type="sibTrans" cxnId="{783120F6-F3CF-49CE-9711-DD8FB741497F}">
      <dgm:prSet/>
      <dgm:spPr/>
      <dgm:t>
        <a:bodyPr/>
        <a:lstStyle/>
        <a:p>
          <a:endParaRPr lang="en-US"/>
        </a:p>
      </dgm:t>
    </dgm:pt>
    <dgm:pt modelId="{C05F861C-1ACE-4449-A9E2-E7A5EAE599FE}">
      <dgm:prSet/>
      <dgm:spPr/>
      <dgm:t>
        <a:bodyPr/>
        <a:lstStyle/>
        <a:p>
          <a:r>
            <a:rPr lang="en-NZ"/>
            <a:t>Obtaining the consent is costly, time consuming and by no means guaranteed</a:t>
          </a:r>
          <a:endParaRPr lang="en-US"/>
        </a:p>
      </dgm:t>
    </dgm:pt>
    <dgm:pt modelId="{1B5027AC-46E8-46D7-B1B7-E81DA869D549}" type="parTrans" cxnId="{C1A838CB-CC9E-4907-A803-73C60AE71AB8}">
      <dgm:prSet/>
      <dgm:spPr/>
      <dgm:t>
        <a:bodyPr/>
        <a:lstStyle/>
        <a:p>
          <a:endParaRPr lang="en-US"/>
        </a:p>
      </dgm:t>
    </dgm:pt>
    <dgm:pt modelId="{5FEAFAEB-1A64-4BEA-85C5-622332EF43E2}" type="sibTrans" cxnId="{C1A838CB-CC9E-4907-A803-73C60AE71AB8}">
      <dgm:prSet/>
      <dgm:spPr/>
      <dgm:t>
        <a:bodyPr/>
        <a:lstStyle/>
        <a:p>
          <a:endParaRPr lang="en-US"/>
        </a:p>
      </dgm:t>
    </dgm:pt>
    <dgm:pt modelId="{F936E962-3FD2-4614-8B85-371F29F060B5}" type="pres">
      <dgm:prSet presAssocID="{728AD792-8098-48DC-8F07-CFDB0F51C961}" presName="Name0" presStyleCnt="0">
        <dgm:presLayoutVars>
          <dgm:dir/>
          <dgm:animLvl val="lvl"/>
          <dgm:resizeHandles val="exact"/>
        </dgm:presLayoutVars>
      </dgm:prSet>
      <dgm:spPr/>
    </dgm:pt>
    <dgm:pt modelId="{47ACB38D-1ABE-4388-B291-64EBBCE43D90}" type="pres">
      <dgm:prSet presAssocID="{C05F861C-1ACE-4449-A9E2-E7A5EAE599FE}" presName="boxAndChildren" presStyleCnt="0"/>
      <dgm:spPr/>
    </dgm:pt>
    <dgm:pt modelId="{A36370DF-AE98-409D-B88A-E38D3B1E455E}" type="pres">
      <dgm:prSet presAssocID="{C05F861C-1ACE-4449-A9E2-E7A5EAE599FE}" presName="parentTextBox" presStyleLbl="node1" presStyleIdx="0" presStyleCnt="2"/>
      <dgm:spPr/>
    </dgm:pt>
    <dgm:pt modelId="{FA81F7D7-D3B1-4600-8A1A-656D7936E52D}" type="pres">
      <dgm:prSet presAssocID="{395F5D48-76E1-4304-871C-D52DEDE19EA5}" presName="sp" presStyleCnt="0"/>
      <dgm:spPr/>
    </dgm:pt>
    <dgm:pt modelId="{E4A35829-341C-4466-A844-88084CDB63FF}" type="pres">
      <dgm:prSet presAssocID="{21C6AEB8-0AC5-47C6-9612-ED313995D3DF}" presName="arrowAndChildren" presStyleCnt="0"/>
      <dgm:spPr/>
    </dgm:pt>
    <dgm:pt modelId="{E7B0AF60-431F-45E2-ACA2-0A474A97A56F}" type="pres">
      <dgm:prSet presAssocID="{21C6AEB8-0AC5-47C6-9612-ED313995D3DF}" presName="parentTextArrow" presStyleLbl="node1" presStyleIdx="0" presStyleCnt="2"/>
      <dgm:spPr/>
    </dgm:pt>
    <dgm:pt modelId="{2B30422D-7BF3-4ADF-A036-E72B2689EA5C}" type="pres">
      <dgm:prSet presAssocID="{21C6AEB8-0AC5-47C6-9612-ED313995D3DF}" presName="arrow" presStyleLbl="node1" presStyleIdx="1" presStyleCnt="2"/>
      <dgm:spPr/>
    </dgm:pt>
    <dgm:pt modelId="{544C44C3-E54B-4683-937E-05023BB98E56}" type="pres">
      <dgm:prSet presAssocID="{21C6AEB8-0AC5-47C6-9612-ED313995D3DF}" presName="descendantArrow" presStyleCnt="0"/>
      <dgm:spPr/>
    </dgm:pt>
    <dgm:pt modelId="{DD71627E-69D8-4532-8FA7-A5B5A32196A5}" type="pres">
      <dgm:prSet presAssocID="{7106A61A-E005-48C8-9889-C27CF7F7F3BB}" presName="childTextArrow" presStyleLbl="fgAccFollowNode1" presStyleIdx="0" presStyleCnt="8">
        <dgm:presLayoutVars>
          <dgm:bulletEnabled val="1"/>
        </dgm:presLayoutVars>
      </dgm:prSet>
      <dgm:spPr/>
    </dgm:pt>
    <dgm:pt modelId="{CC91D004-EF61-4D98-8544-08D798D2A7F6}" type="pres">
      <dgm:prSet presAssocID="{FAB09F33-E662-4E3B-9321-B39033C1895B}" presName="childTextArrow" presStyleLbl="fgAccFollowNode1" presStyleIdx="1" presStyleCnt="8">
        <dgm:presLayoutVars>
          <dgm:bulletEnabled val="1"/>
        </dgm:presLayoutVars>
      </dgm:prSet>
      <dgm:spPr/>
    </dgm:pt>
    <dgm:pt modelId="{186D7DE3-4DD9-4B6C-8234-3A1B6AF11557}" type="pres">
      <dgm:prSet presAssocID="{B0C5D4E1-E980-4111-89E9-1F30AC60341C}" presName="childTextArrow" presStyleLbl="fgAccFollowNode1" presStyleIdx="2" presStyleCnt="8">
        <dgm:presLayoutVars>
          <dgm:bulletEnabled val="1"/>
        </dgm:presLayoutVars>
      </dgm:prSet>
      <dgm:spPr/>
    </dgm:pt>
    <dgm:pt modelId="{C70BBB1F-DD59-4D91-8405-F716ED095CEA}" type="pres">
      <dgm:prSet presAssocID="{9B00889B-BF45-4E3E-904C-7FB8E0493B9D}" presName="childTextArrow" presStyleLbl="fgAccFollowNode1" presStyleIdx="3" presStyleCnt="8">
        <dgm:presLayoutVars>
          <dgm:bulletEnabled val="1"/>
        </dgm:presLayoutVars>
      </dgm:prSet>
      <dgm:spPr/>
    </dgm:pt>
    <dgm:pt modelId="{20D3719B-60CD-4017-8132-436B4B2509F1}" type="pres">
      <dgm:prSet presAssocID="{4A88A958-EF0E-48F6-BFD8-D8B54F9061BC}" presName="childTextArrow" presStyleLbl="fgAccFollowNode1" presStyleIdx="4" presStyleCnt="8">
        <dgm:presLayoutVars>
          <dgm:bulletEnabled val="1"/>
        </dgm:presLayoutVars>
      </dgm:prSet>
      <dgm:spPr/>
    </dgm:pt>
    <dgm:pt modelId="{0A448464-3158-4816-9A77-33959134DF29}" type="pres">
      <dgm:prSet presAssocID="{FB2967C0-1224-4332-B37D-85289C611512}" presName="childTextArrow" presStyleLbl="fgAccFollowNode1" presStyleIdx="5" presStyleCnt="8">
        <dgm:presLayoutVars>
          <dgm:bulletEnabled val="1"/>
        </dgm:presLayoutVars>
      </dgm:prSet>
      <dgm:spPr/>
    </dgm:pt>
    <dgm:pt modelId="{27F87251-0712-4F35-8A41-2FB6335A64AB}" type="pres">
      <dgm:prSet presAssocID="{8B77D5E9-D543-4DCA-B36A-B8A4371CFCCA}" presName="childTextArrow" presStyleLbl="fgAccFollowNode1" presStyleIdx="6" presStyleCnt="8">
        <dgm:presLayoutVars>
          <dgm:bulletEnabled val="1"/>
        </dgm:presLayoutVars>
      </dgm:prSet>
      <dgm:spPr/>
    </dgm:pt>
    <dgm:pt modelId="{49D9F7B9-CB54-452C-8E50-E9BD1E76988D}" type="pres">
      <dgm:prSet presAssocID="{077F1A04-C09E-4ABF-ADBE-C1A6915E05F6}" presName="childTextArrow" presStyleLbl="fgAccFollowNode1" presStyleIdx="7" presStyleCnt="8">
        <dgm:presLayoutVars>
          <dgm:bulletEnabled val="1"/>
        </dgm:presLayoutVars>
      </dgm:prSet>
      <dgm:spPr/>
    </dgm:pt>
  </dgm:ptLst>
  <dgm:cxnLst>
    <dgm:cxn modelId="{61CBEF1F-C3D8-49C5-B9F5-BF7FD5363BCA}" srcId="{21C6AEB8-0AC5-47C6-9612-ED313995D3DF}" destId="{B0C5D4E1-E980-4111-89E9-1F30AC60341C}" srcOrd="2" destOrd="0" parTransId="{5BCE664F-8C75-49B4-870C-870F2840E65F}" sibTransId="{99BF7F88-25F5-42FC-8D6B-5216C1AD47D4}"/>
    <dgm:cxn modelId="{D771B82D-B132-4463-AD3D-E645DA178BC8}" srcId="{21C6AEB8-0AC5-47C6-9612-ED313995D3DF}" destId="{8B77D5E9-D543-4DCA-B36A-B8A4371CFCCA}" srcOrd="6" destOrd="0" parTransId="{146DAEAA-BC3E-4C06-BA06-5D88005DF91A}" sibTransId="{CAE9DBE8-3398-4E73-B895-FF5F7EBF9225}"/>
    <dgm:cxn modelId="{9806482E-2D1A-4D83-A9F3-4BBAD25A0604}" srcId="{21C6AEB8-0AC5-47C6-9612-ED313995D3DF}" destId="{9B00889B-BF45-4E3E-904C-7FB8E0493B9D}" srcOrd="3" destOrd="0" parTransId="{67A2D514-1494-4A9A-A484-4E94C92BF779}" sibTransId="{093B1EB4-D356-474F-817A-BEBF42526B09}"/>
    <dgm:cxn modelId="{376D8434-3F36-4FD8-949E-CC011E69C5F5}" type="presOf" srcId="{FB2967C0-1224-4332-B37D-85289C611512}" destId="{0A448464-3158-4816-9A77-33959134DF29}" srcOrd="0" destOrd="0" presId="urn:microsoft.com/office/officeart/2005/8/layout/process4"/>
    <dgm:cxn modelId="{D1CB2838-86EE-4025-978D-5E3F5EB204F8}" type="presOf" srcId="{9B00889B-BF45-4E3E-904C-7FB8E0493B9D}" destId="{C70BBB1F-DD59-4D91-8405-F716ED095CEA}" srcOrd="0" destOrd="0" presId="urn:microsoft.com/office/officeart/2005/8/layout/process4"/>
    <dgm:cxn modelId="{347EC238-02DD-4AB7-B70D-6E5E1FCC22E1}" type="presOf" srcId="{7106A61A-E005-48C8-9889-C27CF7F7F3BB}" destId="{DD71627E-69D8-4532-8FA7-A5B5A32196A5}" srcOrd="0" destOrd="0" presId="urn:microsoft.com/office/officeart/2005/8/layout/process4"/>
    <dgm:cxn modelId="{A885B840-32E5-4045-94AE-2E949A98B860}" srcId="{21C6AEB8-0AC5-47C6-9612-ED313995D3DF}" destId="{FB2967C0-1224-4332-B37D-85289C611512}" srcOrd="5" destOrd="0" parTransId="{DC6FC225-1976-4D16-949F-28D903F2802A}" sibTransId="{F54C11B1-AB00-4A77-8699-1E5E9AB4A4CD}"/>
    <dgm:cxn modelId="{7BA05A45-44F2-480E-9B87-AF89EAA514E8}" srcId="{21C6AEB8-0AC5-47C6-9612-ED313995D3DF}" destId="{FAB09F33-E662-4E3B-9321-B39033C1895B}" srcOrd="1" destOrd="0" parTransId="{CDF6B801-DE6F-4FC9-B217-10B28C002EF6}" sibTransId="{376A3013-8886-471F-8D3A-C4FF845E9E16}"/>
    <dgm:cxn modelId="{A4C9C76F-909C-4766-BD46-FD4FFBD00AB5}" type="presOf" srcId="{C05F861C-1ACE-4449-A9E2-E7A5EAE599FE}" destId="{A36370DF-AE98-409D-B88A-E38D3B1E455E}" srcOrd="0" destOrd="0" presId="urn:microsoft.com/office/officeart/2005/8/layout/process4"/>
    <dgm:cxn modelId="{9FD5E050-E0A2-445D-B7F3-7A4982FCD9A2}" type="presOf" srcId="{077F1A04-C09E-4ABF-ADBE-C1A6915E05F6}" destId="{49D9F7B9-CB54-452C-8E50-E9BD1E76988D}" srcOrd="0" destOrd="0" presId="urn:microsoft.com/office/officeart/2005/8/layout/process4"/>
    <dgm:cxn modelId="{BA79EB75-17AF-4D85-B29A-4D0161AE219D}" type="presOf" srcId="{4A88A958-EF0E-48F6-BFD8-D8B54F9061BC}" destId="{20D3719B-60CD-4017-8132-436B4B2509F1}" srcOrd="0" destOrd="0" presId="urn:microsoft.com/office/officeart/2005/8/layout/process4"/>
    <dgm:cxn modelId="{71EF8058-E124-4767-B8B1-9B293CB575B3}" srcId="{21C6AEB8-0AC5-47C6-9612-ED313995D3DF}" destId="{4A88A958-EF0E-48F6-BFD8-D8B54F9061BC}" srcOrd="4" destOrd="0" parTransId="{312B8EC2-ED8B-45D0-A4CA-BD46096E1060}" sibTransId="{28827765-50A7-47BB-834B-828316AAC5B1}"/>
    <dgm:cxn modelId="{EBDBBC79-CE5A-46AA-9EFC-9397639F8D7D}" type="presOf" srcId="{FAB09F33-E662-4E3B-9321-B39033C1895B}" destId="{CC91D004-EF61-4D98-8544-08D798D2A7F6}" srcOrd="0" destOrd="0" presId="urn:microsoft.com/office/officeart/2005/8/layout/process4"/>
    <dgm:cxn modelId="{3B18EB7C-C397-4931-9011-7D8E4B851374}" srcId="{21C6AEB8-0AC5-47C6-9612-ED313995D3DF}" destId="{7106A61A-E005-48C8-9889-C27CF7F7F3BB}" srcOrd="0" destOrd="0" parTransId="{FF0DE38D-B928-4B91-A08C-52A8FEF30580}" sibTransId="{5A024F14-231F-4938-AD53-A86E19C6F83C}"/>
    <dgm:cxn modelId="{7C204D88-F4E2-426D-A6E3-152CDDAD1BE3}" type="presOf" srcId="{21C6AEB8-0AC5-47C6-9612-ED313995D3DF}" destId="{E7B0AF60-431F-45E2-ACA2-0A474A97A56F}" srcOrd="0" destOrd="0" presId="urn:microsoft.com/office/officeart/2005/8/layout/process4"/>
    <dgm:cxn modelId="{32E0C897-DBFC-4533-B237-D91960D6345E}" srcId="{728AD792-8098-48DC-8F07-CFDB0F51C961}" destId="{21C6AEB8-0AC5-47C6-9612-ED313995D3DF}" srcOrd="0" destOrd="0" parTransId="{A6C28195-F9A1-4280-8226-0B31F79A64A6}" sibTransId="{395F5D48-76E1-4304-871C-D52DEDE19EA5}"/>
    <dgm:cxn modelId="{885703B5-452E-46D3-BCE0-89E75488FFFE}" type="presOf" srcId="{21C6AEB8-0AC5-47C6-9612-ED313995D3DF}" destId="{2B30422D-7BF3-4ADF-A036-E72B2689EA5C}" srcOrd="1" destOrd="0" presId="urn:microsoft.com/office/officeart/2005/8/layout/process4"/>
    <dgm:cxn modelId="{577A17C1-6F58-48DF-A46E-A07876B25EDE}" type="presOf" srcId="{B0C5D4E1-E980-4111-89E9-1F30AC60341C}" destId="{186D7DE3-4DD9-4B6C-8234-3A1B6AF11557}" srcOrd="0" destOrd="0" presId="urn:microsoft.com/office/officeart/2005/8/layout/process4"/>
    <dgm:cxn modelId="{92B8D2C9-B83E-4841-B091-CC9BBF0C7C6A}" type="presOf" srcId="{8B77D5E9-D543-4DCA-B36A-B8A4371CFCCA}" destId="{27F87251-0712-4F35-8A41-2FB6335A64AB}" srcOrd="0" destOrd="0" presId="urn:microsoft.com/office/officeart/2005/8/layout/process4"/>
    <dgm:cxn modelId="{C1A838CB-CC9E-4907-A803-73C60AE71AB8}" srcId="{728AD792-8098-48DC-8F07-CFDB0F51C961}" destId="{C05F861C-1ACE-4449-A9E2-E7A5EAE599FE}" srcOrd="1" destOrd="0" parTransId="{1B5027AC-46E8-46D7-B1B7-E81DA869D549}" sibTransId="{5FEAFAEB-1A64-4BEA-85C5-622332EF43E2}"/>
    <dgm:cxn modelId="{7C511FDE-A829-4C31-89CA-16932674DDF0}" type="presOf" srcId="{728AD792-8098-48DC-8F07-CFDB0F51C961}" destId="{F936E962-3FD2-4614-8B85-371F29F060B5}" srcOrd="0" destOrd="0" presId="urn:microsoft.com/office/officeart/2005/8/layout/process4"/>
    <dgm:cxn modelId="{783120F6-F3CF-49CE-9711-DD8FB741497F}" srcId="{21C6AEB8-0AC5-47C6-9612-ED313995D3DF}" destId="{077F1A04-C09E-4ABF-ADBE-C1A6915E05F6}" srcOrd="7" destOrd="0" parTransId="{285CD6B1-E422-4100-B714-8C8D5F47C67A}" sibTransId="{B033ADE6-3653-4A48-B791-F2AB2D6B79A1}"/>
    <dgm:cxn modelId="{3A50F504-019E-4A23-AB04-135DA100662D}" type="presParOf" srcId="{F936E962-3FD2-4614-8B85-371F29F060B5}" destId="{47ACB38D-1ABE-4388-B291-64EBBCE43D90}" srcOrd="0" destOrd="0" presId="urn:microsoft.com/office/officeart/2005/8/layout/process4"/>
    <dgm:cxn modelId="{2BAE0CE8-C968-423A-B36E-B612A143FC6A}" type="presParOf" srcId="{47ACB38D-1ABE-4388-B291-64EBBCE43D90}" destId="{A36370DF-AE98-409D-B88A-E38D3B1E455E}" srcOrd="0" destOrd="0" presId="urn:microsoft.com/office/officeart/2005/8/layout/process4"/>
    <dgm:cxn modelId="{471AD8B8-D6E8-43D1-8CA4-45842BB4C563}" type="presParOf" srcId="{F936E962-3FD2-4614-8B85-371F29F060B5}" destId="{FA81F7D7-D3B1-4600-8A1A-656D7936E52D}" srcOrd="1" destOrd="0" presId="urn:microsoft.com/office/officeart/2005/8/layout/process4"/>
    <dgm:cxn modelId="{2F87CA57-F69C-453B-84A7-775F547395E6}" type="presParOf" srcId="{F936E962-3FD2-4614-8B85-371F29F060B5}" destId="{E4A35829-341C-4466-A844-88084CDB63FF}" srcOrd="2" destOrd="0" presId="urn:microsoft.com/office/officeart/2005/8/layout/process4"/>
    <dgm:cxn modelId="{5F44C309-3604-4316-8E9E-BACEDDEF2834}" type="presParOf" srcId="{E4A35829-341C-4466-A844-88084CDB63FF}" destId="{E7B0AF60-431F-45E2-ACA2-0A474A97A56F}" srcOrd="0" destOrd="0" presId="urn:microsoft.com/office/officeart/2005/8/layout/process4"/>
    <dgm:cxn modelId="{F41B0337-7F8B-4A0C-91DE-04EB74208954}" type="presParOf" srcId="{E4A35829-341C-4466-A844-88084CDB63FF}" destId="{2B30422D-7BF3-4ADF-A036-E72B2689EA5C}" srcOrd="1" destOrd="0" presId="urn:microsoft.com/office/officeart/2005/8/layout/process4"/>
    <dgm:cxn modelId="{652967CD-3668-463C-9C3E-B23FCB74D00E}" type="presParOf" srcId="{E4A35829-341C-4466-A844-88084CDB63FF}" destId="{544C44C3-E54B-4683-937E-05023BB98E56}" srcOrd="2" destOrd="0" presId="urn:microsoft.com/office/officeart/2005/8/layout/process4"/>
    <dgm:cxn modelId="{79BBF973-075F-461A-919B-5AB509179630}" type="presParOf" srcId="{544C44C3-E54B-4683-937E-05023BB98E56}" destId="{DD71627E-69D8-4532-8FA7-A5B5A32196A5}" srcOrd="0" destOrd="0" presId="urn:microsoft.com/office/officeart/2005/8/layout/process4"/>
    <dgm:cxn modelId="{F88FEE73-584B-4CF7-9F8F-F52A60EBDE65}" type="presParOf" srcId="{544C44C3-E54B-4683-937E-05023BB98E56}" destId="{CC91D004-EF61-4D98-8544-08D798D2A7F6}" srcOrd="1" destOrd="0" presId="urn:microsoft.com/office/officeart/2005/8/layout/process4"/>
    <dgm:cxn modelId="{2B182823-E4FD-46A7-8A44-3FBDBF40935F}" type="presParOf" srcId="{544C44C3-E54B-4683-937E-05023BB98E56}" destId="{186D7DE3-4DD9-4B6C-8234-3A1B6AF11557}" srcOrd="2" destOrd="0" presId="urn:microsoft.com/office/officeart/2005/8/layout/process4"/>
    <dgm:cxn modelId="{AAB0C135-3191-4D71-BA33-732AEA98F7D7}" type="presParOf" srcId="{544C44C3-E54B-4683-937E-05023BB98E56}" destId="{C70BBB1F-DD59-4D91-8405-F716ED095CEA}" srcOrd="3" destOrd="0" presId="urn:microsoft.com/office/officeart/2005/8/layout/process4"/>
    <dgm:cxn modelId="{68A4E8C9-0E2F-4D7C-A776-7279FE02B2A3}" type="presParOf" srcId="{544C44C3-E54B-4683-937E-05023BB98E56}" destId="{20D3719B-60CD-4017-8132-436B4B2509F1}" srcOrd="4" destOrd="0" presId="urn:microsoft.com/office/officeart/2005/8/layout/process4"/>
    <dgm:cxn modelId="{BD264B4D-0FE9-4446-8496-C75746053F5E}" type="presParOf" srcId="{544C44C3-E54B-4683-937E-05023BB98E56}" destId="{0A448464-3158-4816-9A77-33959134DF29}" srcOrd="5" destOrd="0" presId="urn:microsoft.com/office/officeart/2005/8/layout/process4"/>
    <dgm:cxn modelId="{4165609E-E245-4B07-B487-642A6BBCDEFC}" type="presParOf" srcId="{544C44C3-E54B-4683-937E-05023BB98E56}" destId="{27F87251-0712-4F35-8A41-2FB6335A64AB}" srcOrd="6" destOrd="0" presId="urn:microsoft.com/office/officeart/2005/8/layout/process4"/>
    <dgm:cxn modelId="{F1FE19B1-CEF1-45E2-AAFD-E93C8F18E55A}" type="presParOf" srcId="{544C44C3-E54B-4683-937E-05023BB98E56}" destId="{49D9F7B9-CB54-452C-8E50-E9BD1E76988D}" srcOrd="7"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0AE95F-CC58-46A5-A0AF-EAEDD1FF256A}"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4099E331-CD3D-467F-8747-D8FD2FF2032D}">
      <dgm:prSet/>
      <dgm:spPr/>
      <dgm:t>
        <a:bodyPr/>
        <a:lstStyle/>
        <a:p>
          <a:pPr>
            <a:lnSpc>
              <a:spcPct val="100000"/>
            </a:lnSpc>
            <a:defRPr b="1"/>
          </a:pPr>
          <a:r>
            <a:rPr lang="en-NZ" dirty="0"/>
            <a:t>In 2022 VHG surveyed 67 councils: 59 responded to our query focused on individual heritage-designated properties</a:t>
          </a:r>
          <a:endParaRPr lang="en-US" dirty="0"/>
        </a:p>
      </dgm:t>
    </dgm:pt>
    <dgm:pt modelId="{C262253A-87A9-423B-A66C-2F641C5D6B91}" type="parTrans" cxnId="{43D46606-EF76-4BC0-A72B-608E5713D641}">
      <dgm:prSet/>
      <dgm:spPr/>
      <dgm:t>
        <a:bodyPr/>
        <a:lstStyle/>
        <a:p>
          <a:endParaRPr lang="en-US"/>
        </a:p>
      </dgm:t>
    </dgm:pt>
    <dgm:pt modelId="{50C4E9D8-D7FB-4A23-B044-0DB250096523}" type="sibTrans" cxnId="{43D46606-EF76-4BC0-A72B-608E5713D641}">
      <dgm:prSet/>
      <dgm:spPr/>
      <dgm:t>
        <a:bodyPr/>
        <a:lstStyle/>
        <a:p>
          <a:endParaRPr lang="en-US"/>
        </a:p>
      </dgm:t>
    </dgm:pt>
    <dgm:pt modelId="{3A5A0504-76B3-47D1-BCE9-5AF8EFC2E7B5}">
      <dgm:prSet/>
      <dgm:spPr/>
      <dgm:t>
        <a:bodyPr/>
        <a:lstStyle/>
        <a:p>
          <a:pPr>
            <a:lnSpc>
              <a:spcPct val="100000"/>
            </a:lnSpc>
            <a:defRPr b="1"/>
          </a:pPr>
          <a:r>
            <a:rPr lang="en-NZ" dirty="0"/>
            <a:t>Councils differ widely in their policies and practices</a:t>
          </a:r>
          <a:endParaRPr lang="en-US" dirty="0"/>
        </a:p>
      </dgm:t>
    </dgm:pt>
    <dgm:pt modelId="{7607E0E3-808D-4ABB-979C-9D2535B6C056}" type="parTrans" cxnId="{5E30DEEC-BF70-46C7-AB8E-3D426A23C7AA}">
      <dgm:prSet/>
      <dgm:spPr/>
      <dgm:t>
        <a:bodyPr/>
        <a:lstStyle/>
        <a:p>
          <a:endParaRPr lang="en-US"/>
        </a:p>
      </dgm:t>
    </dgm:pt>
    <dgm:pt modelId="{E8CCC977-1565-4E42-A998-57F0767C563E}" type="sibTrans" cxnId="{5E30DEEC-BF70-46C7-AB8E-3D426A23C7AA}">
      <dgm:prSet/>
      <dgm:spPr/>
      <dgm:t>
        <a:bodyPr/>
        <a:lstStyle/>
        <a:p>
          <a:endParaRPr lang="en-US"/>
        </a:p>
      </dgm:t>
    </dgm:pt>
    <dgm:pt modelId="{DA7F3595-CB36-4E49-84CD-E0956A44F4E3}">
      <dgm:prSet/>
      <dgm:spPr/>
      <dgm:t>
        <a:bodyPr/>
        <a:lstStyle/>
        <a:p>
          <a:pPr>
            <a:lnSpc>
              <a:spcPct val="100000"/>
            </a:lnSpc>
          </a:pPr>
          <a:r>
            <a:rPr lang="en-US"/>
            <a:t>19 councils do not heritage-list any private properties</a:t>
          </a:r>
        </a:p>
      </dgm:t>
    </dgm:pt>
    <dgm:pt modelId="{2037C956-6089-4F9C-87CF-76F7AD2A0AB3}" type="parTrans" cxnId="{0BDF881A-D43E-4CC0-A663-E57433C2979E}">
      <dgm:prSet/>
      <dgm:spPr/>
      <dgm:t>
        <a:bodyPr/>
        <a:lstStyle/>
        <a:p>
          <a:endParaRPr lang="en-US"/>
        </a:p>
      </dgm:t>
    </dgm:pt>
    <dgm:pt modelId="{FB3A7F5F-9843-446F-AFA3-998C4C017AA2}" type="sibTrans" cxnId="{0BDF881A-D43E-4CC0-A663-E57433C2979E}">
      <dgm:prSet/>
      <dgm:spPr/>
      <dgm:t>
        <a:bodyPr/>
        <a:lstStyle/>
        <a:p>
          <a:endParaRPr lang="en-US"/>
        </a:p>
      </dgm:t>
    </dgm:pt>
    <dgm:pt modelId="{25ECC515-8A03-48F8-90EA-58AE262BC874}">
      <dgm:prSet/>
      <dgm:spPr/>
      <dgm:t>
        <a:bodyPr/>
        <a:lstStyle/>
        <a:p>
          <a:pPr>
            <a:lnSpc>
              <a:spcPct val="100000"/>
            </a:lnSpc>
          </a:pPr>
          <a:r>
            <a:rPr lang="en-US" dirty="0"/>
            <a:t>10 councils do not list any properties other than </a:t>
          </a:r>
          <a:r>
            <a:rPr lang="en-AU" dirty="0"/>
            <a:t>HNZ-</a:t>
          </a:r>
          <a:r>
            <a:rPr lang="en-US" dirty="0"/>
            <a:t>designated properties</a:t>
          </a:r>
        </a:p>
      </dgm:t>
    </dgm:pt>
    <dgm:pt modelId="{D609C515-A32B-4A48-B3D0-084A5000C10F}" type="parTrans" cxnId="{D2986B7D-F9B1-4577-B7C6-69682D9E778D}">
      <dgm:prSet/>
      <dgm:spPr/>
      <dgm:t>
        <a:bodyPr/>
        <a:lstStyle/>
        <a:p>
          <a:endParaRPr lang="en-US"/>
        </a:p>
      </dgm:t>
    </dgm:pt>
    <dgm:pt modelId="{7C596325-3C1C-42BF-A025-8D3616C394A5}" type="sibTrans" cxnId="{D2986B7D-F9B1-4577-B7C6-69682D9E778D}">
      <dgm:prSet/>
      <dgm:spPr/>
      <dgm:t>
        <a:bodyPr/>
        <a:lstStyle/>
        <a:p>
          <a:endParaRPr lang="en-US"/>
        </a:p>
      </dgm:t>
    </dgm:pt>
    <dgm:pt modelId="{38D3C75F-D01D-4FA9-B710-F85DF82EF5D0}">
      <dgm:prSet/>
      <dgm:spPr/>
      <dgm:t>
        <a:bodyPr/>
        <a:lstStyle/>
        <a:p>
          <a:pPr>
            <a:lnSpc>
              <a:spcPct val="100000"/>
            </a:lnSpc>
          </a:pPr>
          <a:r>
            <a:rPr lang="en-US"/>
            <a:t>5 councils require owner consent to a listing: Hastings, Hurunui, Ruapehu, Waimate, Waitaki</a:t>
          </a:r>
        </a:p>
      </dgm:t>
    </dgm:pt>
    <dgm:pt modelId="{FCC2E68B-F56E-48D4-A036-EF1739056FEF}" type="parTrans" cxnId="{DEE5276C-4C3F-477F-BB41-04EBE725BBF1}">
      <dgm:prSet/>
      <dgm:spPr/>
      <dgm:t>
        <a:bodyPr/>
        <a:lstStyle/>
        <a:p>
          <a:endParaRPr lang="en-US"/>
        </a:p>
      </dgm:t>
    </dgm:pt>
    <dgm:pt modelId="{E85126C2-BB8D-413D-90E2-4976DF432510}" type="sibTrans" cxnId="{DEE5276C-4C3F-477F-BB41-04EBE725BBF1}">
      <dgm:prSet/>
      <dgm:spPr/>
      <dgm:t>
        <a:bodyPr/>
        <a:lstStyle/>
        <a:p>
          <a:endParaRPr lang="en-US"/>
        </a:p>
      </dgm:t>
    </dgm:pt>
    <dgm:pt modelId="{B3D4AF9F-9463-48AB-A1BD-79D117D59C8F}">
      <dgm:prSet/>
      <dgm:spPr/>
      <dgm:t>
        <a:bodyPr/>
        <a:lstStyle/>
        <a:p>
          <a:pPr>
            <a:lnSpc>
              <a:spcPct val="100000"/>
            </a:lnSpc>
          </a:pPr>
          <a:r>
            <a:rPr lang="en-US"/>
            <a:t>5 councils list private residential properties, but changes to them are permitted if notice given to the council</a:t>
          </a:r>
        </a:p>
      </dgm:t>
    </dgm:pt>
    <dgm:pt modelId="{36153D22-439E-42D8-84F0-35C5281AA058}" type="parTrans" cxnId="{A0F4529E-C01A-4180-B27F-5077F9ECB80E}">
      <dgm:prSet/>
      <dgm:spPr/>
      <dgm:t>
        <a:bodyPr/>
        <a:lstStyle/>
        <a:p>
          <a:endParaRPr lang="en-US"/>
        </a:p>
      </dgm:t>
    </dgm:pt>
    <dgm:pt modelId="{3F7AF7F3-E2BD-4902-BBD3-D24A03D8F2E2}" type="sibTrans" cxnId="{A0F4529E-C01A-4180-B27F-5077F9ECB80E}">
      <dgm:prSet/>
      <dgm:spPr/>
      <dgm:t>
        <a:bodyPr/>
        <a:lstStyle/>
        <a:p>
          <a:endParaRPr lang="en-US"/>
        </a:p>
      </dgm:t>
    </dgm:pt>
    <dgm:pt modelId="{E24EABE6-FC22-4E11-9BD0-C0A5C575A179}">
      <dgm:prSet/>
      <dgm:spPr/>
      <dgm:t>
        <a:bodyPr/>
        <a:lstStyle/>
        <a:p>
          <a:pPr>
            <a:lnSpc>
              <a:spcPct val="100000"/>
            </a:lnSpc>
          </a:pPr>
          <a:r>
            <a:rPr lang="en-US"/>
            <a:t>9 councils list additional properties, but do not list additional private residential properties</a:t>
          </a:r>
        </a:p>
      </dgm:t>
    </dgm:pt>
    <dgm:pt modelId="{4A2B6B76-4236-4D00-9F9C-1E0F9252ECF9}" type="parTrans" cxnId="{87CC17EC-1258-4D4D-9C7B-7709EBB859B1}">
      <dgm:prSet/>
      <dgm:spPr/>
      <dgm:t>
        <a:bodyPr/>
        <a:lstStyle/>
        <a:p>
          <a:endParaRPr lang="en-US"/>
        </a:p>
      </dgm:t>
    </dgm:pt>
    <dgm:pt modelId="{608164BE-F4E8-4BA5-8EC1-6B5B154E4F5D}" type="sibTrans" cxnId="{87CC17EC-1258-4D4D-9C7B-7709EBB859B1}">
      <dgm:prSet/>
      <dgm:spPr/>
      <dgm:t>
        <a:bodyPr/>
        <a:lstStyle/>
        <a:p>
          <a:endParaRPr lang="en-US"/>
        </a:p>
      </dgm:t>
    </dgm:pt>
    <dgm:pt modelId="{108484B8-14E9-4184-924D-23633C4DF6EF}">
      <dgm:prSet/>
      <dgm:spPr/>
      <dgm:t>
        <a:bodyPr/>
        <a:lstStyle/>
        <a:p>
          <a:pPr>
            <a:lnSpc>
              <a:spcPct val="100000"/>
            </a:lnSpc>
          </a:pPr>
          <a:r>
            <a:rPr lang="en-US"/>
            <a:t>Other councils either mandate heritage designation or are unsure about whether they would need owner consent</a:t>
          </a:r>
        </a:p>
      </dgm:t>
    </dgm:pt>
    <dgm:pt modelId="{0101B365-356A-480C-BFE0-1D952E15E673}" type="parTrans" cxnId="{6D7D8561-0006-4449-A1F1-D0ABC29037D8}">
      <dgm:prSet/>
      <dgm:spPr/>
      <dgm:t>
        <a:bodyPr/>
        <a:lstStyle/>
        <a:p>
          <a:endParaRPr lang="en-US"/>
        </a:p>
      </dgm:t>
    </dgm:pt>
    <dgm:pt modelId="{3862F75D-92F5-4DE8-9C58-50EC6457189D}" type="sibTrans" cxnId="{6D7D8561-0006-4449-A1F1-D0ABC29037D8}">
      <dgm:prSet/>
      <dgm:spPr/>
      <dgm:t>
        <a:bodyPr/>
        <a:lstStyle/>
        <a:p>
          <a:endParaRPr lang="en-US"/>
        </a:p>
      </dgm:t>
    </dgm:pt>
    <dgm:pt modelId="{CC2075A5-E535-44CC-81D6-50A693A00127}" type="pres">
      <dgm:prSet presAssocID="{EC0AE95F-CC58-46A5-A0AF-EAEDD1FF256A}" presName="root" presStyleCnt="0">
        <dgm:presLayoutVars>
          <dgm:dir/>
          <dgm:resizeHandles val="exact"/>
        </dgm:presLayoutVars>
      </dgm:prSet>
      <dgm:spPr/>
    </dgm:pt>
    <dgm:pt modelId="{992C217F-FA27-489D-BD78-9F04301523B0}" type="pres">
      <dgm:prSet presAssocID="{4099E331-CD3D-467F-8747-D8FD2FF2032D}" presName="compNode" presStyleCnt="0"/>
      <dgm:spPr/>
    </dgm:pt>
    <dgm:pt modelId="{99D437CF-DAC6-4AF5-8A4D-75E419C48C6C}" type="pres">
      <dgm:prSet presAssocID="{4099E331-CD3D-467F-8747-D8FD2FF2032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rget Audience"/>
        </a:ext>
      </dgm:extLst>
    </dgm:pt>
    <dgm:pt modelId="{25C0449F-4D41-48AD-BF86-C60C843B6019}" type="pres">
      <dgm:prSet presAssocID="{4099E331-CD3D-467F-8747-D8FD2FF2032D}" presName="iconSpace" presStyleCnt="0"/>
      <dgm:spPr/>
    </dgm:pt>
    <dgm:pt modelId="{5C2F9008-4B6B-4CCB-8E93-72AF0CA70303}" type="pres">
      <dgm:prSet presAssocID="{4099E331-CD3D-467F-8747-D8FD2FF2032D}" presName="parTx" presStyleLbl="revTx" presStyleIdx="0" presStyleCnt="4">
        <dgm:presLayoutVars>
          <dgm:chMax val="0"/>
          <dgm:chPref val="0"/>
        </dgm:presLayoutVars>
      </dgm:prSet>
      <dgm:spPr/>
    </dgm:pt>
    <dgm:pt modelId="{223B544A-AD99-4B0B-B63B-A4CDD6646724}" type="pres">
      <dgm:prSet presAssocID="{4099E331-CD3D-467F-8747-D8FD2FF2032D}" presName="txSpace" presStyleCnt="0"/>
      <dgm:spPr/>
    </dgm:pt>
    <dgm:pt modelId="{6D08EDE3-94F6-4C56-8486-9F6FEE9D6BDB}" type="pres">
      <dgm:prSet presAssocID="{4099E331-CD3D-467F-8747-D8FD2FF2032D}" presName="desTx" presStyleLbl="revTx" presStyleIdx="1" presStyleCnt="4">
        <dgm:presLayoutVars/>
      </dgm:prSet>
      <dgm:spPr/>
    </dgm:pt>
    <dgm:pt modelId="{51197113-395E-4798-91FC-7920332D19A5}" type="pres">
      <dgm:prSet presAssocID="{50C4E9D8-D7FB-4A23-B044-0DB250096523}" presName="sibTrans" presStyleCnt="0"/>
      <dgm:spPr/>
    </dgm:pt>
    <dgm:pt modelId="{8A97B363-9484-4A36-A73F-157AC66E86ED}" type="pres">
      <dgm:prSet presAssocID="{3A5A0504-76B3-47D1-BCE9-5AF8EFC2E7B5}" presName="compNode" presStyleCnt="0"/>
      <dgm:spPr/>
    </dgm:pt>
    <dgm:pt modelId="{D9209AA8-BC9F-4A2F-B580-D2A928212963}" type="pres">
      <dgm:prSet presAssocID="{3A5A0504-76B3-47D1-BCE9-5AF8EFC2E7B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80C96220-3AF8-452E-8C7F-5E4C11084350}" type="pres">
      <dgm:prSet presAssocID="{3A5A0504-76B3-47D1-BCE9-5AF8EFC2E7B5}" presName="iconSpace" presStyleCnt="0"/>
      <dgm:spPr/>
    </dgm:pt>
    <dgm:pt modelId="{B3E63A36-82B7-4FB0-B535-B37CABAD8F8E}" type="pres">
      <dgm:prSet presAssocID="{3A5A0504-76B3-47D1-BCE9-5AF8EFC2E7B5}" presName="parTx" presStyleLbl="revTx" presStyleIdx="2" presStyleCnt="4">
        <dgm:presLayoutVars>
          <dgm:chMax val="0"/>
          <dgm:chPref val="0"/>
        </dgm:presLayoutVars>
      </dgm:prSet>
      <dgm:spPr/>
    </dgm:pt>
    <dgm:pt modelId="{22C1F9CF-ADA3-4DD4-9D9B-1E1294CD997B}" type="pres">
      <dgm:prSet presAssocID="{3A5A0504-76B3-47D1-BCE9-5AF8EFC2E7B5}" presName="txSpace" presStyleCnt="0"/>
      <dgm:spPr/>
    </dgm:pt>
    <dgm:pt modelId="{80EE102C-1CC9-4CE3-B8A5-21D88A789DAE}" type="pres">
      <dgm:prSet presAssocID="{3A5A0504-76B3-47D1-BCE9-5AF8EFC2E7B5}" presName="desTx" presStyleLbl="revTx" presStyleIdx="3" presStyleCnt="4" custLinFactNeighborX="251" custLinFactNeighborY="-15784">
        <dgm:presLayoutVars/>
      </dgm:prSet>
      <dgm:spPr/>
    </dgm:pt>
  </dgm:ptLst>
  <dgm:cxnLst>
    <dgm:cxn modelId="{43D46606-EF76-4BC0-A72B-608E5713D641}" srcId="{EC0AE95F-CC58-46A5-A0AF-EAEDD1FF256A}" destId="{4099E331-CD3D-467F-8747-D8FD2FF2032D}" srcOrd="0" destOrd="0" parTransId="{C262253A-87A9-423B-A66C-2F641C5D6B91}" sibTransId="{50C4E9D8-D7FB-4A23-B044-0DB250096523}"/>
    <dgm:cxn modelId="{0BDF881A-D43E-4CC0-A663-E57433C2979E}" srcId="{3A5A0504-76B3-47D1-BCE9-5AF8EFC2E7B5}" destId="{DA7F3595-CB36-4E49-84CD-E0956A44F4E3}" srcOrd="0" destOrd="0" parTransId="{2037C956-6089-4F9C-87CF-76F7AD2A0AB3}" sibTransId="{FB3A7F5F-9843-446F-AFA3-998C4C017AA2}"/>
    <dgm:cxn modelId="{EF29835F-D9A3-44CE-BA7E-94BBF09A7404}" type="presOf" srcId="{25ECC515-8A03-48F8-90EA-58AE262BC874}" destId="{80EE102C-1CC9-4CE3-B8A5-21D88A789DAE}" srcOrd="0" destOrd="1" presId="urn:microsoft.com/office/officeart/2018/2/layout/IconLabelDescriptionList"/>
    <dgm:cxn modelId="{6D7D8561-0006-4449-A1F1-D0ABC29037D8}" srcId="{3A5A0504-76B3-47D1-BCE9-5AF8EFC2E7B5}" destId="{108484B8-14E9-4184-924D-23633C4DF6EF}" srcOrd="5" destOrd="0" parTransId="{0101B365-356A-480C-BFE0-1D952E15E673}" sibTransId="{3862F75D-92F5-4DE8-9C58-50EC6457189D}"/>
    <dgm:cxn modelId="{FE896748-F87A-461E-A0D6-F87FD9E3C5EC}" type="presOf" srcId="{38D3C75F-D01D-4FA9-B710-F85DF82EF5D0}" destId="{80EE102C-1CC9-4CE3-B8A5-21D88A789DAE}" srcOrd="0" destOrd="2" presId="urn:microsoft.com/office/officeart/2018/2/layout/IconLabelDescriptionList"/>
    <dgm:cxn modelId="{DEE5276C-4C3F-477F-BB41-04EBE725BBF1}" srcId="{3A5A0504-76B3-47D1-BCE9-5AF8EFC2E7B5}" destId="{38D3C75F-D01D-4FA9-B710-F85DF82EF5D0}" srcOrd="2" destOrd="0" parTransId="{FCC2E68B-F56E-48D4-A036-EF1739056FEF}" sibTransId="{E85126C2-BB8D-413D-90E2-4976DF432510}"/>
    <dgm:cxn modelId="{C73BAB56-8DBC-4C07-ACEA-39824447DA89}" type="presOf" srcId="{B3D4AF9F-9463-48AB-A1BD-79D117D59C8F}" destId="{80EE102C-1CC9-4CE3-B8A5-21D88A789DAE}" srcOrd="0" destOrd="3" presId="urn:microsoft.com/office/officeart/2018/2/layout/IconLabelDescriptionList"/>
    <dgm:cxn modelId="{D2986B7D-F9B1-4577-B7C6-69682D9E778D}" srcId="{3A5A0504-76B3-47D1-BCE9-5AF8EFC2E7B5}" destId="{25ECC515-8A03-48F8-90EA-58AE262BC874}" srcOrd="1" destOrd="0" parTransId="{D609C515-A32B-4A48-B3D0-084A5000C10F}" sibTransId="{7C596325-3C1C-42BF-A025-8D3616C394A5}"/>
    <dgm:cxn modelId="{7E13CC97-5087-4C43-8C58-D75E173AA2C1}" type="presOf" srcId="{EC0AE95F-CC58-46A5-A0AF-EAEDD1FF256A}" destId="{CC2075A5-E535-44CC-81D6-50A693A00127}" srcOrd="0" destOrd="0" presId="urn:microsoft.com/office/officeart/2018/2/layout/IconLabelDescriptionList"/>
    <dgm:cxn modelId="{A0F4529E-C01A-4180-B27F-5077F9ECB80E}" srcId="{3A5A0504-76B3-47D1-BCE9-5AF8EFC2E7B5}" destId="{B3D4AF9F-9463-48AB-A1BD-79D117D59C8F}" srcOrd="3" destOrd="0" parTransId="{36153D22-439E-42D8-84F0-35C5281AA058}" sibTransId="{3F7AF7F3-E2BD-4902-BBD3-D24A03D8F2E2}"/>
    <dgm:cxn modelId="{282C9CA8-0A2A-4E6F-8E4C-C0705A1CD025}" type="presOf" srcId="{DA7F3595-CB36-4E49-84CD-E0956A44F4E3}" destId="{80EE102C-1CC9-4CE3-B8A5-21D88A789DAE}" srcOrd="0" destOrd="0" presId="urn:microsoft.com/office/officeart/2018/2/layout/IconLabelDescriptionList"/>
    <dgm:cxn modelId="{239740B7-F4C8-4E7C-A213-638D08BD19A1}" type="presOf" srcId="{4099E331-CD3D-467F-8747-D8FD2FF2032D}" destId="{5C2F9008-4B6B-4CCB-8E93-72AF0CA70303}" srcOrd="0" destOrd="0" presId="urn:microsoft.com/office/officeart/2018/2/layout/IconLabelDescriptionList"/>
    <dgm:cxn modelId="{84AD72BE-BE34-4F59-A29F-D78994E7A0EF}" type="presOf" srcId="{108484B8-14E9-4184-924D-23633C4DF6EF}" destId="{80EE102C-1CC9-4CE3-B8A5-21D88A789DAE}" srcOrd="0" destOrd="5" presId="urn:microsoft.com/office/officeart/2018/2/layout/IconLabelDescriptionList"/>
    <dgm:cxn modelId="{9C97F5CD-BBB2-48F3-B58B-24005270DAF1}" type="presOf" srcId="{E24EABE6-FC22-4E11-9BD0-C0A5C575A179}" destId="{80EE102C-1CC9-4CE3-B8A5-21D88A789DAE}" srcOrd="0" destOrd="4" presId="urn:microsoft.com/office/officeart/2018/2/layout/IconLabelDescriptionList"/>
    <dgm:cxn modelId="{EE9573D6-B5D3-4E84-A526-70242EBCCD6A}" type="presOf" srcId="{3A5A0504-76B3-47D1-BCE9-5AF8EFC2E7B5}" destId="{B3E63A36-82B7-4FB0-B535-B37CABAD8F8E}" srcOrd="0" destOrd="0" presId="urn:microsoft.com/office/officeart/2018/2/layout/IconLabelDescriptionList"/>
    <dgm:cxn modelId="{87CC17EC-1258-4D4D-9C7B-7709EBB859B1}" srcId="{3A5A0504-76B3-47D1-BCE9-5AF8EFC2E7B5}" destId="{E24EABE6-FC22-4E11-9BD0-C0A5C575A179}" srcOrd="4" destOrd="0" parTransId="{4A2B6B76-4236-4D00-9F9C-1E0F9252ECF9}" sibTransId="{608164BE-F4E8-4BA5-8EC1-6B5B154E4F5D}"/>
    <dgm:cxn modelId="{5E30DEEC-BF70-46C7-AB8E-3D426A23C7AA}" srcId="{EC0AE95F-CC58-46A5-A0AF-EAEDD1FF256A}" destId="{3A5A0504-76B3-47D1-BCE9-5AF8EFC2E7B5}" srcOrd="1" destOrd="0" parTransId="{7607E0E3-808D-4ABB-979C-9D2535B6C056}" sibTransId="{E8CCC977-1565-4E42-A998-57F0767C563E}"/>
    <dgm:cxn modelId="{CD0F28BE-45F2-4766-9B3B-A05EEDB6984C}" type="presParOf" srcId="{CC2075A5-E535-44CC-81D6-50A693A00127}" destId="{992C217F-FA27-489D-BD78-9F04301523B0}" srcOrd="0" destOrd="0" presId="urn:microsoft.com/office/officeart/2018/2/layout/IconLabelDescriptionList"/>
    <dgm:cxn modelId="{6AE95EFE-393C-43FF-838C-535BE89256C8}" type="presParOf" srcId="{992C217F-FA27-489D-BD78-9F04301523B0}" destId="{99D437CF-DAC6-4AF5-8A4D-75E419C48C6C}" srcOrd="0" destOrd="0" presId="urn:microsoft.com/office/officeart/2018/2/layout/IconLabelDescriptionList"/>
    <dgm:cxn modelId="{255CE736-5E8D-4620-972A-AC1BA2186039}" type="presParOf" srcId="{992C217F-FA27-489D-BD78-9F04301523B0}" destId="{25C0449F-4D41-48AD-BF86-C60C843B6019}" srcOrd="1" destOrd="0" presId="urn:microsoft.com/office/officeart/2018/2/layout/IconLabelDescriptionList"/>
    <dgm:cxn modelId="{36648D00-C49F-46A8-93E9-C9C3E91F5349}" type="presParOf" srcId="{992C217F-FA27-489D-BD78-9F04301523B0}" destId="{5C2F9008-4B6B-4CCB-8E93-72AF0CA70303}" srcOrd="2" destOrd="0" presId="urn:microsoft.com/office/officeart/2018/2/layout/IconLabelDescriptionList"/>
    <dgm:cxn modelId="{4E74EDF8-9F2A-4521-95CE-6595B88837E3}" type="presParOf" srcId="{992C217F-FA27-489D-BD78-9F04301523B0}" destId="{223B544A-AD99-4B0B-B63B-A4CDD6646724}" srcOrd="3" destOrd="0" presId="urn:microsoft.com/office/officeart/2018/2/layout/IconLabelDescriptionList"/>
    <dgm:cxn modelId="{04B1EEE6-727C-4A64-A6B0-1C774E9FFB27}" type="presParOf" srcId="{992C217F-FA27-489D-BD78-9F04301523B0}" destId="{6D08EDE3-94F6-4C56-8486-9F6FEE9D6BDB}" srcOrd="4" destOrd="0" presId="urn:microsoft.com/office/officeart/2018/2/layout/IconLabelDescriptionList"/>
    <dgm:cxn modelId="{18C0BDB6-F061-4AA9-83F7-5FF2F7B6CB16}" type="presParOf" srcId="{CC2075A5-E535-44CC-81D6-50A693A00127}" destId="{51197113-395E-4798-91FC-7920332D19A5}" srcOrd="1" destOrd="0" presId="urn:microsoft.com/office/officeart/2018/2/layout/IconLabelDescriptionList"/>
    <dgm:cxn modelId="{DBD35292-1A74-4245-B4CF-7D4F5C625918}" type="presParOf" srcId="{CC2075A5-E535-44CC-81D6-50A693A00127}" destId="{8A97B363-9484-4A36-A73F-157AC66E86ED}" srcOrd="2" destOrd="0" presId="urn:microsoft.com/office/officeart/2018/2/layout/IconLabelDescriptionList"/>
    <dgm:cxn modelId="{2085DC6B-FDBA-4207-94BA-D43C385A37AE}" type="presParOf" srcId="{8A97B363-9484-4A36-A73F-157AC66E86ED}" destId="{D9209AA8-BC9F-4A2F-B580-D2A928212963}" srcOrd="0" destOrd="0" presId="urn:microsoft.com/office/officeart/2018/2/layout/IconLabelDescriptionList"/>
    <dgm:cxn modelId="{A7914216-3119-4DEA-BD58-69547925C417}" type="presParOf" srcId="{8A97B363-9484-4A36-A73F-157AC66E86ED}" destId="{80C96220-3AF8-452E-8C7F-5E4C11084350}" srcOrd="1" destOrd="0" presId="urn:microsoft.com/office/officeart/2018/2/layout/IconLabelDescriptionList"/>
    <dgm:cxn modelId="{2F31899E-BC26-4117-8094-274D60053583}" type="presParOf" srcId="{8A97B363-9484-4A36-A73F-157AC66E86ED}" destId="{B3E63A36-82B7-4FB0-B535-B37CABAD8F8E}" srcOrd="2" destOrd="0" presId="urn:microsoft.com/office/officeart/2018/2/layout/IconLabelDescriptionList"/>
    <dgm:cxn modelId="{52DFB109-D0AC-4BE4-AB59-B8750A00E722}" type="presParOf" srcId="{8A97B363-9484-4A36-A73F-157AC66E86ED}" destId="{22C1F9CF-ADA3-4DD4-9D9B-1E1294CD997B}" srcOrd="3" destOrd="0" presId="urn:microsoft.com/office/officeart/2018/2/layout/IconLabelDescriptionList"/>
    <dgm:cxn modelId="{26CFEFD4-94CA-49A8-8E80-BF338F45E61A}" type="presParOf" srcId="{8A97B363-9484-4A36-A73F-157AC66E86ED}" destId="{80EE102C-1CC9-4CE3-B8A5-21D88A789DA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7CD40A-EC8C-4672-BD47-4F35222FBAFE}"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A5235D31-3D6C-48EE-991F-495720F57B0D}">
      <dgm:prSet/>
      <dgm:spPr/>
      <dgm:t>
        <a:bodyPr/>
        <a:lstStyle/>
        <a:p>
          <a:pPr>
            <a:lnSpc>
              <a:spcPct val="100000"/>
            </a:lnSpc>
            <a:defRPr b="1"/>
          </a:pPr>
          <a:r>
            <a:rPr lang="en-US" dirty="0"/>
            <a:t>The current heritage system is not working well</a:t>
          </a:r>
        </a:p>
      </dgm:t>
    </dgm:pt>
    <dgm:pt modelId="{3BBBEA40-D6D5-4A7E-BC85-B248471135DD}" type="parTrans" cxnId="{B76488FC-954C-4B85-83B8-6372A0D1647A}">
      <dgm:prSet/>
      <dgm:spPr/>
      <dgm:t>
        <a:bodyPr/>
        <a:lstStyle/>
        <a:p>
          <a:endParaRPr lang="en-US"/>
        </a:p>
      </dgm:t>
    </dgm:pt>
    <dgm:pt modelId="{D1AA0F69-3723-4CF5-9113-17FE0A9C251D}" type="sibTrans" cxnId="{B76488FC-954C-4B85-83B8-6372A0D1647A}">
      <dgm:prSet/>
      <dgm:spPr/>
      <dgm:t>
        <a:bodyPr/>
        <a:lstStyle/>
        <a:p>
          <a:endParaRPr lang="en-US"/>
        </a:p>
      </dgm:t>
    </dgm:pt>
    <dgm:pt modelId="{0C2661FA-D1B3-42BB-9E68-D68ABB9B84FC}">
      <dgm:prSet/>
      <dgm:spPr/>
      <dgm:t>
        <a:bodyPr/>
        <a:lstStyle/>
        <a:p>
          <a:pPr>
            <a:lnSpc>
              <a:spcPct val="100000"/>
            </a:lnSpc>
            <a:defRPr b="1"/>
          </a:pPr>
          <a:r>
            <a:rPr lang="en-US" dirty="0"/>
            <a:t>True national heritage is not being protected</a:t>
          </a:r>
        </a:p>
      </dgm:t>
    </dgm:pt>
    <dgm:pt modelId="{72B3AE57-61D0-4608-8E16-D6C2EDDB8A1D}" type="parTrans" cxnId="{2DD1B057-3542-453F-ADAE-F56F69AECD09}">
      <dgm:prSet/>
      <dgm:spPr/>
      <dgm:t>
        <a:bodyPr/>
        <a:lstStyle/>
        <a:p>
          <a:endParaRPr lang="en-US"/>
        </a:p>
      </dgm:t>
    </dgm:pt>
    <dgm:pt modelId="{8467CCBC-2867-478A-9C49-0F64F7F517B0}" type="sibTrans" cxnId="{2DD1B057-3542-453F-ADAE-F56F69AECD09}">
      <dgm:prSet/>
      <dgm:spPr/>
      <dgm:t>
        <a:bodyPr/>
        <a:lstStyle/>
        <a:p>
          <a:endParaRPr lang="en-US"/>
        </a:p>
      </dgm:t>
    </dgm:pt>
    <dgm:pt modelId="{F42D719E-7C81-4BA5-BF0F-F16EAE9E2255}">
      <dgm:prSet/>
      <dgm:spPr/>
      <dgm:t>
        <a:bodyPr/>
        <a:lstStyle/>
        <a:p>
          <a:pPr>
            <a:lnSpc>
              <a:spcPct val="100000"/>
            </a:lnSpc>
            <a:defRPr b="1"/>
          </a:pPr>
          <a:r>
            <a:rPr lang="en-US" dirty="0"/>
            <a:t>Thousands of peoples’ homes are being heritage-designated falsely</a:t>
          </a:r>
        </a:p>
      </dgm:t>
    </dgm:pt>
    <dgm:pt modelId="{35AB2814-DC1C-4903-B439-E624AE1DA651}" type="parTrans" cxnId="{D9AE0A44-5BE1-4775-B63C-8F14FF26C1C3}">
      <dgm:prSet/>
      <dgm:spPr/>
      <dgm:t>
        <a:bodyPr/>
        <a:lstStyle/>
        <a:p>
          <a:endParaRPr lang="en-US"/>
        </a:p>
      </dgm:t>
    </dgm:pt>
    <dgm:pt modelId="{99EB735B-C8F1-4E95-A90D-2ADD714EF4C0}" type="sibTrans" cxnId="{D9AE0A44-5BE1-4775-B63C-8F14FF26C1C3}">
      <dgm:prSet/>
      <dgm:spPr/>
      <dgm:t>
        <a:bodyPr/>
        <a:lstStyle/>
        <a:p>
          <a:endParaRPr lang="en-US"/>
        </a:p>
      </dgm:t>
    </dgm:pt>
    <dgm:pt modelId="{92762218-37C3-4597-8A3B-3976D31DCE09}" type="pres">
      <dgm:prSet presAssocID="{DB7CD40A-EC8C-4672-BD47-4F35222FBAFE}" presName="root" presStyleCnt="0">
        <dgm:presLayoutVars>
          <dgm:dir/>
          <dgm:resizeHandles val="exact"/>
        </dgm:presLayoutVars>
      </dgm:prSet>
      <dgm:spPr/>
    </dgm:pt>
    <dgm:pt modelId="{8FB6D84A-E361-4BC9-940D-726357895A93}" type="pres">
      <dgm:prSet presAssocID="{A5235D31-3D6C-48EE-991F-495720F57B0D}" presName="compNode" presStyleCnt="0"/>
      <dgm:spPr/>
    </dgm:pt>
    <dgm:pt modelId="{CAADBC04-6AB2-46F4-B015-665EEFFC2BCF}" type="pres">
      <dgm:prSet presAssocID="{A5235D31-3D6C-48EE-991F-495720F57B0D}" presName="iconRect" presStyleLbl="node1" presStyleIdx="0" presStyleCnt="3" custLinFactX="146351" custLinFactY="-7816" custLinFactNeighborX="200000"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ABBF9699-76DC-4C30-BF51-21CAEFE8B427}" type="pres">
      <dgm:prSet presAssocID="{A5235D31-3D6C-48EE-991F-495720F57B0D}" presName="iconSpace" presStyleCnt="0"/>
      <dgm:spPr/>
    </dgm:pt>
    <dgm:pt modelId="{569FA7FF-6766-47B8-A243-5120CF317C2D}" type="pres">
      <dgm:prSet presAssocID="{A5235D31-3D6C-48EE-991F-495720F57B0D}" presName="parTx" presStyleLbl="revTx" presStyleIdx="0" presStyleCnt="6" custLinFactX="30021" custLinFactY="-100000" custLinFactNeighborX="100000" custLinFactNeighborY="-128108">
        <dgm:presLayoutVars>
          <dgm:chMax val="0"/>
          <dgm:chPref val="0"/>
        </dgm:presLayoutVars>
      </dgm:prSet>
      <dgm:spPr/>
    </dgm:pt>
    <dgm:pt modelId="{FDAA31EE-0B36-4526-9741-052175800C2C}" type="pres">
      <dgm:prSet presAssocID="{A5235D31-3D6C-48EE-991F-495720F57B0D}" presName="txSpace" presStyleCnt="0"/>
      <dgm:spPr/>
    </dgm:pt>
    <dgm:pt modelId="{1A301D5B-1802-4FC1-80A5-D52A4AA55001}" type="pres">
      <dgm:prSet presAssocID="{A5235D31-3D6C-48EE-991F-495720F57B0D}" presName="desTx" presStyleLbl="revTx" presStyleIdx="1" presStyleCnt="6">
        <dgm:presLayoutVars/>
      </dgm:prSet>
      <dgm:spPr/>
    </dgm:pt>
    <dgm:pt modelId="{E65E5531-934C-43F7-9CC9-0BC4FC4B3481}" type="pres">
      <dgm:prSet presAssocID="{D1AA0F69-3723-4CF5-9113-17FE0A9C251D}" presName="sibTrans" presStyleCnt="0"/>
      <dgm:spPr/>
    </dgm:pt>
    <dgm:pt modelId="{262D7E5B-1FA6-4276-A15D-E76C2B8AE0DA}" type="pres">
      <dgm:prSet presAssocID="{0C2661FA-D1B3-42BB-9E68-D68ABB9B84FC}" presName="compNode" presStyleCnt="0"/>
      <dgm:spPr/>
    </dgm:pt>
    <dgm:pt modelId="{F5D3A0E6-4CE9-4B4D-BDFC-F779412A3CD0}" type="pres">
      <dgm:prSet presAssocID="{0C2661FA-D1B3-42BB-9E68-D68ABB9B84FC}" presName="iconRect" presStyleLbl="node1" presStyleIdx="1" presStyleCnt="3" custLinFactX="-100000" custLinFactNeighborX="-161439" custLinFactNeighborY="508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72CABD09-A188-49ED-9C94-14D79B0FD326}" type="pres">
      <dgm:prSet presAssocID="{0C2661FA-D1B3-42BB-9E68-D68ABB9B84FC}" presName="iconSpace" presStyleCnt="0"/>
      <dgm:spPr/>
    </dgm:pt>
    <dgm:pt modelId="{32DAAC29-ECC3-426E-A0BD-6F9673C064E5}" type="pres">
      <dgm:prSet presAssocID="{0C2661FA-D1B3-42BB-9E68-D68ABB9B84FC}" presName="parTx" presStyleLbl="revTx" presStyleIdx="2" presStyleCnt="6" custLinFactY="100000" custLinFactNeighborX="-93850" custLinFactNeighborY="107252">
        <dgm:presLayoutVars>
          <dgm:chMax val="0"/>
          <dgm:chPref val="0"/>
        </dgm:presLayoutVars>
      </dgm:prSet>
      <dgm:spPr/>
    </dgm:pt>
    <dgm:pt modelId="{0181A812-F34A-4DE8-B639-5DD2FA3E6689}" type="pres">
      <dgm:prSet presAssocID="{0C2661FA-D1B3-42BB-9E68-D68ABB9B84FC}" presName="txSpace" presStyleCnt="0"/>
      <dgm:spPr/>
    </dgm:pt>
    <dgm:pt modelId="{93CB4053-9588-4140-B6AE-AE8977B1B3D7}" type="pres">
      <dgm:prSet presAssocID="{0C2661FA-D1B3-42BB-9E68-D68ABB9B84FC}" presName="desTx" presStyleLbl="revTx" presStyleIdx="3" presStyleCnt="6">
        <dgm:presLayoutVars/>
      </dgm:prSet>
      <dgm:spPr/>
    </dgm:pt>
    <dgm:pt modelId="{2123B767-C67A-433B-8AF7-6D216700F5D7}" type="pres">
      <dgm:prSet presAssocID="{8467CCBC-2867-478A-9C49-0F64F7F517B0}" presName="sibTrans" presStyleCnt="0"/>
      <dgm:spPr/>
    </dgm:pt>
    <dgm:pt modelId="{7930171D-DF13-4936-A065-6F6D5C668D47}" type="pres">
      <dgm:prSet presAssocID="{F42D719E-7C81-4BA5-BF0F-F16EAE9E2255}" presName="compNode" presStyleCnt="0"/>
      <dgm:spPr/>
    </dgm:pt>
    <dgm:pt modelId="{81EC88D0-1B04-40C4-BBB7-65CF86111DC5}" type="pres">
      <dgm:prSet presAssocID="{F42D719E-7C81-4BA5-BF0F-F16EAE9E2255}" presName="iconRect" presStyleLbl="node1" presStyleIdx="2" presStyleCnt="3" custLinFactNeighborX="-41339" custLinFactNeighborY="5639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ins"/>
        </a:ext>
      </dgm:extLst>
    </dgm:pt>
    <dgm:pt modelId="{119543FA-59B7-4F84-AFE4-2867870987BF}" type="pres">
      <dgm:prSet presAssocID="{F42D719E-7C81-4BA5-BF0F-F16EAE9E2255}" presName="iconSpace" presStyleCnt="0"/>
      <dgm:spPr/>
    </dgm:pt>
    <dgm:pt modelId="{59A3BC47-A63A-4778-B3DF-2CF95196204E}" type="pres">
      <dgm:prSet presAssocID="{F42D719E-7C81-4BA5-BF0F-F16EAE9E2255}" presName="parTx" presStyleLbl="revTx" presStyleIdx="4" presStyleCnt="6" custLinFactY="100000" custLinFactNeighborX="-13686" custLinFactNeighborY="108556">
        <dgm:presLayoutVars>
          <dgm:chMax val="0"/>
          <dgm:chPref val="0"/>
        </dgm:presLayoutVars>
      </dgm:prSet>
      <dgm:spPr/>
    </dgm:pt>
    <dgm:pt modelId="{E6B28A32-A974-4F0B-AD1D-4AEB86F358D6}" type="pres">
      <dgm:prSet presAssocID="{F42D719E-7C81-4BA5-BF0F-F16EAE9E2255}" presName="txSpace" presStyleCnt="0"/>
      <dgm:spPr/>
    </dgm:pt>
    <dgm:pt modelId="{AFDC46E5-8FE4-4F38-AB52-DA2C2C9F5B35}" type="pres">
      <dgm:prSet presAssocID="{F42D719E-7C81-4BA5-BF0F-F16EAE9E2255}" presName="desTx" presStyleLbl="revTx" presStyleIdx="5" presStyleCnt="6">
        <dgm:presLayoutVars/>
      </dgm:prSet>
      <dgm:spPr/>
    </dgm:pt>
  </dgm:ptLst>
  <dgm:cxnLst>
    <dgm:cxn modelId="{7FC0E437-1463-41A7-8825-0FF6EFBE3F51}" type="presOf" srcId="{F42D719E-7C81-4BA5-BF0F-F16EAE9E2255}" destId="{59A3BC47-A63A-4778-B3DF-2CF95196204E}" srcOrd="0" destOrd="0" presId="urn:microsoft.com/office/officeart/2018/5/layout/CenteredIconLabelDescriptionList"/>
    <dgm:cxn modelId="{D9AE0A44-5BE1-4775-B63C-8F14FF26C1C3}" srcId="{DB7CD40A-EC8C-4672-BD47-4F35222FBAFE}" destId="{F42D719E-7C81-4BA5-BF0F-F16EAE9E2255}" srcOrd="2" destOrd="0" parTransId="{35AB2814-DC1C-4903-B439-E624AE1DA651}" sibTransId="{99EB735B-C8F1-4E95-A90D-2ADD714EF4C0}"/>
    <dgm:cxn modelId="{2DD1B057-3542-453F-ADAE-F56F69AECD09}" srcId="{DB7CD40A-EC8C-4672-BD47-4F35222FBAFE}" destId="{0C2661FA-D1B3-42BB-9E68-D68ABB9B84FC}" srcOrd="1" destOrd="0" parTransId="{72B3AE57-61D0-4608-8E16-D6C2EDDB8A1D}" sibTransId="{8467CCBC-2867-478A-9C49-0F64F7F517B0}"/>
    <dgm:cxn modelId="{ADCE34AC-3473-4726-9BEA-351F4792FF87}" type="presOf" srcId="{A5235D31-3D6C-48EE-991F-495720F57B0D}" destId="{569FA7FF-6766-47B8-A243-5120CF317C2D}" srcOrd="0" destOrd="0" presId="urn:microsoft.com/office/officeart/2018/5/layout/CenteredIconLabelDescriptionList"/>
    <dgm:cxn modelId="{A64DE5C2-3F36-418F-B1B1-B2C2CACBE71A}" type="presOf" srcId="{DB7CD40A-EC8C-4672-BD47-4F35222FBAFE}" destId="{92762218-37C3-4597-8A3B-3976D31DCE09}" srcOrd="0" destOrd="0" presId="urn:microsoft.com/office/officeart/2018/5/layout/CenteredIconLabelDescriptionList"/>
    <dgm:cxn modelId="{AD0FE8D9-AB1E-4FC9-8B4F-7EFCA81B3B2A}" type="presOf" srcId="{0C2661FA-D1B3-42BB-9E68-D68ABB9B84FC}" destId="{32DAAC29-ECC3-426E-A0BD-6F9673C064E5}" srcOrd="0" destOrd="0" presId="urn:microsoft.com/office/officeart/2018/5/layout/CenteredIconLabelDescriptionList"/>
    <dgm:cxn modelId="{B76488FC-954C-4B85-83B8-6372A0D1647A}" srcId="{DB7CD40A-EC8C-4672-BD47-4F35222FBAFE}" destId="{A5235D31-3D6C-48EE-991F-495720F57B0D}" srcOrd="0" destOrd="0" parTransId="{3BBBEA40-D6D5-4A7E-BC85-B248471135DD}" sibTransId="{D1AA0F69-3723-4CF5-9113-17FE0A9C251D}"/>
    <dgm:cxn modelId="{DB5B19D9-43C1-4D89-83F5-8B4AF8CD8E37}" type="presParOf" srcId="{92762218-37C3-4597-8A3B-3976D31DCE09}" destId="{8FB6D84A-E361-4BC9-940D-726357895A93}" srcOrd="0" destOrd="0" presId="urn:microsoft.com/office/officeart/2018/5/layout/CenteredIconLabelDescriptionList"/>
    <dgm:cxn modelId="{63BF90F9-1E7F-44EA-B2CF-05E7803BCD67}" type="presParOf" srcId="{8FB6D84A-E361-4BC9-940D-726357895A93}" destId="{CAADBC04-6AB2-46F4-B015-665EEFFC2BCF}" srcOrd="0" destOrd="0" presId="urn:microsoft.com/office/officeart/2018/5/layout/CenteredIconLabelDescriptionList"/>
    <dgm:cxn modelId="{32A307BD-3C9A-4019-899A-16419D8B8E96}" type="presParOf" srcId="{8FB6D84A-E361-4BC9-940D-726357895A93}" destId="{ABBF9699-76DC-4C30-BF51-21CAEFE8B427}" srcOrd="1" destOrd="0" presId="urn:microsoft.com/office/officeart/2018/5/layout/CenteredIconLabelDescriptionList"/>
    <dgm:cxn modelId="{A3F033CE-9A8D-47DB-8D72-05819D8230BF}" type="presParOf" srcId="{8FB6D84A-E361-4BC9-940D-726357895A93}" destId="{569FA7FF-6766-47B8-A243-5120CF317C2D}" srcOrd="2" destOrd="0" presId="urn:microsoft.com/office/officeart/2018/5/layout/CenteredIconLabelDescriptionList"/>
    <dgm:cxn modelId="{BD61D530-3080-4117-9A9F-706CB5EF85B1}" type="presParOf" srcId="{8FB6D84A-E361-4BC9-940D-726357895A93}" destId="{FDAA31EE-0B36-4526-9741-052175800C2C}" srcOrd="3" destOrd="0" presId="urn:microsoft.com/office/officeart/2018/5/layout/CenteredIconLabelDescriptionList"/>
    <dgm:cxn modelId="{8424143E-CF1B-475F-8D8D-E0C79BBEC227}" type="presParOf" srcId="{8FB6D84A-E361-4BC9-940D-726357895A93}" destId="{1A301D5B-1802-4FC1-80A5-D52A4AA55001}" srcOrd="4" destOrd="0" presId="urn:microsoft.com/office/officeart/2018/5/layout/CenteredIconLabelDescriptionList"/>
    <dgm:cxn modelId="{ACA1FB95-1DFA-421E-BDB3-7DEDEA6CCD8D}" type="presParOf" srcId="{92762218-37C3-4597-8A3B-3976D31DCE09}" destId="{E65E5531-934C-43F7-9CC9-0BC4FC4B3481}" srcOrd="1" destOrd="0" presId="urn:microsoft.com/office/officeart/2018/5/layout/CenteredIconLabelDescriptionList"/>
    <dgm:cxn modelId="{0CFB9D6B-A3C2-4839-BA9F-7CC2E7169789}" type="presParOf" srcId="{92762218-37C3-4597-8A3B-3976D31DCE09}" destId="{262D7E5B-1FA6-4276-A15D-E76C2B8AE0DA}" srcOrd="2" destOrd="0" presId="urn:microsoft.com/office/officeart/2018/5/layout/CenteredIconLabelDescriptionList"/>
    <dgm:cxn modelId="{85CCEC07-B8D9-4233-8CE6-22E2CA826974}" type="presParOf" srcId="{262D7E5B-1FA6-4276-A15D-E76C2B8AE0DA}" destId="{F5D3A0E6-4CE9-4B4D-BDFC-F779412A3CD0}" srcOrd="0" destOrd="0" presId="urn:microsoft.com/office/officeart/2018/5/layout/CenteredIconLabelDescriptionList"/>
    <dgm:cxn modelId="{D3D8343B-D404-4EFF-8FEC-EF4AD4DC99B0}" type="presParOf" srcId="{262D7E5B-1FA6-4276-A15D-E76C2B8AE0DA}" destId="{72CABD09-A188-49ED-9C94-14D79B0FD326}" srcOrd="1" destOrd="0" presId="urn:microsoft.com/office/officeart/2018/5/layout/CenteredIconLabelDescriptionList"/>
    <dgm:cxn modelId="{0338DAC0-BC53-422E-A16B-983F28F5A806}" type="presParOf" srcId="{262D7E5B-1FA6-4276-A15D-E76C2B8AE0DA}" destId="{32DAAC29-ECC3-426E-A0BD-6F9673C064E5}" srcOrd="2" destOrd="0" presId="urn:microsoft.com/office/officeart/2018/5/layout/CenteredIconLabelDescriptionList"/>
    <dgm:cxn modelId="{28DC35D0-1668-42DE-8141-2AAE160D7A31}" type="presParOf" srcId="{262D7E5B-1FA6-4276-A15D-E76C2B8AE0DA}" destId="{0181A812-F34A-4DE8-B639-5DD2FA3E6689}" srcOrd="3" destOrd="0" presId="urn:microsoft.com/office/officeart/2018/5/layout/CenteredIconLabelDescriptionList"/>
    <dgm:cxn modelId="{38283980-22E9-46E4-8EE4-B72586383C08}" type="presParOf" srcId="{262D7E5B-1FA6-4276-A15D-E76C2B8AE0DA}" destId="{93CB4053-9588-4140-B6AE-AE8977B1B3D7}" srcOrd="4" destOrd="0" presId="urn:microsoft.com/office/officeart/2018/5/layout/CenteredIconLabelDescriptionList"/>
    <dgm:cxn modelId="{DC1464C9-54F9-4A48-A063-A45DD8C6E430}" type="presParOf" srcId="{92762218-37C3-4597-8A3B-3976D31DCE09}" destId="{2123B767-C67A-433B-8AF7-6D216700F5D7}" srcOrd="3" destOrd="0" presId="urn:microsoft.com/office/officeart/2018/5/layout/CenteredIconLabelDescriptionList"/>
    <dgm:cxn modelId="{0ECC5028-FA05-4A96-897F-D6079618E3C7}" type="presParOf" srcId="{92762218-37C3-4597-8A3B-3976D31DCE09}" destId="{7930171D-DF13-4936-A065-6F6D5C668D47}" srcOrd="4" destOrd="0" presId="urn:microsoft.com/office/officeart/2018/5/layout/CenteredIconLabelDescriptionList"/>
    <dgm:cxn modelId="{966861F9-1170-411F-8FA9-196B0A047C78}" type="presParOf" srcId="{7930171D-DF13-4936-A065-6F6D5C668D47}" destId="{81EC88D0-1B04-40C4-BBB7-65CF86111DC5}" srcOrd="0" destOrd="0" presId="urn:microsoft.com/office/officeart/2018/5/layout/CenteredIconLabelDescriptionList"/>
    <dgm:cxn modelId="{3CFD797A-5FC4-4F2E-BDCF-9D3E9B726AEA}" type="presParOf" srcId="{7930171D-DF13-4936-A065-6F6D5C668D47}" destId="{119543FA-59B7-4F84-AFE4-2867870987BF}" srcOrd="1" destOrd="0" presId="urn:microsoft.com/office/officeart/2018/5/layout/CenteredIconLabelDescriptionList"/>
    <dgm:cxn modelId="{0048A687-9DEA-4923-A825-EEC04E21C17D}" type="presParOf" srcId="{7930171D-DF13-4936-A065-6F6D5C668D47}" destId="{59A3BC47-A63A-4778-B3DF-2CF95196204E}" srcOrd="2" destOrd="0" presId="urn:microsoft.com/office/officeart/2018/5/layout/CenteredIconLabelDescriptionList"/>
    <dgm:cxn modelId="{812542CE-7383-4E3D-8106-B2637162B4B0}" type="presParOf" srcId="{7930171D-DF13-4936-A065-6F6D5C668D47}" destId="{E6B28A32-A974-4F0B-AD1D-4AEB86F358D6}" srcOrd="3" destOrd="0" presId="urn:microsoft.com/office/officeart/2018/5/layout/CenteredIconLabelDescriptionList"/>
    <dgm:cxn modelId="{74751E43-D69F-416A-86C3-D5A2AB3E4B3B}" type="presParOf" srcId="{7930171D-DF13-4936-A065-6F6D5C668D47}" destId="{AFDC46E5-8FE4-4F38-AB52-DA2C2C9F5B35}"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E23464-C9D5-4994-98F4-9055BEB07363}"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05B060A2-30AB-423E-BA1C-0710D0E9D82C}">
      <dgm:prSet/>
      <dgm:spPr/>
      <dgm:t>
        <a:bodyPr/>
        <a:lstStyle/>
        <a:p>
          <a:r>
            <a:rPr lang="en-NZ" dirty="0"/>
            <a:t>These costs are encapsulated in the likely decline in the value of the homes of 10%  to 30% or more.</a:t>
          </a:r>
          <a:endParaRPr lang="en-US" baseline="30000" dirty="0"/>
        </a:p>
      </dgm:t>
    </dgm:pt>
    <dgm:pt modelId="{8D61C7EC-15D9-427A-A875-136083577C95}" type="parTrans" cxnId="{A0948F1F-9896-4C8D-9295-9F55450CB29E}">
      <dgm:prSet/>
      <dgm:spPr/>
      <dgm:t>
        <a:bodyPr/>
        <a:lstStyle/>
        <a:p>
          <a:endParaRPr lang="en-US"/>
        </a:p>
      </dgm:t>
    </dgm:pt>
    <dgm:pt modelId="{F092C392-3477-42F8-BDB4-8951E8B5D935}" type="sibTrans" cxnId="{A0948F1F-9896-4C8D-9295-9F55450CB29E}">
      <dgm:prSet/>
      <dgm:spPr/>
      <dgm:t>
        <a:bodyPr/>
        <a:lstStyle/>
        <a:p>
          <a:endParaRPr lang="en-US"/>
        </a:p>
      </dgm:t>
    </dgm:pt>
    <dgm:pt modelId="{D0E16476-FAAA-4101-BA46-ECDF3AE921D4}">
      <dgm:prSet/>
      <dgm:spPr/>
      <dgm:t>
        <a:bodyPr/>
        <a:lstStyle/>
        <a:p>
          <a:r>
            <a:rPr lang="en-NZ" dirty="0"/>
            <a:t>Real Estate Agents have advised that heritage designated homes are more difficult to sell, and many buyers withdraw interest when they learn it is heritage designated.</a:t>
          </a:r>
          <a:endParaRPr lang="en-US" dirty="0"/>
        </a:p>
      </dgm:t>
    </dgm:pt>
    <dgm:pt modelId="{E52B85CD-11AC-4B0C-8BF7-0DB33D71A9F1}" type="parTrans" cxnId="{EB6FF666-74AF-4DF2-9908-557DBB19D7F8}">
      <dgm:prSet/>
      <dgm:spPr/>
      <dgm:t>
        <a:bodyPr/>
        <a:lstStyle/>
        <a:p>
          <a:endParaRPr lang="en-US"/>
        </a:p>
      </dgm:t>
    </dgm:pt>
    <dgm:pt modelId="{66134C12-1012-438F-93F8-C06800E4C46E}" type="sibTrans" cxnId="{EB6FF666-74AF-4DF2-9908-557DBB19D7F8}">
      <dgm:prSet/>
      <dgm:spPr/>
      <dgm:t>
        <a:bodyPr/>
        <a:lstStyle/>
        <a:p>
          <a:endParaRPr lang="en-US"/>
        </a:p>
      </dgm:t>
    </dgm:pt>
    <dgm:pt modelId="{225D97D0-05DD-45F2-A215-A4F18DB68B6E}">
      <dgm:prSet/>
      <dgm:spPr/>
      <dgm:t>
        <a:bodyPr/>
        <a:lstStyle/>
        <a:p>
          <a:r>
            <a:rPr lang="en-NZ">
              <a:solidFill>
                <a:schemeClr val="tx1"/>
              </a:solidFill>
            </a:rPr>
            <a:t>Even a 10% value reduction on an average home worth $1m  means a $100,000 price reduction.</a:t>
          </a:r>
          <a:endParaRPr lang="en-US" dirty="0">
            <a:solidFill>
              <a:schemeClr val="tx1"/>
            </a:solidFill>
          </a:endParaRPr>
        </a:p>
      </dgm:t>
    </dgm:pt>
    <dgm:pt modelId="{CC94D3A3-1589-4CD4-9681-C698B3EC6A1C}" type="parTrans" cxnId="{46DFDBA7-7ECE-4F3C-ACAC-EBD16905D5B0}">
      <dgm:prSet/>
      <dgm:spPr/>
      <dgm:t>
        <a:bodyPr/>
        <a:lstStyle/>
        <a:p>
          <a:endParaRPr lang="en-US"/>
        </a:p>
      </dgm:t>
    </dgm:pt>
    <dgm:pt modelId="{1BFD471E-F0F8-49FF-BC01-C8B789419B41}" type="sibTrans" cxnId="{46DFDBA7-7ECE-4F3C-ACAC-EBD16905D5B0}">
      <dgm:prSet/>
      <dgm:spPr/>
      <dgm:t>
        <a:bodyPr/>
        <a:lstStyle/>
        <a:p>
          <a:endParaRPr lang="en-US"/>
        </a:p>
      </dgm:t>
    </dgm:pt>
    <dgm:pt modelId="{B552B833-FE4E-47D2-A7FF-EFFCDF7B6578}">
      <dgm:prSet/>
      <dgm:spPr/>
      <dgm:t>
        <a:bodyPr/>
        <a:lstStyle/>
        <a:p>
          <a:r>
            <a:rPr lang="en-NZ" dirty="0">
              <a:solidFill>
                <a:schemeClr val="tx1"/>
              </a:solidFill>
            </a:rPr>
            <a:t>Across 3,000 houses that’s $300m of value lost.</a:t>
          </a:r>
          <a:endParaRPr lang="en-US" dirty="0">
            <a:solidFill>
              <a:schemeClr val="tx1"/>
            </a:solidFill>
          </a:endParaRPr>
        </a:p>
      </dgm:t>
    </dgm:pt>
    <dgm:pt modelId="{C95D70A5-319F-471A-BD09-DB2F4AD0F89B}" type="parTrans" cxnId="{6D3408C4-EA2E-4AB5-BC46-3F46ABDEAF8E}">
      <dgm:prSet/>
      <dgm:spPr/>
      <dgm:t>
        <a:bodyPr/>
        <a:lstStyle/>
        <a:p>
          <a:endParaRPr lang="en-US"/>
        </a:p>
      </dgm:t>
    </dgm:pt>
    <dgm:pt modelId="{1BC5F01D-4B28-46F3-829A-6353455D3CB8}" type="sibTrans" cxnId="{6D3408C4-EA2E-4AB5-BC46-3F46ABDEAF8E}">
      <dgm:prSet/>
      <dgm:spPr/>
      <dgm:t>
        <a:bodyPr/>
        <a:lstStyle/>
        <a:p>
          <a:endParaRPr lang="en-US"/>
        </a:p>
      </dgm:t>
    </dgm:pt>
    <dgm:pt modelId="{17127DE0-281A-4F3D-99FF-7DC23B2109E6}" type="pres">
      <dgm:prSet presAssocID="{20E23464-C9D5-4994-98F4-9055BEB07363}" presName="Name0" presStyleCnt="0">
        <dgm:presLayoutVars>
          <dgm:dir/>
          <dgm:resizeHandles val="exact"/>
        </dgm:presLayoutVars>
      </dgm:prSet>
      <dgm:spPr/>
    </dgm:pt>
    <dgm:pt modelId="{2273F138-F3B7-4656-A826-10630BA99620}" type="pres">
      <dgm:prSet presAssocID="{05B060A2-30AB-423E-BA1C-0710D0E9D82C}" presName="node" presStyleLbl="node1" presStyleIdx="0" presStyleCnt="4">
        <dgm:presLayoutVars>
          <dgm:bulletEnabled val="1"/>
        </dgm:presLayoutVars>
      </dgm:prSet>
      <dgm:spPr/>
    </dgm:pt>
    <dgm:pt modelId="{F9935CEF-D0AC-46C7-9309-19ABE9BF3CAA}" type="pres">
      <dgm:prSet presAssocID="{F092C392-3477-42F8-BDB4-8951E8B5D935}" presName="sibTrans" presStyleLbl="sibTrans1D1" presStyleIdx="0" presStyleCnt="3"/>
      <dgm:spPr/>
    </dgm:pt>
    <dgm:pt modelId="{E94483B8-006A-48B3-9332-5590E8417FE9}" type="pres">
      <dgm:prSet presAssocID="{F092C392-3477-42F8-BDB4-8951E8B5D935}" presName="connectorText" presStyleLbl="sibTrans1D1" presStyleIdx="0" presStyleCnt="3"/>
      <dgm:spPr/>
    </dgm:pt>
    <dgm:pt modelId="{C795B738-2EA5-40FA-938D-5EE06F412C83}" type="pres">
      <dgm:prSet presAssocID="{D0E16476-FAAA-4101-BA46-ECDF3AE921D4}" presName="node" presStyleLbl="node1" presStyleIdx="1" presStyleCnt="4">
        <dgm:presLayoutVars>
          <dgm:bulletEnabled val="1"/>
        </dgm:presLayoutVars>
      </dgm:prSet>
      <dgm:spPr/>
    </dgm:pt>
    <dgm:pt modelId="{5CBD8399-02C0-4EC8-853C-3B0F74208E7C}" type="pres">
      <dgm:prSet presAssocID="{66134C12-1012-438F-93F8-C06800E4C46E}" presName="sibTrans" presStyleLbl="sibTrans1D1" presStyleIdx="1" presStyleCnt="3"/>
      <dgm:spPr/>
    </dgm:pt>
    <dgm:pt modelId="{2C7F2D81-0289-483A-952B-FD550FEA87FA}" type="pres">
      <dgm:prSet presAssocID="{66134C12-1012-438F-93F8-C06800E4C46E}" presName="connectorText" presStyleLbl="sibTrans1D1" presStyleIdx="1" presStyleCnt="3"/>
      <dgm:spPr/>
    </dgm:pt>
    <dgm:pt modelId="{C5561186-59A3-4DBF-A063-59E6B2718D07}" type="pres">
      <dgm:prSet presAssocID="{225D97D0-05DD-45F2-A215-A4F18DB68B6E}" presName="node" presStyleLbl="node1" presStyleIdx="2" presStyleCnt="4">
        <dgm:presLayoutVars>
          <dgm:bulletEnabled val="1"/>
        </dgm:presLayoutVars>
      </dgm:prSet>
      <dgm:spPr/>
    </dgm:pt>
    <dgm:pt modelId="{AF779141-F8AB-4028-B88C-6AF83797D9F8}" type="pres">
      <dgm:prSet presAssocID="{1BFD471E-F0F8-49FF-BC01-C8B789419B41}" presName="sibTrans" presStyleLbl="sibTrans1D1" presStyleIdx="2" presStyleCnt="3"/>
      <dgm:spPr/>
    </dgm:pt>
    <dgm:pt modelId="{AE04B8D2-73A3-4CDD-9A83-CF788EB6E261}" type="pres">
      <dgm:prSet presAssocID="{1BFD471E-F0F8-49FF-BC01-C8B789419B41}" presName="connectorText" presStyleLbl="sibTrans1D1" presStyleIdx="2" presStyleCnt="3"/>
      <dgm:spPr/>
    </dgm:pt>
    <dgm:pt modelId="{580BB6CD-0234-45D6-A52E-B35E5EC32617}" type="pres">
      <dgm:prSet presAssocID="{B552B833-FE4E-47D2-A7FF-EFFCDF7B6578}" presName="node" presStyleLbl="node1" presStyleIdx="3" presStyleCnt="4">
        <dgm:presLayoutVars>
          <dgm:bulletEnabled val="1"/>
        </dgm:presLayoutVars>
      </dgm:prSet>
      <dgm:spPr/>
    </dgm:pt>
  </dgm:ptLst>
  <dgm:cxnLst>
    <dgm:cxn modelId="{3C226111-A989-4640-A6BC-532C8D9BC4A6}" type="presOf" srcId="{F092C392-3477-42F8-BDB4-8951E8B5D935}" destId="{E94483B8-006A-48B3-9332-5590E8417FE9}" srcOrd="1" destOrd="0" presId="urn:microsoft.com/office/officeart/2016/7/layout/RepeatingBendingProcessNew"/>
    <dgm:cxn modelId="{25685517-D66B-4D6A-8163-05ECD2A8CFDD}" type="presOf" srcId="{66134C12-1012-438F-93F8-C06800E4C46E}" destId="{2C7F2D81-0289-483A-952B-FD550FEA87FA}" srcOrd="1" destOrd="0" presId="urn:microsoft.com/office/officeart/2016/7/layout/RepeatingBendingProcessNew"/>
    <dgm:cxn modelId="{A0948F1F-9896-4C8D-9295-9F55450CB29E}" srcId="{20E23464-C9D5-4994-98F4-9055BEB07363}" destId="{05B060A2-30AB-423E-BA1C-0710D0E9D82C}" srcOrd="0" destOrd="0" parTransId="{8D61C7EC-15D9-427A-A875-136083577C95}" sibTransId="{F092C392-3477-42F8-BDB4-8951E8B5D935}"/>
    <dgm:cxn modelId="{EB96732D-C59B-4378-9F90-BF410768E80F}" type="presOf" srcId="{66134C12-1012-438F-93F8-C06800E4C46E}" destId="{5CBD8399-02C0-4EC8-853C-3B0F74208E7C}" srcOrd="0" destOrd="0" presId="urn:microsoft.com/office/officeart/2016/7/layout/RepeatingBendingProcessNew"/>
    <dgm:cxn modelId="{AFAB5A2F-90B0-4F59-9AFB-8123F62ED7D3}" type="presOf" srcId="{F092C392-3477-42F8-BDB4-8951E8B5D935}" destId="{F9935CEF-D0AC-46C7-9309-19ABE9BF3CAA}" srcOrd="0" destOrd="0" presId="urn:microsoft.com/office/officeart/2016/7/layout/RepeatingBendingProcessNew"/>
    <dgm:cxn modelId="{86EC4862-5A23-4CBA-8C59-6EAB72C7C9BB}" type="presOf" srcId="{1BFD471E-F0F8-49FF-BC01-C8B789419B41}" destId="{AE04B8D2-73A3-4CDD-9A83-CF788EB6E261}" srcOrd="1" destOrd="0" presId="urn:microsoft.com/office/officeart/2016/7/layout/RepeatingBendingProcessNew"/>
    <dgm:cxn modelId="{EB6FF666-74AF-4DF2-9908-557DBB19D7F8}" srcId="{20E23464-C9D5-4994-98F4-9055BEB07363}" destId="{D0E16476-FAAA-4101-BA46-ECDF3AE921D4}" srcOrd="1" destOrd="0" parTransId="{E52B85CD-11AC-4B0C-8BF7-0DB33D71A9F1}" sibTransId="{66134C12-1012-438F-93F8-C06800E4C46E}"/>
    <dgm:cxn modelId="{E2234974-26BB-4089-A541-3A7E1A9CD7D4}" type="presOf" srcId="{225D97D0-05DD-45F2-A215-A4F18DB68B6E}" destId="{C5561186-59A3-4DBF-A063-59E6B2718D07}" srcOrd="0" destOrd="0" presId="urn:microsoft.com/office/officeart/2016/7/layout/RepeatingBendingProcessNew"/>
    <dgm:cxn modelId="{E2079C57-54D1-41D8-9F7C-B6396B3DCE72}" type="presOf" srcId="{20E23464-C9D5-4994-98F4-9055BEB07363}" destId="{17127DE0-281A-4F3D-99FF-7DC23B2109E6}" srcOrd="0" destOrd="0" presId="urn:microsoft.com/office/officeart/2016/7/layout/RepeatingBendingProcessNew"/>
    <dgm:cxn modelId="{2427DA91-C0FB-4D97-A90E-F63CD6988633}" type="presOf" srcId="{1BFD471E-F0F8-49FF-BC01-C8B789419B41}" destId="{AF779141-F8AB-4028-B88C-6AF83797D9F8}" srcOrd="0" destOrd="0" presId="urn:microsoft.com/office/officeart/2016/7/layout/RepeatingBendingProcessNew"/>
    <dgm:cxn modelId="{46DFDBA7-7ECE-4F3C-ACAC-EBD16905D5B0}" srcId="{20E23464-C9D5-4994-98F4-9055BEB07363}" destId="{225D97D0-05DD-45F2-A215-A4F18DB68B6E}" srcOrd="2" destOrd="0" parTransId="{CC94D3A3-1589-4CD4-9681-C698B3EC6A1C}" sibTransId="{1BFD471E-F0F8-49FF-BC01-C8B789419B41}"/>
    <dgm:cxn modelId="{6D3408C4-EA2E-4AB5-BC46-3F46ABDEAF8E}" srcId="{20E23464-C9D5-4994-98F4-9055BEB07363}" destId="{B552B833-FE4E-47D2-A7FF-EFFCDF7B6578}" srcOrd="3" destOrd="0" parTransId="{C95D70A5-319F-471A-BD09-DB2F4AD0F89B}" sibTransId="{1BC5F01D-4B28-46F3-829A-6353455D3CB8}"/>
    <dgm:cxn modelId="{BF1A36C4-B112-49AA-841C-471EF83D3E5A}" type="presOf" srcId="{D0E16476-FAAA-4101-BA46-ECDF3AE921D4}" destId="{C795B738-2EA5-40FA-938D-5EE06F412C83}" srcOrd="0" destOrd="0" presId="urn:microsoft.com/office/officeart/2016/7/layout/RepeatingBendingProcessNew"/>
    <dgm:cxn modelId="{07D2C5D3-81B6-47D5-9C2B-68AED0DAD62B}" type="presOf" srcId="{B552B833-FE4E-47D2-A7FF-EFFCDF7B6578}" destId="{580BB6CD-0234-45D6-A52E-B35E5EC32617}" srcOrd="0" destOrd="0" presId="urn:microsoft.com/office/officeart/2016/7/layout/RepeatingBendingProcessNew"/>
    <dgm:cxn modelId="{03DB99DA-8696-4544-B15C-EDD865913CC0}" type="presOf" srcId="{05B060A2-30AB-423E-BA1C-0710D0E9D82C}" destId="{2273F138-F3B7-4656-A826-10630BA99620}" srcOrd="0" destOrd="0" presId="urn:microsoft.com/office/officeart/2016/7/layout/RepeatingBendingProcessNew"/>
    <dgm:cxn modelId="{BE983043-BA43-4EE7-85D9-4CC33193BDE1}" type="presParOf" srcId="{17127DE0-281A-4F3D-99FF-7DC23B2109E6}" destId="{2273F138-F3B7-4656-A826-10630BA99620}" srcOrd="0" destOrd="0" presId="urn:microsoft.com/office/officeart/2016/7/layout/RepeatingBendingProcessNew"/>
    <dgm:cxn modelId="{D6098096-6233-49A0-AECA-D101F8A45016}" type="presParOf" srcId="{17127DE0-281A-4F3D-99FF-7DC23B2109E6}" destId="{F9935CEF-D0AC-46C7-9309-19ABE9BF3CAA}" srcOrd="1" destOrd="0" presId="urn:microsoft.com/office/officeart/2016/7/layout/RepeatingBendingProcessNew"/>
    <dgm:cxn modelId="{14F76FCB-FD49-4270-94F4-A61F9FAF76CA}" type="presParOf" srcId="{F9935CEF-D0AC-46C7-9309-19ABE9BF3CAA}" destId="{E94483B8-006A-48B3-9332-5590E8417FE9}" srcOrd="0" destOrd="0" presId="urn:microsoft.com/office/officeart/2016/7/layout/RepeatingBendingProcessNew"/>
    <dgm:cxn modelId="{249A98F8-C910-4DDD-9BAB-8D6B06A484B9}" type="presParOf" srcId="{17127DE0-281A-4F3D-99FF-7DC23B2109E6}" destId="{C795B738-2EA5-40FA-938D-5EE06F412C83}" srcOrd="2" destOrd="0" presId="urn:microsoft.com/office/officeart/2016/7/layout/RepeatingBendingProcessNew"/>
    <dgm:cxn modelId="{D5B79759-6208-4AAC-A8B8-8840BBE5ABB5}" type="presParOf" srcId="{17127DE0-281A-4F3D-99FF-7DC23B2109E6}" destId="{5CBD8399-02C0-4EC8-853C-3B0F74208E7C}" srcOrd="3" destOrd="0" presId="urn:microsoft.com/office/officeart/2016/7/layout/RepeatingBendingProcessNew"/>
    <dgm:cxn modelId="{0C090E6F-EEBF-4B11-BE50-E80534B69E2B}" type="presParOf" srcId="{5CBD8399-02C0-4EC8-853C-3B0F74208E7C}" destId="{2C7F2D81-0289-483A-952B-FD550FEA87FA}" srcOrd="0" destOrd="0" presId="urn:microsoft.com/office/officeart/2016/7/layout/RepeatingBendingProcessNew"/>
    <dgm:cxn modelId="{6EA208BC-79DA-4D24-9234-40A47AEAC1CF}" type="presParOf" srcId="{17127DE0-281A-4F3D-99FF-7DC23B2109E6}" destId="{C5561186-59A3-4DBF-A063-59E6B2718D07}" srcOrd="4" destOrd="0" presId="urn:microsoft.com/office/officeart/2016/7/layout/RepeatingBendingProcessNew"/>
    <dgm:cxn modelId="{9636A961-2265-45F3-A5EF-687F63C607E5}" type="presParOf" srcId="{17127DE0-281A-4F3D-99FF-7DC23B2109E6}" destId="{AF779141-F8AB-4028-B88C-6AF83797D9F8}" srcOrd="5" destOrd="0" presId="urn:microsoft.com/office/officeart/2016/7/layout/RepeatingBendingProcessNew"/>
    <dgm:cxn modelId="{31CDC129-8197-47AC-8450-72164436CF13}" type="presParOf" srcId="{AF779141-F8AB-4028-B88C-6AF83797D9F8}" destId="{AE04B8D2-73A3-4CDD-9A83-CF788EB6E261}" srcOrd="0" destOrd="0" presId="urn:microsoft.com/office/officeart/2016/7/layout/RepeatingBendingProcessNew"/>
    <dgm:cxn modelId="{335EF25E-A0D7-4E69-AAA8-E23165C0418F}" type="presParOf" srcId="{17127DE0-281A-4F3D-99FF-7DC23B2109E6}" destId="{580BB6CD-0234-45D6-A52E-B35E5EC32617}"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4EFB73-1114-4FB6-AB4A-6BAA326725DB}" type="doc">
      <dgm:prSet loTypeId="urn:microsoft.com/office/officeart/2018/2/layout/IconLabelDescriptionList" loCatId="icon" qsTypeId="urn:microsoft.com/office/officeart/2005/8/quickstyle/simple1" qsCatId="simple" csTypeId="urn:microsoft.com/office/officeart/2018/5/colors/Iconchunking_neutralbg_accent4_2" csCatId="accent4" phldr="1"/>
      <dgm:spPr/>
      <dgm:t>
        <a:bodyPr/>
        <a:lstStyle/>
        <a:p>
          <a:endParaRPr lang="en-US"/>
        </a:p>
      </dgm:t>
    </dgm:pt>
    <dgm:pt modelId="{8CEE5041-DB46-4A75-84F7-C3AE60720761}">
      <dgm:prSet/>
      <dgm:spPr/>
      <dgm:t>
        <a:bodyPr/>
        <a:lstStyle/>
        <a:p>
          <a:pPr>
            <a:lnSpc>
              <a:spcPct val="100000"/>
            </a:lnSpc>
            <a:defRPr b="1"/>
          </a:pPr>
          <a:r>
            <a:rPr lang="en-NZ"/>
            <a:t>Independent expert Neil Kemp – a registered architect with over 40 years professional experience </a:t>
          </a:r>
          <a:endParaRPr lang="en-US"/>
        </a:p>
      </dgm:t>
    </dgm:pt>
    <dgm:pt modelId="{E3B32E70-886F-4CC0-95C7-2877F9FA83E5}" type="parTrans" cxnId="{31BA7909-C6C9-4713-94D2-D75833B56B3D}">
      <dgm:prSet/>
      <dgm:spPr/>
      <dgm:t>
        <a:bodyPr/>
        <a:lstStyle/>
        <a:p>
          <a:endParaRPr lang="en-US"/>
        </a:p>
      </dgm:t>
    </dgm:pt>
    <dgm:pt modelId="{E9B0D5C0-F7F0-4D4C-B46D-B242B7536B6C}" type="sibTrans" cxnId="{31BA7909-C6C9-4713-94D2-D75833B56B3D}">
      <dgm:prSet/>
      <dgm:spPr/>
      <dgm:t>
        <a:bodyPr/>
        <a:lstStyle/>
        <a:p>
          <a:endParaRPr lang="en-US"/>
        </a:p>
      </dgm:t>
    </dgm:pt>
    <dgm:pt modelId="{411312DB-7D1A-4FE2-800A-A8FFE55A3C3D}">
      <dgm:prSet/>
      <dgm:spPr/>
      <dgm:t>
        <a:bodyPr/>
        <a:lstStyle/>
        <a:p>
          <a:pPr>
            <a:lnSpc>
              <a:spcPct val="100000"/>
            </a:lnSpc>
            <a:defRPr b="1"/>
          </a:pPr>
          <a:r>
            <a:rPr lang="en-NZ" dirty="0"/>
            <a:t>Mr Kemp examined the properties in Hutt PC56 and concluded:</a:t>
          </a:r>
          <a:endParaRPr lang="en-US" dirty="0"/>
        </a:p>
      </dgm:t>
    </dgm:pt>
    <dgm:pt modelId="{229FA84B-8236-49F7-8CF3-F90951A11A94}" type="parTrans" cxnId="{D0D06EA7-475F-469C-8BBB-227A7BEB0C55}">
      <dgm:prSet/>
      <dgm:spPr/>
      <dgm:t>
        <a:bodyPr/>
        <a:lstStyle/>
        <a:p>
          <a:endParaRPr lang="en-US"/>
        </a:p>
      </dgm:t>
    </dgm:pt>
    <dgm:pt modelId="{C08DFAF3-78E9-4EBB-9B78-454E85ABEA88}" type="sibTrans" cxnId="{D0D06EA7-475F-469C-8BBB-227A7BEB0C55}">
      <dgm:prSet/>
      <dgm:spPr/>
      <dgm:t>
        <a:bodyPr/>
        <a:lstStyle/>
        <a:p>
          <a:endParaRPr lang="en-US"/>
        </a:p>
      </dgm:t>
    </dgm:pt>
    <dgm:pt modelId="{1AF85B41-AC72-4B4D-8AB6-13FCF069F053}">
      <dgm:prSet/>
      <dgm:spPr/>
      <dgm:t>
        <a:bodyPr/>
        <a:lstStyle/>
        <a:p>
          <a:pPr>
            <a:lnSpc>
              <a:spcPct val="100000"/>
            </a:lnSpc>
          </a:pPr>
          <a:r>
            <a:rPr lang="en-GB" dirty="0"/>
            <a:t>“Hutt City Council cannot rely on the evidence provided by the Council’s expert as it has not demonstrated the areas have significant heritage value.”</a:t>
          </a:r>
          <a:endParaRPr lang="en-US" dirty="0"/>
        </a:p>
      </dgm:t>
    </dgm:pt>
    <dgm:pt modelId="{6CF42D4E-DB96-4D55-AE3D-562AA02B1A59}" type="parTrans" cxnId="{F5F02D4F-8D8A-4B37-9AC1-7EA54457018E}">
      <dgm:prSet/>
      <dgm:spPr/>
      <dgm:t>
        <a:bodyPr/>
        <a:lstStyle/>
        <a:p>
          <a:endParaRPr lang="en-US"/>
        </a:p>
      </dgm:t>
    </dgm:pt>
    <dgm:pt modelId="{3D46A98D-D92D-4593-891D-F4FEB3A01EA4}" type="sibTrans" cxnId="{F5F02D4F-8D8A-4B37-9AC1-7EA54457018E}">
      <dgm:prSet/>
      <dgm:spPr/>
      <dgm:t>
        <a:bodyPr/>
        <a:lstStyle/>
        <a:p>
          <a:endParaRPr lang="en-US"/>
        </a:p>
      </dgm:t>
    </dgm:pt>
    <dgm:pt modelId="{D5A782D6-228E-4C24-929D-2AA9D992B18B}">
      <dgm:prSet/>
      <dgm:spPr/>
      <dgm:t>
        <a:bodyPr/>
        <a:lstStyle/>
        <a:p>
          <a:pPr>
            <a:lnSpc>
              <a:spcPct val="100000"/>
            </a:lnSpc>
          </a:pPr>
          <a:r>
            <a:rPr lang="en-GB" dirty="0"/>
            <a:t>“The great majority of the homes in the proposed new areas have been significantly modified over time and are devoid of heritage value.</a:t>
          </a:r>
          <a:r>
            <a:rPr lang="en-US" dirty="0"/>
            <a:t>“</a:t>
          </a:r>
        </a:p>
      </dgm:t>
    </dgm:pt>
    <dgm:pt modelId="{DFC52D1B-ED79-40D6-A256-90E2ED8CEB4B}" type="parTrans" cxnId="{FFE38761-3321-49EB-8281-91242CDF7D90}">
      <dgm:prSet/>
      <dgm:spPr/>
      <dgm:t>
        <a:bodyPr/>
        <a:lstStyle/>
        <a:p>
          <a:endParaRPr lang="en-US"/>
        </a:p>
      </dgm:t>
    </dgm:pt>
    <dgm:pt modelId="{5EA90003-8A01-4002-A9D2-7F8C0460415A}" type="sibTrans" cxnId="{FFE38761-3321-49EB-8281-91242CDF7D90}">
      <dgm:prSet/>
      <dgm:spPr/>
      <dgm:t>
        <a:bodyPr/>
        <a:lstStyle/>
        <a:p>
          <a:endParaRPr lang="en-US"/>
        </a:p>
      </dgm:t>
    </dgm:pt>
    <dgm:pt modelId="{987927D3-7B77-4155-A7F8-D0C1307847E4}" type="pres">
      <dgm:prSet presAssocID="{B64EFB73-1114-4FB6-AB4A-6BAA326725DB}" presName="root" presStyleCnt="0">
        <dgm:presLayoutVars>
          <dgm:dir/>
          <dgm:resizeHandles val="exact"/>
        </dgm:presLayoutVars>
      </dgm:prSet>
      <dgm:spPr/>
    </dgm:pt>
    <dgm:pt modelId="{36EE71CB-A75F-48CA-A010-53700EA66D32}" type="pres">
      <dgm:prSet presAssocID="{8CEE5041-DB46-4A75-84F7-C3AE60720761}" presName="compNode" presStyleCnt="0"/>
      <dgm:spPr/>
    </dgm:pt>
    <dgm:pt modelId="{8EB4AA8A-FAAC-4153-82B3-774D532BFEEB}" type="pres">
      <dgm:prSet presAssocID="{8CEE5041-DB46-4A75-84F7-C3AE6072076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0A8523CB-E2E3-43F4-8072-3E358C6920EF}" type="pres">
      <dgm:prSet presAssocID="{8CEE5041-DB46-4A75-84F7-C3AE60720761}" presName="iconSpace" presStyleCnt="0"/>
      <dgm:spPr/>
    </dgm:pt>
    <dgm:pt modelId="{361C30B7-47FE-4255-948F-85A7CB7C03AB}" type="pres">
      <dgm:prSet presAssocID="{8CEE5041-DB46-4A75-84F7-C3AE60720761}" presName="parTx" presStyleLbl="revTx" presStyleIdx="0" presStyleCnt="4">
        <dgm:presLayoutVars>
          <dgm:chMax val="0"/>
          <dgm:chPref val="0"/>
        </dgm:presLayoutVars>
      </dgm:prSet>
      <dgm:spPr/>
    </dgm:pt>
    <dgm:pt modelId="{9CB3784E-3876-488F-9994-225947E75C79}" type="pres">
      <dgm:prSet presAssocID="{8CEE5041-DB46-4A75-84F7-C3AE60720761}" presName="txSpace" presStyleCnt="0"/>
      <dgm:spPr/>
    </dgm:pt>
    <dgm:pt modelId="{25C6C659-E899-43EE-AD37-336B33931BAE}" type="pres">
      <dgm:prSet presAssocID="{8CEE5041-DB46-4A75-84F7-C3AE60720761}" presName="desTx" presStyleLbl="revTx" presStyleIdx="1" presStyleCnt="4">
        <dgm:presLayoutVars/>
      </dgm:prSet>
      <dgm:spPr/>
    </dgm:pt>
    <dgm:pt modelId="{C8C948CC-1622-4C83-9F34-3294851B99CE}" type="pres">
      <dgm:prSet presAssocID="{E9B0D5C0-F7F0-4D4C-B46D-B242B7536B6C}" presName="sibTrans" presStyleCnt="0"/>
      <dgm:spPr/>
    </dgm:pt>
    <dgm:pt modelId="{F4887ABE-D1EB-4563-ACED-7223913FBD70}" type="pres">
      <dgm:prSet presAssocID="{411312DB-7D1A-4FE2-800A-A8FFE55A3C3D}" presName="compNode" presStyleCnt="0"/>
      <dgm:spPr/>
    </dgm:pt>
    <dgm:pt modelId="{B8FFA8DA-CBA3-4900-86B0-6AF30A0E5239}" type="pres">
      <dgm:prSet presAssocID="{411312DB-7D1A-4FE2-800A-A8FFE55A3C3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2F988645-353D-4236-A167-C6BB10C37833}" type="pres">
      <dgm:prSet presAssocID="{411312DB-7D1A-4FE2-800A-A8FFE55A3C3D}" presName="iconSpace" presStyleCnt="0"/>
      <dgm:spPr/>
    </dgm:pt>
    <dgm:pt modelId="{319CD685-D923-449A-A28A-29ABE8CC05C5}" type="pres">
      <dgm:prSet presAssocID="{411312DB-7D1A-4FE2-800A-A8FFE55A3C3D}" presName="parTx" presStyleLbl="revTx" presStyleIdx="2" presStyleCnt="4">
        <dgm:presLayoutVars>
          <dgm:chMax val="0"/>
          <dgm:chPref val="0"/>
        </dgm:presLayoutVars>
      </dgm:prSet>
      <dgm:spPr/>
    </dgm:pt>
    <dgm:pt modelId="{5299A97B-E79F-4E55-B871-8775DB039516}" type="pres">
      <dgm:prSet presAssocID="{411312DB-7D1A-4FE2-800A-A8FFE55A3C3D}" presName="txSpace" presStyleCnt="0"/>
      <dgm:spPr/>
    </dgm:pt>
    <dgm:pt modelId="{B62EC8DF-777C-4547-8024-7A9F10172C63}" type="pres">
      <dgm:prSet presAssocID="{411312DB-7D1A-4FE2-800A-A8FFE55A3C3D}" presName="desTx" presStyleLbl="revTx" presStyleIdx="3" presStyleCnt="4">
        <dgm:presLayoutVars/>
      </dgm:prSet>
      <dgm:spPr/>
    </dgm:pt>
  </dgm:ptLst>
  <dgm:cxnLst>
    <dgm:cxn modelId="{31BA7909-C6C9-4713-94D2-D75833B56B3D}" srcId="{B64EFB73-1114-4FB6-AB4A-6BAA326725DB}" destId="{8CEE5041-DB46-4A75-84F7-C3AE60720761}" srcOrd="0" destOrd="0" parTransId="{E3B32E70-886F-4CC0-95C7-2877F9FA83E5}" sibTransId="{E9B0D5C0-F7F0-4D4C-B46D-B242B7536B6C}"/>
    <dgm:cxn modelId="{FFE38761-3321-49EB-8281-91242CDF7D90}" srcId="{411312DB-7D1A-4FE2-800A-A8FFE55A3C3D}" destId="{D5A782D6-228E-4C24-929D-2AA9D992B18B}" srcOrd="1" destOrd="0" parTransId="{DFC52D1B-ED79-40D6-A256-90E2ED8CEB4B}" sibTransId="{5EA90003-8A01-4002-A9D2-7F8C0460415A}"/>
    <dgm:cxn modelId="{18219465-4CC3-4D00-892E-B9BBDC390AF0}" type="presOf" srcId="{B64EFB73-1114-4FB6-AB4A-6BAA326725DB}" destId="{987927D3-7B77-4155-A7F8-D0C1307847E4}" srcOrd="0" destOrd="0" presId="urn:microsoft.com/office/officeart/2018/2/layout/IconLabelDescriptionList"/>
    <dgm:cxn modelId="{3DB85D6D-CBF5-4258-B20C-56EF7D776F23}" type="presOf" srcId="{D5A782D6-228E-4C24-929D-2AA9D992B18B}" destId="{B62EC8DF-777C-4547-8024-7A9F10172C63}" srcOrd="0" destOrd="1" presId="urn:microsoft.com/office/officeart/2018/2/layout/IconLabelDescriptionList"/>
    <dgm:cxn modelId="{F5F02D4F-8D8A-4B37-9AC1-7EA54457018E}" srcId="{411312DB-7D1A-4FE2-800A-A8FFE55A3C3D}" destId="{1AF85B41-AC72-4B4D-8AB6-13FCF069F053}" srcOrd="0" destOrd="0" parTransId="{6CF42D4E-DB96-4D55-AE3D-562AA02B1A59}" sibTransId="{3D46A98D-D92D-4593-891D-F4FEB3A01EA4}"/>
    <dgm:cxn modelId="{EF886683-619B-43DB-B6B5-1767D3521AEF}" type="presOf" srcId="{1AF85B41-AC72-4B4D-8AB6-13FCF069F053}" destId="{B62EC8DF-777C-4547-8024-7A9F10172C63}" srcOrd="0" destOrd="0" presId="urn:microsoft.com/office/officeart/2018/2/layout/IconLabelDescriptionList"/>
    <dgm:cxn modelId="{D0D06EA7-475F-469C-8BBB-227A7BEB0C55}" srcId="{B64EFB73-1114-4FB6-AB4A-6BAA326725DB}" destId="{411312DB-7D1A-4FE2-800A-A8FFE55A3C3D}" srcOrd="1" destOrd="0" parTransId="{229FA84B-8236-49F7-8CF3-F90951A11A94}" sibTransId="{C08DFAF3-78E9-4EBB-9B78-454E85ABEA88}"/>
    <dgm:cxn modelId="{6E8842CD-7571-47FE-9AC2-B3B07CE9E3A8}" type="presOf" srcId="{8CEE5041-DB46-4A75-84F7-C3AE60720761}" destId="{361C30B7-47FE-4255-948F-85A7CB7C03AB}" srcOrd="0" destOrd="0" presId="urn:microsoft.com/office/officeart/2018/2/layout/IconLabelDescriptionList"/>
    <dgm:cxn modelId="{2C5C2FE3-EE3B-4606-B704-6B49CA82C3C2}" type="presOf" srcId="{411312DB-7D1A-4FE2-800A-A8FFE55A3C3D}" destId="{319CD685-D923-449A-A28A-29ABE8CC05C5}" srcOrd="0" destOrd="0" presId="urn:microsoft.com/office/officeart/2018/2/layout/IconLabelDescriptionList"/>
    <dgm:cxn modelId="{282A6CCC-1C1F-48F2-BB62-DCBC091D821D}" type="presParOf" srcId="{987927D3-7B77-4155-A7F8-D0C1307847E4}" destId="{36EE71CB-A75F-48CA-A010-53700EA66D32}" srcOrd="0" destOrd="0" presId="urn:microsoft.com/office/officeart/2018/2/layout/IconLabelDescriptionList"/>
    <dgm:cxn modelId="{177CF8AA-E3F4-4F62-9C1E-8F93FBA26670}" type="presParOf" srcId="{36EE71CB-A75F-48CA-A010-53700EA66D32}" destId="{8EB4AA8A-FAAC-4153-82B3-774D532BFEEB}" srcOrd="0" destOrd="0" presId="urn:microsoft.com/office/officeart/2018/2/layout/IconLabelDescriptionList"/>
    <dgm:cxn modelId="{841F1C1A-5219-4945-BA2E-E5AEDDACDDD6}" type="presParOf" srcId="{36EE71CB-A75F-48CA-A010-53700EA66D32}" destId="{0A8523CB-E2E3-43F4-8072-3E358C6920EF}" srcOrd="1" destOrd="0" presId="urn:microsoft.com/office/officeart/2018/2/layout/IconLabelDescriptionList"/>
    <dgm:cxn modelId="{024839B5-E334-4ABC-A178-761C8F611EA4}" type="presParOf" srcId="{36EE71CB-A75F-48CA-A010-53700EA66D32}" destId="{361C30B7-47FE-4255-948F-85A7CB7C03AB}" srcOrd="2" destOrd="0" presId="urn:microsoft.com/office/officeart/2018/2/layout/IconLabelDescriptionList"/>
    <dgm:cxn modelId="{A87BB111-DC40-4C60-BED7-0376A7BD3FEB}" type="presParOf" srcId="{36EE71CB-A75F-48CA-A010-53700EA66D32}" destId="{9CB3784E-3876-488F-9994-225947E75C79}" srcOrd="3" destOrd="0" presId="urn:microsoft.com/office/officeart/2018/2/layout/IconLabelDescriptionList"/>
    <dgm:cxn modelId="{1CBFC1AA-2CF0-45DF-A4D2-3DFA55112FB1}" type="presParOf" srcId="{36EE71CB-A75F-48CA-A010-53700EA66D32}" destId="{25C6C659-E899-43EE-AD37-336B33931BAE}" srcOrd="4" destOrd="0" presId="urn:microsoft.com/office/officeart/2018/2/layout/IconLabelDescriptionList"/>
    <dgm:cxn modelId="{6C249067-C1AC-470D-B937-9947F90CCBFA}" type="presParOf" srcId="{987927D3-7B77-4155-A7F8-D0C1307847E4}" destId="{C8C948CC-1622-4C83-9F34-3294851B99CE}" srcOrd="1" destOrd="0" presId="urn:microsoft.com/office/officeart/2018/2/layout/IconLabelDescriptionList"/>
    <dgm:cxn modelId="{0E0EB7E7-AD5B-4539-80B6-AD4BDBC91CF2}" type="presParOf" srcId="{987927D3-7B77-4155-A7F8-D0C1307847E4}" destId="{F4887ABE-D1EB-4563-ACED-7223913FBD70}" srcOrd="2" destOrd="0" presId="urn:microsoft.com/office/officeart/2018/2/layout/IconLabelDescriptionList"/>
    <dgm:cxn modelId="{23A26E29-F5AF-4AA1-8ACE-E71EC4C77746}" type="presParOf" srcId="{F4887ABE-D1EB-4563-ACED-7223913FBD70}" destId="{B8FFA8DA-CBA3-4900-86B0-6AF30A0E5239}" srcOrd="0" destOrd="0" presId="urn:microsoft.com/office/officeart/2018/2/layout/IconLabelDescriptionList"/>
    <dgm:cxn modelId="{69A73524-F5EF-4010-8019-B7DBBACA305D}" type="presParOf" srcId="{F4887ABE-D1EB-4563-ACED-7223913FBD70}" destId="{2F988645-353D-4236-A167-C6BB10C37833}" srcOrd="1" destOrd="0" presId="urn:microsoft.com/office/officeart/2018/2/layout/IconLabelDescriptionList"/>
    <dgm:cxn modelId="{E8D9B604-77B3-4101-B5DC-4E707CAA7005}" type="presParOf" srcId="{F4887ABE-D1EB-4563-ACED-7223913FBD70}" destId="{319CD685-D923-449A-A28A-29ABE8CC05C5}" srcOrd="2" destOrd="0" presId="urn:microsoft.com/office/officeart/2018/2/layout/IconLabelDescriptionList"/>
    <dgm:cxn modelId="{B65E91F0-56C4-45B5-9394-13A3E32716FF}" type="presParOf" srcId="{F4887ABE-D1EB-4563-ACED-7223913FBD70}" destId="{5299A97B-E79F-4E55-B871-8775DB039516}" srcOrd="3" destOrd="0" presId="urn:microsoft.com/office/officeart/2018/2/layout/IconLabelDescriptionList"/>
    <dgm:cxn modelId="{1E6F2BC4-E214-4D94-B429-D8B3C679C6F1}" type="presParOf" srcId="{F4887ABE-D1EB-4563-ACED-7223913FBD70}" destId="{B62EC8DF-777C-4547-8024-7A9F10172C6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8C3AD-2895-4362-98D2-AD47A9235413}">
      <dsp:nvSpPr>
        <dsp:cNvPr id="0" name=""/>
        <dsp:cNvSpPr/>
      </dsp:nvSpPr>
      <dsp:spPr>
        <a:xfrm>
          <a:off x="0" y="469451"/>
          <a:ext cx="6386150" cy="8394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NZ" sz="3500" kern="1200" dirty="0"/>
            <a:t>Opening and thanks</a:t>
          </a:r>
          <a:endParaRPr lang="en-US" sz="3500" kern="1200" dirty="0"/>
        </a:p>
      </dsp:txBody>
      <dsp:txXfrm>
        <a:off x="40980" y="510431"/>
        <a:ext cx="6304190" cy="757514"/>
      </dsp:txXfrm>
    </dsp:sp>
    <dsp:sp modelId="{C899FF09-8D0C-4CAF-B6AC-B280A46F56D9}">
      <dsp:nvSpPr>
        <dsp:cNvPr id="0" name=""/>
        <dsp:cNvSpPr/>
      </dsp:nvSpPr>
      <dsp:spPr>
        <a:xfrm>
          <a:off x="0" y="1409726"/>
          <a:ext cx="6386150" cy="83947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NZ" sz="3500" i="1" kern="1200" dirty="0"/>
            <a:t>Historical and Intellectual context</a:t>
          </a:r>
          <a:endParaRPr lang="en-US" sz="3500" kern="1200" dirty="0"/>
        </a:p>
      </dsp:txBody>
      <dsp:txXfrm>
        <a:off x="40980" y="1450706"/>
        <a:ext cx="6304190" cy="7575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8E259-76EB-4E75-8FE7-F496C60B9F14}">
      <dsp:nvSpPr>
        <dsp:cNvPr id="0" name=""/>
        <dsp:cNvSpPr/>
      </dsp:nvSpPr>
      <dsp:spPr>
        <a:xfrm>
          <a:off x="393" y="809767"/>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CEF88B-E109-4A92-8EE5-2F3F34196C9E}">
      <dsp:nvSpPr>
        <dsp:cNvPr id="0" name=""/>
        <dsp:cNvSpPr/>
      </dsp:nvSpPr>
      <dsp:spPr>
        <a:xfrm>
          <a:off x="393" y="2026063"/>
          <a:ext cx="3138750" cy="124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NZ" sz="1400" kern="1200" dirty="0"/>
            <a:t>The Regulatory Standards Bill provides some recognition for property rights  </a:t>
          </a:r>
          <a:endParaRPr lang="en-US" sz="1400" kern="1200" dirty="0"/>
        </a:p>
      </dsp:txBody>
      <dsp:txXfrm>
        <a:off x="393" y="2026063"/>
        <a:ext cx="3138750" cy="1247095"/>
      </dsp:txXfrm>
    </dsp:sp>
    <dsp:sp modelId="{A6F36DC3-6EFA-471E-BAB3-FD56028A49B0}">
      <dsp:nvSpPr>
        <dsp:cNvPr id="0" name=""/>
        <dsp:cNvSpPr/>
      </dsp:nvSpPr>
      <dsp:spPr>
        <a:xfrm>
          <a:off x="393" y="3327918"/>
          <a:ext cx="3138750" cy="219838"/>
        </a:xfrm>
        <a:prstGeom prst="rect">
          <a:avLst/>
        </a:prstGeom>
        <a:noFill/>
        <a:ln>
          <a:noFill/>
        </a:ln>
        <a:effectLst/>
      </dsp:spPr>
      <dsp:style>
        <a:lnRef idx="0">
          <a:scrgbClr r="0" g="0" b="0"/>
        </a:lnRef>
        <a:fillRef idx="0">
          <a:scrgbClr r="0" g="0" b="0"/>
        </a:fillRef>
        <a:effectRef idx="0">
          <a:scrgbClr r="0" g="0" b="0"/>
        </a:effectRef>
        <a:fontRef idx="minor"/>
      </dsp:style>
    </dsp:sp>
    <dsp:sp modelId="{DFEDC639-1C21-45D6-97A3-48A77C85E053}">
      <dsp:nvSpPr>
        <dsp:cNvPr id="0" name=""/>
        <dsp:cNvSpPr/>
      </dsp:nvSpPr>
      <dsp:spPr>
        <a:xfrm>
          <a:off x="3688425" y="809767"/>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D26BA8-3A56-4D7D-B0FC-82724032B3FE}">
      <dsp:nvSpPr>
        <dsp:cNvPr id="0" name=""/>
        <dsp:cNvSpPr/>
      </dsp:nvSpPr>
      <dsp:spPr>
        <a:xfrm>
          <a:off x="3688425" y="2026063"/>
          <a:ext cx="3138750" cy="124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NZ" sz="1400" kern="1200" dirty="0"/>
            <a:t>However, an impairment or partial taking will only be deemed to be inconsistent if it is “severe” and if ‘fair’ compensation is  not to be provided.  </a:t>
          </a:r>
          <a:endParaRPr lang="en-US" sz="1400" kern="1200" dirty="0"/>
        </a:p>
      </dsp:txBody>
      <dsp:txXfrm>
        <a:off x="3688425" y="2026063"/>
        <a:ext cx="3138750" cy="1247095"/>
      </dsp:txXfrm>
    </dsp:sp>
    <dsp:sp modelId="{03E936CA-2E44-405A-949A-94776F270FE0}">
      <dsp:nvSpPr>
        <dsp:cNvPr id="0" name=""/>
        <dsp:cNvSpPr/>
      </dsp:nvSpPr>
      <dsp:spPr>
        <a:xfrm>
          <a:off x="3688425" y="3327918"/>
          <a:ext cx="3138750" cy="219838"/>
        </a:xfrm>
        <a:prstGeom prst="rect">
          <a:avLst/>
        </a:prstGeom>
        <a:noFill/>
        <a:ln>
          <a:noFill/>
        </a:ln>
        <a:effectLst/>
      </dsp:spPr>
      <dsp:style>
        <a:lnRef idx="0">
          <a:scrgbClr r="0" g="0" b="0"/>
        </a:lnRef>
        <a:fillRef idx="0">
          <a:scrgbClr r="0" g="0" b="0"/>
        </a:fillRef>
        <a:effectRef idx="0">
          <a:scrgbClr r="0" g="0" b="0"/>
        </a:effectRef>
        <a:fontRef idx="minor"/>
      </dsp:style>
    </dsp:sp>
    <dsp:sp modelId="{CD8C1F8E-4B58-46BF-BB98-2CEEE80C7458}">
      <dsp:nvSpPr>
        <dsp:cNvPr id="0" name=""/>
        <dsp:cNvSpPr/>
      </dsp:nvSpPr>
      <dsp:spPr>
        <a:xfrm>
          <a:off x="7376456" y="809767"/>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975E64-5D3D-4E19-AD6F-96E394D999D8}">
      <dsp:nvSpPr>
        <dsp:cNvPr id="0" name=""/>
        <dsp:cNvSpPr/>
      </dsp:nvSpPr>
      <dsp:spPr>
        <a:xfrm>
          <a:off x="7376456" y="2026063"/>
          <a:ext cx="3138750" cy="124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NZ" sz="1400" kern="1200" dirty="0"/>
            <a:t>Significant Natural Areas raise the same concerns as Heritage designations </a:t>
          </a:r>
        </a:p>
        <a:p>
          <a:pPr marL="0" lvl="0" indent="0" algn="l" defTabSz="622300">
            <a:lnSpc>
              <a:spcPct val="100000"/>
            </a:lnSpc>
            <a:spcBef>
              <a:spcPct val="0"/>
            </a:spcBef>
            <a:spcAft>
              <a:spcPct val="35000"/>
            </a:spcAft>
            <a:buNone/>
            <a:defRPr b="1"/>
          </a:pPr>
          <a:endParaRPr lang="en-US" sz="1400" kern="1200" dirty="0"/>
        </a:p>
        <a:p>
          <a:pPr marL="0" lvl="0" indent="0" algn="l" defTabSz="622300">
            <a:lnSpc>
              <a:spcPct val="100000"/>
            </a:lnSpc>
            <a:spcBef>
              <a:spcPct val="0"/>
            </a:spcBef>
            <a:spcAft>
              <a:spcPct val="35000"/>
            </a:spcAft>
            <a:buNone/>
            <a:defRPr b="1"/>
          </a:pPr>
          <a:r>
            <a:rPr lang="en-US" sz="1400" kern="1200" dirty="0"/>
            <a:t>As do Sites and Areas of Significance to Māori</a:t>
          </a:r>
        </a:p>
      </dsp:txBody>
      <dsp:txXfrm>
        <a:off x="7376456" y="2026063"/>
        <a:ext cx="3138750" cy="1247095"/>
      </dsp:txXfrm>
    </dsp:sp>
    <dsp:sp modelId="{51178B5E-214D-497D-9C0E-A2AFF5B7ADFA}">
      <dsp:nvSpPr>
        <dsp:cNvPr id="0" name=""/>
        <dsp:cNvSpPr/>
      </dsp:nvSpPr>
      <dsp:spPr>
        <a:xfrm>
          <a:off x="7376456" y="3327918"/>
          <a:ext cx="3138750" cy="21983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8D843-BCE9-4109-B3BD-A586987CE645}">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0F145-0392-41D4-9141-453C73AA3345}">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NZ" sz="3300" i="1" kern="1200" dirty="0"/>
            <a:t>Mandatory heritage designation</a:t>
          </a:r>
          <a:endParaRPr lang="en-US" sz="3300" kern="1200" dirty="0"/>
        </a:p>
      </dsp:txBody>
      <dsp:txXfrm>
        <a:off x="0" y="0"/>
        <a:ext cx="6900512" cy="1384035"/>
      </dsp:txXfrm>
    </dsp:sp>
    <dsp:sp modelId="{A9B2BDBB-4ECC-4CC0-A8EA-A466761EC4E9}">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617EF3-BF3B-41D7-B8E7-A1EC9D7595E0}">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NZ" sz="3300" i="1" kern="1200" dirty="0"/>
            <a:t>My involvement</a:t>
          </a:r>
          <a:endParaRPr lang="en-US" sz="3300" kern="1200" dirty="0"/>
        </a:p>
      </dsp:txBody>
      <dsp:txXfrm>
        <a:off x="0" y="1384035"/>
        <a:ext cx="6900512" cy="1384035"/>
      </dsp:txXfrm>
    </dsp:sp>
    <dsp:sp modelId="{97F92B1D-ADF7-44FA-8098-BF52879034FB}">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A6F311-7D36-44DA-A14E-B0B72F9A6764}">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NZ" sz="3300" i="1" kern="1200" dirty="0"/>
            <a:t>The Voluntary Heritage Group</a:t>
          </a:r>
        </a:p>
        <a:p>
          <a:pPr marL="0" lvl="0" indent="0" algn="l" defTabSz="1466850">
            <a:lnSpc>
              <a:spcPct val="90000"/>
            </a:lnSpc>
            <a:spcBef>
              <a:spcPct val="0"/>
            </a:spcBef>
            <a:spcAft>
              <a:spcPct val="35000"/>
            </a:spcAft>
            <a:buNone/>
          </a:pPr>
          <a:endParaRPr lang="en-NZ" sz="3300" i="1" kern="1200" dirty="0"/>
        </a:p>
      </dsp:txBody>
      <dsp:txXfrm>
        <a:off x="0" y="2768070"/>
        <a:ext cx="6900512" cy="1384035"/>
      </dsp:txXfrm>
    </dsp:sp>
    <dsp:sp modelId="{329BCBEA-3DF8-4003-88F3-2E89BF7D6ACB}">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F48D44-92EB-4C63-A407-E4120439F97C}">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endParaRPr lang="en-NZ" sz="3300" i="1" kern="1200" dirty="0"/>
        </a:p>
        <a:p>
          <a:pPr marL="0" lvl="0" indent="0" algn="l" defTabSz="1466850">
            <a:lnSpc>
              <a:spcPct val="90000"/>
            </a:lnSpc>
            <a:spcBef>
              <a:spcPct val="0"/>
            </a:spcBef>
            <a:spcAft>
              <a:spcPct val="35000"/>
            </a:spcAft>
            <a:buNone/>
          </a:pPr>
          <a:r>
            <a:rPr lang="en-NZ" sz="3300" i="1" kern="1200" dirty="0"/>
            <a:t>Disclosure of interests </a:t>
          </a:r>
          <a:endParaRPr lang="en-US" sz="3300" kern="1200" dirty="0"/>
        </a:p>
      </dsp:txBody>
      <dsp:txXfrm>
        <a:off x="0" y="4152105"/>
        <a:ext cx="6900512" cy="1384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3C88D-7965-428A-9140-67432ECDF5F8}">
      <dsp:nvSpPr>
        <dsp:cNvPr id="0" name=""/>
        <dsp:cNvSpPr/>
      </dsp:nvSpPr>
      <dsp:spPr>
        <a:xfrm>
          <a:off x="0" y="1783"/>
          <a:ext cx="6364224" cy="760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41D4EC-DBE7-4A4C-934B-8725CA194651}">
      <dsp:nvSpPr>
        <dsp:cNvPr id="0" name=""/>
        <dsp:cNvSpPr/>
      </dsp:nvSpPr>
      <dsp:spPr>
        <a:xfrm>
          <a:off x="229911" y="172791"/>
          <a:ext cx="418020" cy="4180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445439-DBBA-4FAB-BA71-77A05A05683C}">
      <dsp:nvSpPr>
        <dsp:cNvPr id="0" name=""/>
        <dsp:cNvSpPr/>
      </dsp:nvSpPr>
      <dsp:spPr>
        <a:xfrm>
          <a:off x="877842" y="1783"/>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844550">
            <a:lnSpc>
              <a:spcPct val="90000"/>
            </a:lnSpc>
            <a:spcBef>
              <a:spcPct val="0"/>
            </a:spcBef>
            <a:spcAft>
              <a:spcPct val="35000"/>
            </a:spcAft>
            <a:buNone/>
          </a:pPr>
          <a:r>
            <a:rPr lang="en-NZ" sz="1900" kern="1200"/>
            <a:t>Comparative institutional analysis</a:t>
          </a:r>
          <a:endParaRPr lang="en-US" sz="1900" kern="1200"/>
        </a:p>
      </dsp:txBody>
      <dsp:txXfrm>
        <a:off x="877842" y="1783"/>
        <a:ext cx="5486381" cy="760036"/>
      </dsp:txXfrm>
    </dsp:sp>
    <dsp:sp modelId="{18159FA1-30A2-49B1-A28B-824853B5CC93}">
      <dsp:nvSpPr>
        <dsp:cNvPr id="0" name=""/>
        <dsp:cNvSpPr/>
      </dsp:nvSpPr>
      <dsp:spPr>
        <a:xfrm>
          <a:off x="0" y="951829"/>
          <a:ext cx="6364224" cy="760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50BE5E-DDFC-4BE3-BD39-EDCFE5E26BEC}">
      <dsp:nvSpPr>
        <dsp:cNvPr id="0" name=""/>
        <dsp:cNvSpPr/>
      </dsp:nvSpPr>
      <dsp:spPr>
        <a:xfrm>
          <a:off x="229911" y="1122837"/>
          <a:ext cx="418020" cy="4180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19FFF7-C335-4588-990D-D561B159E021}">
      <dsp:nvSpPr>
        <dsp:cNvPr id="0" name=""/>
        <dsp:cNvSpPr/>
      </dsp:nvSpPr>
      <dsp:spPr>
        <a:xfrm>
          <a:off x="877842" y="951829"/>
          <a:ext cx="2863900"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844550">
            <a:lnSpc>
              <a:spcPct val="90000"/>
            </a:lnSpc>
            <a:spcBef>
              <a:spcPct val="0"/>
            </a:spcBef>
            <a:spcAft>
              <a:spcPct val="35000"/>
            </a:spcAft>
            <a:buNone/>
          </a:pPr>
          <a:r>
            <a:rPr lang="en-NZ" sz="1900" kern="1200" dirty="0"/>
            <a:t>Market failure:</a:t>
          </a:r>
          <a:endParaRPr lang="en-US" sz="1900" kern="1200" dirty="0"/>
        </a:p>
      </dsp:txBody>
      <dsp:txXfrm>
        <a:off x="877842" y="951829"/>
        <a:ext cx="2863900" cy="760036"/>
      </dsp:txXfrm>
    </dsp:sp>
    <dsp:sp modelId="{7EC849B0-50F1-4177-8F02-45702F3A8AC8}">
      <dsp:nvSpPr>
        <dsp:cNvPr id="0" name=""/>
        <dsp:cNvSpPr/>
      </dsp:nvSpPr>
      <dsp:spPr>
        <a:xfrm>
          <a:off x="3741742" y="951829"/>
          <a:ext cx="26224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488950">
            <a:lnSpc>
              <a:spcPct val="90000"/>
            </a:lnSpc>
            <a:spcBef>
              <a:spcPct val="0"/>
            </a:spcBef>
            <a:spcAft>
              <a:spcPct val="35000"/>
            </a:spcAft>
            <a:buNone/>
          </a:pPr>
          <a:r>
            <a:rPr lang="en-NZ" sz="1100" kern="1200"/>
            <a:t>Externalities – public benefits of heritage</a:t>
          </a:r>
          <a:endParaRPr lang="en-US" sz="1100" kern="1200"/>
        </a:p>
      </dsp:txBody>
      <dsp:txXfrm>
        <a:off x="3741742" y="951829"/>
        <a:ext cx="2622481" cy="760036"/>
      </dsp:txXfrm>
    </dsp:sp>
    <dsp:sp modelId="{AE774F43-FCE0-4013-9D42-B42BFF693524}">
      <dsp:nvSpPr>
        <dsp:cNvPr id="0" name=""/>
        <dsp:cNvSpPr/>
      </dsp:nvSpPr>
      <dsp:spPr>
        <a:xfrm>
          <a:off x="0" y="1901874"/>
          <a:ext cx="6364224" cy="760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017E2A-2C2E-46AE-B949-88D6A58DDA78}">
      <dsp:nvSpPr>
        <dsp:cNvPr id="0" name=""/>
        <dsp:cNvSpPr/>
      </dsp:nvSpPr>
      <dsp:spPr>
        <a:xfrm>
          <a:off x="229911" y="2072883"/>
          <a:ext cx="418020" cy="4180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DD8464-97D7-4C8B-86B4-80EC05326136}">
      <dsp:nvSpPr>
        <dsp:cNvPr id="0" name=""/>
        <dsp:cNvSpPr/>
      </dsp:nvSpPr>
      <dsp:spPr>
        <a:xfrm>
          <a:off x="877842" y="1901874"/>
          <a:ext cx="2863900"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844550">
            <a:lnSpc>
              <a:spcPct val="90000"/>
            </a:lnSpc>
            <a:spcBef>
              <a:spcPct val="0"/>
            </a:spcBef>
            <a:spcAft>
              <a:spcPct val="35000"/>
            </a:spcAft>
            <a:buNone/>
          </a:pPr>
          <a:r>
            <a:rPr lang="en-NZ" sz="1900" kern="1200" dirty="0"/>
            <a:t>Public failure:</a:t>
          </a:r>
          <a:endParaRPr lang="en-US" sz="1900" kern="1200" dirty="0"/>
        </a:p>
      </dsp:txBody>
      <dsp:txXfrm>
        <a:off x="877842" y="1901874"/>
        <a:ext cx="2863900" cy="760036"/>
      </dsp:txXfrm>
    </dsp:sp>
    <dsp:sp modelId="{D3EB598A-7971-4B44-945A-E47E06E6043E}">
      <dsp:nvSpPr>
        <dsp:cNvPr id="0" name=""/>
        <dsp:cNvSpPr/>
      </dsp:nvSpPr>
      <dsp:spPr>
        <a:xfrm>
          <a:off x="3741742" y="1901874"/>
          <a:ext cx="26224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488950">
            <a:lnSpc>
              <a:spcPct val="90000"/>
            </a:lnSpc>
            <a:spcBef>
              <a:spcPct val="0"/>
            </a:spcBef>
            <a:spcAft>
              <a:spcPct val="35000"/>
            </a:spcAft>
            <a:buNone/>
          </a:pPr>
          <a:r>
            <a:rPr lang="en-NZ" sz="1100" kern="1200"/>
            <a:t>Bureaucratic drive</a:t>
          </a:r>
          <a:endParaRPr lang="en-US" sz="1100" kern="1200"/>
        </a:p>
        <a:p>
          <a:pPr marL="0" lvl="0" indent="0" algn="l" defTabSz="488950">
            <a:lnSpc>
              <a:spcPct val="90000"/>
            </a:lnSpc>
            <a:spcBef>
              <a:spcPct val="0"/>
            </a:spcBef>
            <a:spcAft>
              <a:spcPct val="35000"/>
            </a:spcAft>
            <a:buNone/>
          </a:pPr>
          <a:r>
            <a:rPr lang="en-NZ" sz="1100" kern="1200"/>
            <a:t>Lobbying for regulatory takings – a free resource</a:t>
          </a:r>
          <a:endParaRPr lang="en-US" sz="1100" kern="1200"/>
        </a:p>
      </dsp:txBody>
      <dsp:txXfrm>
        <a:off x="3741742" y="1901874"/>
        <a:ext cx="2622481" cy="760036"/>
      </dsp:txXfrm>
    </dsp:sp>
    <dsp:sp modelId="{3AD514FC-C977-4A0D-923A-3A24645998BB}">
      <dsp:nvSpPr>
        <dsp:cNvPr id="0" name=""/>
        <dsp:cNvSpPr/>
      </dsp:nvSpPr>
      <dsp:spPr>
        <a:xfrm>
          <a:off x="0" y="2851920"/>
          <a:ext cx="6364224" cy="760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98CD83-BD40-4A83-9BC9-57B5162908A7}">
      <dsp:nvSpPr>
        <dsp:cNvPr id="0" name=""/>
        <dsp:cNvSpPr/>
      </dsp:nvSpPr>
      <dsp:spPr>
        <a:xfrm>
          <a:off x="229911" y="3022928"/>
          <a:ext cx="418020" cy="4180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DAD4DC-CEA9-4165-8116-4F34A29F1201}">
      <dsp:nvSpPr>
        <dsp:cNvPr id="0" name=""/>
        <dsp:cNvSpPr/>
      </dsp:nvSpPr>
      <dsp:spPr>
        <a:xfrm>
          <a:off x="877842" y="2851920"/>
          <a:ext cx="2863900"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844550">
            <a:lnSpc>
              <a:spcPct val="90000"/>
            </a:lnSpc>
            <a:spcBef>
              <a:spcPct val="0"/>
            </a:spcBef>
            <a:spcAft>
              <a:spcPct val="35000"/>
            </a:spcAft>
            <a:buNone/>
          </a:pPr>
          <a:r>
            <a:rPr lang="en-NZ" sz="1900" kern="1200" dirty="0"/>
            <a:t>Private solutions:</a:t>
          </a:r>
          <a:endParaRPr lang="en-US" sz="1900" kern="1200" dirty="0"/>
        </a:p>
      </dsp:txBody>
      <dsp:txXfrm>
        <a:off x="877842" y="2851920"/>
        <a:ext cx="2863900" cy="760036"/>
      </dsp:txXfrm>
    </dsp:sp>
    <dsp:sp modelId="{4269B8DC-7427-43BD-91D2-77E26A36B7D4}">
      <dsp:nvSpPr>
        <dsp:cNvPr id="0" name=""/>
        <dsp:cNvSpPr/>
      </dsp:nvSpPr>
      <dsp:spPr>
        <a:xfrm>
          <a:off x="3741742" y="2851920"/>
          <a:ext cx="26224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488950">
            <a:lnSpc>
              <a:spcPct val="90000"/>
            </a:lnSpc>
            <a:spcBef>
              <a:spcPct val="0"/>
            </a:spcBef>
            <a:spcAft>
              <a:spcPct val="35000"/>
            </a:spcAft>
            <a:buNone/>
          </a:pPr>
          <a:r>
            <a:rPr lang="en-NZ" sz="1100" kern="1200" dirty="0"/>
            <a:t>Property rights</a:t>
          </a:r>
          <a:endParaRPr lang="en-US" sz="1100" kern="1200" dirty="0"/>
        </a:p>
        <a:p>
          <a:pPr marL="0" lvl="0" indent="0" algn="l" defTabSz="488950">
            <a:lnSpc>
              <a:spcPct val="90000"/>
            </a:lnSpc>
            <a:spcBef>
              <a:spcPct val="0"/>
            </a:spcBef>
            <a:spcAft>
              <a:spcPct val="35000"/>
            </a:spcAft>
            <a:buNone/>
          </a:pPr>
          <a:r>
            <a:rPr lang="en-NZ" sz="1100" kern="1200" dirty="0"/>
            <a:t>Private contracting - costly</a:t>
          </a:r>
          <a:endParaRPr lang="en-US" sz="1100" kern="1200" dirty="0"/>
        </a:p>
        <a:p>
          <a:pPr marL="0" lvl="0" indent="0" algn="l" defTabSz="488950">
            <a:lnSpc>
              <a:spcPct val="90000"/>
            </a:lnSpc>
            <a:spcBef>
              <a:spcPct val="0"/>
            </a:spcBef>
            <a:spcAft>
              <a:spcPct val="35000"/>
            </a:spcAft>
            <a:buNone/>
          </a:pPr>
          <a:r>
            <a:rPr lang="en-NZ" sz="1100" kern="1200"/>
            <a:t>Relative transaction costs</a:t>
          </a:r>
          <a:endParaRPr lang="en-US" sz="1100" kern="1200"/>
        </a:p>
      </dsp:txBody>
      <dsp:txXfrm>
        <a:off x="3741742" y="2851920"/>
        <a:ext cx="2622481" cy="760036"/>
      </dsp:txXfrm>
    </dsp:sp>
    <dsp:sp modelId="{F8684E1E-5156-4860-97D0-F7F80BD007C3}">
      <dsp:nvSpPr>
        <dsp:cNvPr id="0" name=""/>
        <dsp:cNvSpPr/>
      </dsp:nvSpPr>
      <dsp:spPr>
        <a:xfrm>
          <a:off x="0" y="3801966"/>
          <a:ext cx="6364224" cy="760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FD30AA-E66A-4DB4-9399-BB4D91DFF34F}">
      <dsp:nvSpPr>
        <dsp:cNvPr id="0" name=""/>
        <dsp:cNvSpPr/>
      </dsp:nvSpPr>
      <dsp:spPr>
        <a:xfrm>
          <a:off x="229911" y="3972974"/>
          <a:ext cx="418020" cy="4180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F7B70B-1CFD-464C-9B3E-88E90516CB1B}">
      <dsp:nvSpPr>
        <dsp:cNvPr id="0" name=""/>
        <dsp:cNvSpPr/>
      </dsp:nvSpPr>
      <dsp:spPr>
        <a:xfrm>
          <a:off x="877842" y="3801966"/>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844550">
            <a:lnSpc>
              <a:spcPct val="90000"/>
            </a:lnSpc>
            <a:spcBef>
              <a:spcPct val="0"/>
            </a:spcBef>
            <a:spcAft>
              <a:spcPct val="35000"/>
            </a:spcAft>
            <a:buNone/>
          </a:pPr>
          <a:r>
            <a:rPr lang="en-NZ" sz="1900" kern="1200" dirty="0"/>
            <a:t>Aim: align incentives</a:t>
          </a:r>
          <a:endParaRPr lang="en-US" sz="1900" kern="1200" dirty="0"/>
        </a:p>
      </dsp:txBody>
      <dsp:txXfrm>
        <a:off x="877842" y="3801966"/>
        <a:ext cx="5486381" cy="760036"/>
      </dsp:txXfrm>
    </dsp:sp>
    <dsp:sp modelId="{F27FF0DB-4A2C-4790-8F7E-886E1794B76B}">
      <dsp:nvSpPr>
        <dsp:cNvPr id="0" name=""/>
        <dsp:cNvSpPr/>
      </dsp:nvSpPr>
      <dsp:spPr>
        <a:xfrm>
          <a:off x="0" y="4752011"/>
          <a:ext cx="6364224" cy="760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3BF084-C3FB-4552-9EA7-B8006C7DAED8}">
      <dsp:nvSpPr>
        <dsp:cNvPr id="0" name=""/>
        <dsp:cNvSpPr/>
      </dsp:nvSpPr>
      <dsp:spPr>
        <a:xfrm>
          <a:off x="229911" y="4923020"/>
          <a:ext cx="418020" cy="41802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3747F7-639E-47D8-BE8A-AA569F1D5D62}">
      <dsp:nvSpPr>
        <dsp:cNvPr id="0" name=""/>
        <dsp:cNvSpPr/>
      </dsp:nvSpPr>
      <dsp:spPr>
        <a:xfrm>
          <a:off x="877842" y="4752011"/>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844550">
            <a:lnSpc>
              <a:spcPct val="90000"/>
            </a:lnSpc>
            <a:spcBef>
              <a:spcPct val="0"/>
            </a:spcBef>
            <a:spcAft>
              <a:spcPct val="35000"/>
            </a:spcAft>
            <a:buNone/>
          </a:pPr>
          <a:r>
            <a:rPr lang="en-NZ" sz="1900" kern="1200"/>
            <a:t>Facilitate market solutions</a:t>
          </a:r>
          <a:endParaRPr lang="en-US" sz="1900" kern="1200"/>
        </a:p>
      </dsp:txBody>
      <dsp:txXfrm>
        <a:off x="877842" y="4752011"/>
        <a:ext cx="5486381" cy="760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A3A09-BFEB-43CC-9188-EF7EE573FDEC}">
      <dsp:nvSpPr>
        <dsp:cNvPr id="0" name=""/>
        <dsp:cNvSpPr/>
      </dsp:nvSpPr>
      <dsp:spPr>
        <a:xfrm>
          <a:off x="1020487" y="739809"/>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9A0573-57E8-4103-9579-28DF3D39B4E5}">
      <dsp:nvSpPr>
        <dsp:cNvPr id="0" name=""/>
        <dsp:cNvSpPr/>
      </dsp:nvSpPr>
      <dsp:spPr>
        <a:xfrm>
          <a:off x="393" y="1961855"/>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NZ" sz="1400" kern="1200"/>
            <a:t>RMA Section 6: Matters of national importance: </a:t>
          </a:r>
          <a:endParaRPr lang="en-US" sz="1400" kern="1200"/>
        </a:p>
      </dsp:txBody>
      <dsp:txXfrm>
        <a:off x="393" y="1961855"/>
        <a:ext cx="3138750" cy="470812"/>
      </dsp:txXfrm>
    </dsp:sp>
    <dsp:sp modelId="{3E5C5B4D-76F2-49F5-9431-50BEFF2CAA92}">
      <dsp:nvSpPr>
        <dsp:cNvPr id="0" name=""/>
        <dsp:cNvSpPr/>
      </dsp:nvSpPr>
      <dsp:spPr>
        <a:xfrm>
          <a:off x="393" y="2490102"/>
          <a:ext cx="3138750" cy="1121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(f) the protection of historic heritage from inappropriate subdivision, use, and development</a:t>
          </a:r>
        </a:p>
      </dsp:txBody>
      <dsp:txXfrm>
        <a:off x="393" y="2490102"/>
        <a:ext cx="3138750" cy="1121426"/>
      </dsp:txXfrm>
    </dsp:sp>
    <dsp:sp modelId="{134E420C-E511-4989-A354-0A5F7C4EF8EE}">
      <dsp:nvSpPr>
        <dsp:cNvPr id="0" name=""/>
        <dsp:cNvSpPr/>
      </dsp:nvSpPr>
      <dsp:spPr>
        <a:xfrm>
          <a:off x="4708518" y="739809"/>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FA4EDF-8E5B-4955-9E32-876434007639}">
      <dsp:nvSpPr>
        <dsp:cNvPr id="0" name=""/>
        <dsp:cNvSpPr/>
      </dsp:nvSpPr>
      <dsp:spPr>
        <a:xfrm>
          <a:off x="3688425" y="1961855"/>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NZ" sz="1400" kern="1200" dirty="0"/>
            <a:t>Heritage NZ</a:t>
          </a:r>
          <a:endParaRPr lang="en-US" sz="1400" kern="1200" dirty="0"/>
        </a:p>
      </dsp:txBody>
      <dsp:txXfrm>
        <a:off x="3688425" y="1961855"/>
        <a:ext cx="3138750" cy="470812"/>
      </dsp:txXfrm>
    </dsp:sp>
    <dsp:sp modelId="{6D8FF367-055B-4E62-82FD-94E23EA794DB}">
      <dsp:nvSpPr>
        <dsp:cNvPr id="0" name=""/>
        <dsp:cNvSpPr/>
      </dsp:nvSpPr>
      <dsp:spPr>
        <a:xfrm>
          <a:off x="3688425" y="2490102"/>
          <a:ext cx="3138750" cy="1121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NZ" sz="1100" kern="1200"/>
            <a:t>Lists 6,000 properties across the country</a:t>
          </a:r>
          <a:endParaRPr lang="en-US" sz="1100" kern="1200"/>
        </a:p>
        <a:p>
          <a:pPr marL="0" lvl="0" indent="0" algn="ctr" defTabSz="488950">
            <a:lnSpc>
              <a:spcPct val="90000"/>
            </a:lnSpc>
            <a:spcBef>
              <a:spcPct val="0"/>
            </a:spcBef>
            <a:spcAft>
              <a:spcPct val="35000"/>
            </a:spcAft>
            <a:buNone/>
          </a:pPr>
          <a:r>
            <a:rPr lang="en-NZ" sz="1100" kern="1200"/>
            <a:t>Owns 45 properties</a:t>
          </a:r>
          <a:endParaRPr lang="en-US" sz="1100" kern="1200"/>
        </a:p>
        <a:p>
          <a:pPr marL="0" lvl="0" indent="0" algn="ctr" defTabSz="488950">
            <a:lnSpc>
              <a:spcPct val="90000"/>
            </a:lnSpc>
            <a:spcBef>
              <a:spcPct val="0"/>
            </a:spcBef>
            <a:spcAft>
              <a:spcPct val="35000"/>
            </a:spcAft>
            <a:buNone/>
          </a:pPr>
          <a:r>
            <a:rPr lang="en-NZ" sz="1100" kern="1200"/>
            <a:t>Anyone can nominate a property to add to the list – the owner is also consulted</a:t>
          </a:r>
          <a:endParaRPr lang="en-US" sz="1100" kern="1200"/>
        </a:p>
        <a:p>
          <a:pPr marL="0" lvl="0" indent="0" algn="ctr" defTabSz="488950">
            <a:lnSpc>
              <a:spcPct val="90000"/>
            </a:lnSpc>
            <a:spcBef>
              <a:spcPct val="0"/>
            </a:spcBef>
            <a:spcAft>
              <a:spcPct val="35000"/>
            </a:spcAft>
            <a:buNone/>
          </a:pPr>
          <a:r>
            <a:rPr lang="en-NZ" sz="1100" kern="1200"/>
            <a:t>Listing is nominal- in itself it imposes no constraints or duties on the owner</a:t>
          </a:r>
          <a:endParaRPr lang="en-US" sz="1100" kern="1200"/>
        </a:p>
      </dsp:txBody>
      <dsp:txXfrm>
        <a:off x="3688425" y="2490102"/>
        <a:ext cx="3138750" cy="1121426"/>
      </dsp:txXfrm>
    </dsp:sp>
    <dsp:sp modelId="{F1B429E6-984B-46EA-8678-FFBB74121356}">
      <dsp:nvSpPr>
        <dsp:cNvPr id="0" name=""/>
        <dsp:cNvSpPr/>
      </dsp:nvSpPr>
      <dsp:spPr>
        <a:xfrm>
          <a:off x="8396550" y="739809"/>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F3B1D-33E6-48A4-9B24-EEC48C21D467}">
      <dsp:nvSpPr>
        <dsp:cNvPr id="0" name=""/>
        <dsp:cNvSpPr/>
      </dsp:nvSpPr>
      <dsp:spPr>
        <a:xfrm>
          <a:off x="7376456" y="1961855"/>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NZ" sz="1400" kern="1200" dirty="0"/>
            <a:t>Council policies</a:t>
          </a:r>
        </a:p>
        <a:p>
          <a:pPr marL="0" lvl="0" indent="0" algn="ctr" defTabSz="622300">
            <a:lnSpc>
              <a:spcPct val="90000"/>
            </a:lnSpc>
            <a:spcBef>
              <a:spcPct val="0"/>
            </a:spcBef>
            <a:spcAft>
              <a:spcPct val="35000"/>
            </a:spcAft>
            <a:buNone/>
            <a:defRPr b="1"/>
          </a:pPr>
          <a:r>
            <a:rPr lang="en-NZ" sz="1400" kern="1200" dirty="0"/>
            <a:t> </a:t>
          </a:r>
        </a:p>
      </dsp:txBody>
      <dsp:txXfrm>
        <a:off x="7376456" y="1961855"/>
        <a:ext cx="3138750" cy="470812"/>
      </dsp:txXfrm>
    </dsp:sp>
    <dsp:sp modelId="{B951742E-71C8-4476-BB0F-274A03221050}">
      <dsp:nvSpPr>
        <dsp:cNvPr id="0" name=""/>
        <dsp:cNvSpPr/>
      </dsp:nvSpPr>
      <dsp:spPr>
        <a:xfrm>
          <a:off x="7376850" y="2449484"/>
          <a:ext cx="3138750" cy="1121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NZ" sz="1100" b="0" i="1" kern="1200" dirty="0"/>
            <a:t>It’s individual council’s policies that matter</a:t>
          </a:r>
        </a:p>
        <a:p>
          <a:pPr marL="0" lvl="0" indent="0" algn="ctr" defTabSz="488950">
            <a:lnSpc>
              <a:spcPct val="90000"/>
            </a:lnSpc>
            <a:spcBef>
              <a:spcPct val="0"/>
            </a:spcBef>
            <a:spcAft>
              <a:spcPct val="35000"/>
            </a:spcAft>
            <a:buNone/>
          </a:pPr>
          <a:r>
            <a:rPr lang="en-NZ" sz="1100" kern="1200" dirty="0"/>
            <a:t>- Individual heritage properties</a:t>
          </a:r>
          <a:endParaRPr lang="en-US" sz="1100" kern="1200" dirty="0"/>
        </a:p>
        <a:p>
          <a:pPr marL="0" lvl="0" indent="0" algn="ctr" defTabSz="488950">
            <a:lnSpc>
              <a:spcPct val="90000"/>
            </a:lnSpc>
            <a:spcBef>
              <a:spcPct val="0"/>
            </a:spcBef>
            <a:spcAft>
              <a:spcPct val="35000"/>
            </a:spcAft>
            <a:buNone/>
          </a:pPr>
          <a:r>
            <a:rPr lang="en-NZ" sz="1100" kern="1200" dirty="0"/>
            <a:t>- Heritage areas</a:t>
          </a:r>
          <a:endParaRPr lang="en-US" sz="1100" kern="1200" dirty="0"/>
        </a:p>
        <a:p>
          <a:pPr marL="0" lvl="0" indent="0" algn="ctr" defTabSz="488950">
            <a:lnSpc>
              <a:spcPct val="90000"/>
            </a:lnSpc>
            <a:spcBef>
              <a:spcPct val="0"/>
            </a:spcBef>
            <a:spcAft>
              <a:spcPct val="35000"/>
            </a:spcAft>
            <a:buNone/>
          </a:pPr>
          <a:r>
            <a:rPr lang="en-NZ" sz="1100" kern="1200" dirty="0"/>
            <a:t>- Special character areas</a:t>
          </a:r>
          <a:endParaRPr lang="en-US" sz="1100" kern="1200" dirty="0"/>
        </a:p>
      </dsp:txBody>
      <dsp:txXfrm>
        <a:off x="7376850" y="2449484"/>
        <a:ext cx="3138750" cy="11214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370DF-AE98-409D-B88A-E38D3B1E455E}">
      <dsp:nvSpPr>
        <dsp:cNvPr id="0" name=""/>
        <dsp:cNvSpPr/>
      </dsp:nvSpPr>
      <dsp:spPr>
        <a:xfrm>
          <a:off x="0" y="2530579"/>
          <a:ext cx="10927829" cy="16603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NZ" sz="2100" kern="1200"/>
            <a:t>Obtaining the consent is costly, time consuming and by no means guaranteed</a:t>
          </a:r>
          <a:endParaRPr lang="en-US" sz="2100" kern="1200"/>
        </a:p>
      </dsp:txBody>
      <dsp:txXfrm>
        <a:off x="0" y="2530579"/>
        <a:ext cx="10927829" cy="1660334"/>
      </dsp:txXfrm>
    </dsp:sp>
    <dsp:sp modelId="{2B30422D-7BF3-4ADF-A036-E72B2689EA5C}">
      <dsp:nvSpPr>
        <dsp:cNvPr id="0" name=""/>
        <dsp:cNvSpPr/>
      </dsp:nvSpPr>
      <dsp:spPr>
        <a:xfrm rot="10800000">
          <a:off x="0" y="1890"/>
          <a:ext cx="10927829" cy="2553594"/>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NZ" sz="2100" kern="1200"/>
            <a:t>Practices vary from Council to Council but typically heritage designation means the owner needs to seek a consent to:</a:t>
          </a:r>
          <a:endParaRPr lang="en-US" sz="2100" kern="1200"/>
        </a:p>
      </dsp:txBody>
      <dsp:txXfrm rot="-10800000">
        <a:off x="0" y="1890"/>
        <a:ext cx="10927829" cy="896311"/>
      </dsp:txXfrm>
    </dsp:sp>
    <dsp:sp modelId="{DD71627E-69D8-4532-8FA7-A5B5A32196A5}">
      <dsp:nvSpPr>
        <dsp:cNvPr id="0" name=""/>
        <dsp:cNvSpPr/>
      </dsp:nvSpPr>
      <dsp:spPr>
        <a:xfrm>
          <a:off x="0" y="898202"/>
          <a:ext cx="1365978" cy="76352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NZ" sz="1200" kern="1200"/>
            <a:t>Change any part of the exterior of the building as seen from the road</a:t>
          </a:r>
          <a:endParaRPr lang="en-US" sz="1200" kern="1200"/>
        </a:p>
      </dsp:txBody>
      <dsp:txXfrm>
        <a:off x="0" y="898202"/>
        <a:ext cx="1365978" cy="763524"/>
      </dsp:txXfrm>
    </dsp:sp>
    <dsp:sp modelId="{CC91D004-EF61-4D98-8544-08D798D2A7F6}">
      <dsp:nvSpPr>
        <dsp:cNvPr id="0" name=""/>
        <dsp:cNvSpPr/>
      </dsp:nvSpPr>
      <dsp:spPr>
        <a:xfrm>
          <a:off x="1365978" y="898202"/>
          <a:ext cx="1365978" cy="763524"/>
        </a:xfrm>
        <a:prstGeom prst="rect">
          <a:avLst/>
        </a:prstGeom>
        <a:solidFill>
          <a:schemeClr val="accent2">
            <a:tint val="40000"/>
            <a:alpha val="90000"/>
            <a:hueOff val="-121318"/>
            <a:satOff val="-10764"/>
            <a:lumOff val="-110"/>
            <a:alphaOff val="0"/>
          </a:schemeClr>
        </a:solidFill>
        <a:ln w="12700" cap="flat" cmpd="sng" algn="ctr">
          <a:solidFill>
            <a:schemeClr val="accent2">
              <a:tint val="40000"/>
              <a:alpha val="90000"/>
              <a:hueOff val="-121318"/>
              <a:satOff val="-10764"/>
              <a:lumOff val="-1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NZ" sz="1200" kern="1200"/>
            <a:t>Alter windows and window frames</a:t>
          </a:r>
          <a:endParaRPr lang="en-US" sz="1200" kern="1200"/>
        </a:p>
      </dsp:txBody>
      <dsp:txXfrm>
        <a:off x="1365978" y="898202"/>
        <a:ext cx="1365978" cy="763524"/>
      </dsp:txXfrm>
    </dsp:sp>
    <dsp:sp modelId="{186D7DE3-4DD9-4B6C-8234-3A1B6AF11557}">
      <dsp:nvSpPr>
        <dsp:cNvPr id="0" name=""/>
        <dsp:cNvSpPr/>
      </dsp:nvSpPr>
      <dsp:spPr>
        <a:xfrm>
          <a:off x="2731957" y="898202"/>
          <a:ext cx="1365978" cy="763524"/>
        </a:xfrm>
        <a:prstGeom prst="rect">
          <a:avLst/>
        </a:prstGeom>
        <a:solidFill>
          <a:schemeClr val="accent2">
            <a:tint val="40000"/>
            <a:alpha val="90000"/>
            <a:hueOff val="-242636"/>
            <a:satOff val="-21527"/>
            <a:lumOff val="-220"/>
            <a:alphaOff val="0"/>
          </a:schemeClr>
        </a:solidFill>
        <a:ln w="12700" cap="flat" cmpd="sng" algn="ctr">
          <a:solidFill>
            <a:schemeClr val="accent2">
              <a:tint val="40000"/>
              <a:alpha val="90000"/>
              <a:hueOff val="-242636"/>
              <a:satOff val="-21527"/>
              <a:lumOff val="-2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NZ" sz="1200" kern="1200"/>
            <a:t>Change the cladding</a:t>
          </a:r>
          <a:endParaRPr lang="en-US" sz="1200" kern="1200"/>
        </a:p>
      </dsp:txBody>
      <dsp:txXfrm>
        <a:off x="2731957" y="898202"/>
        <a:ext cx="1365978" cy="763524"/>
      </dsp:txXfrm>
    </dsp:sp>
    <dsp:sp modelId="{C70BBB1F-DD59-4D91-8405-F716ED095CEA}">
      <dsp:nvSpPr>
        <dsp:cNvPr id="0" name=""/>
        <dsp:cNvSpPr/>
      </dsp:nvSpPr>
      <dsp:spPr>
        <a:xfrm>
          <a:off x="4097935" y="898202"/>
          <a:ext cx="1365978" cy="763524"/>
        </a:xfrm>
        <a:prstGeom prst="rect">
          <a:avLst/>
        </a:prstGeom>
        <a:solidFill>
          <a:schemeClr val="accent2">
            <a:tint val="40000"/>
            <a:alpha val="90000"/>
            <a:hueOff val="-363954"/>
            <a:satOff val="-32291"/>
            <a:lumOff val="-330"/>
            <a:alphaOff val="0"/>
          </a:schemeClr>
        </a:solidFill>
        <a:ln w="12700" cap="flat" cmpd="sng" algn="ctr">
          <a:solidFill>
            <a:schemeClr val="accent2">
              <a:tint val="40000"/>
              <a:alpha val="90000"/>
              <a:hueOff val="-363954"/>
              <a:satOff val="-32291"/>
              <a:lumOff val="-3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NZ" sz="1200" kern="1200"/>
            <a:t>Remove an unsafe chimney</a:t>
          </a:r>
          <a:endParaRPr lang="en-US" sz="1200" kern="1200"/>
        </a:p>
      </dsp:txBody>
      <dsp:txXfrm>
        <a:off x="4097935" y="898202"/>
        <a:ext cx="1365978" cy="763524"/>
      </dsp:txXfrm>
    </dsp:sp>
    <dsp:sp modelId="{20D3719B-60CD-4017-8132-436B4B2509F1}">
      <dsp:nvSpPr>
        <dsp:cNvPr id="0" name=""/>
        <dsp:cNvSpPr/>
      </dsp:nvSpPr>
      <dsp:spPr>
        <a:xfrm>
          <a:off x="5463914" y="898202"/>
          <a:ext cx="1365978" cy="763524"/>
        </a:xfrm>
        <a:prstGeom prst="rect">
          <a:avLst/>
        </a:prstGeom>
        <a:solidFill>
          <a:schemeClr val="accent2">
            <a:tint val="40000"/>
            <a:alpha val="90000"/>
            <a:hueOff val="-485272"/>
            <a:satOff val="-43055"/>
            <a:lumOff val="-439"/>
            <a:alphaOff val="0"/>
          </a:schemeClr>
        </a:solidFill>
        <a:ln w="12700" cap="flat" cmpd="sng" algn="ctr">
          <a:solidFill>
            <a:schemeClr val="accent2">
              <a:tint val="40000"/>
              <a:alpha val="90000"/>
              <a:hueOff val="-485272"/>
              <a:satOff val="-43055"/>
              <a:lumOff val="-4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NZ" sz="1200" kern="1200"/>
            <a:t>Add solar panels </a:t>
          </a:r>
          <a:endParaRPr lang="en-US" sz="1200" kern="1200"/>
        </a:p>
      </dsp:txBody>
      <dsp:txXfrm>
        <a:off x="5463914" y="898202"/>
        <a:ext cx="1365978" cy="763524"/>
      </dsp:txXfrm>
    </dsp:sp>
    <dsp:sp modelId="{0A448464-3158-4816-9A77-33959134DF29}">
      <dsp:nvSpPr>
        <dsp:cNvPr id="0" name=""/>
        <dsp:cNvSpPr/>
      </dsp:nvSpPr>
      <dsp:spPr>
        <a:xfrm>
          <a:off x="6829893" y="898202"/>
          <a:ext cx="1365978" cy="763524"/>
        </a:xfrm>
        <a:prstGeom prst="rect">
          <a:avLst/>
        </a:prstGeom>
        <a:solidFill>
          <a:schemeClr val="accent2">
            <a:tint val="40000"/>
            <a:alpha val="90000"/>
            <a:hueOff val="-606590"/>
            <a:satOff val="-53819"/>
            <a:lumOff val="-549"/>
            <a:alphaOff val="0"/>
          </a:schemeClr>
        </a:solidFill>
        <a:ln w="12700" cap="flat" cmpd="sng" algn="ctr">
          <a:solidFill>
            <a:schemeClr val="accent2">
              <a:tint val="40000"/>
              <a:alpha val="90000"/>
              <a:hueOff val="-606590"/>
              <a:satOff val="-53819"/>
              <a:lumOff val="-5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NZ" sz="1200" kern="1200"/>
            <a:t>Add an extra story or room</a:t>
          </a:r>
          <a:endParaRPr lang="en-US" sz="1200" kern="1200"/>
        </a:p>
      </dsp:txBody>
      <dsp:txXfrm>
        <a:off x="6829893" y="898202"/>
        <a:ext cx="1365978" cy="763524"/>
      </dsp:txXfrm>
    </dsp:sp>
    <dsp:sp modelId="{27F87251-0712-4F35-8A41-2FB6335A64AB}">
      <dsp:nvSpPr>
        <dsp:cNvPr id="0" name=""/>
        <dsp:cNvSpPr/>
      </dsp:nvSpPr>
      <dsp:spPr>
        <a:xfrm>
          <a:off x="8195871" y="898202"/>
          <a:ext cx="1365978" cy="763524"/>
        </a:xfrm>
        <a:prstGeom prst="rect">
          <a:avLst/>
        </a:prstGeom>
        <a:solidFill>
          <a:schemeClr val="accent2">
            <a:tint val="40000"/>
            <a:alpha val="90000"/>
            <a:hueOff val="-727908"/>
            <a:satOff val="-64582"/>
            <a:lumOff val="-659"/>
            <a:alphaOff val="0"/>
          </a:schemeClr>
        </a:solidFill>
        <a:ln w="12700" cap="flat" cmpd="sng" algn="ctr">
          <a:solidFill>
            <a:schemeClr val="accent2">
              <a:tint val="40000"/>
              <a:alpha val="90000"/>
              <a:hueOff val="-727908"/>
              <a:satOff val="-64582"/>
              <a:lumOff val="-6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NZ" sz="1200" kern="1200"/>
            <a:t>Demolish the building</a:t>
          </a:r>
          <a:endParaRPr lang="en-US" sz="1200" kern="1200"/>
        </a:p>
      </dsp:txBody>
      <dsp:txXfrm>
        <a:off x="8195871" y="898202"/>
        <a:ext cx="1365978" cy="763524"/>
      </dsp:txXfrm>
    </dsp:sp>
    <dsp:sp modelId="{49D9F7B9-CB54-452C-8E50-E9BD1E76988D}">
      <dsp:nvSpPr>
        <dsp:cNvPr id="0" name=""/>
        <dsp:cNvSpPr/>
      </dsp:nvSpPr>
      <dsp:spPr>
        <a:xfrm>
          <a:off x="9561850" y="898202"/>
          <a:ext cx="1365978" cy="763524"/>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NZ" sz="1200" kern="1200"/>
            <a:t>Develop the property </a:t>
          </a:r>
          <a:endParaRPr lang="en-US" sz="1200" kern="1200"/>
        </a:p>
      </dsp:txBody>
      <dsp:txXfrm>
        <a:off x="9561850" y="898202"/>
        <a:ext cx="1365978" cy="7635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437CF-DAC6-4AF5-8A4D-75E419C48C6C}">
      <dsp:nvSpPr>
        <dsp:cNvPr id="0" name=""/>
        <dsp:cNvSpPr/>
      </dsp:nvSpPr>
      <dsp:spPr>
        <a:xfrm>
          <a:off x="796045" y="138710"/>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2F9008-4B6B-4CCB-8E93-72AF0CA70303}">
      <dsp:nvSpPr>
        <dsp:cNvPr id="0" name=""/>
        <dsp:cNvSpPr/>
      </dsp:nvSpPr>
      <dsp:spPr>
        <a:xfrm>
          <a:off x="796045" y="1843910"/>
          <a:ext cx="4320000" cy="66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NZ" sz="1400" kern="1200" dirty="0"/>
            <a:t>In 2022 VHG surveyed 67 councils: 59 responded to our query focused on individual heritage-designated properties</a:t>
          </a:r>
          <a:endParaRPr lang="en-US" sz="1400" kern="1200" dirty="0"/>
        </a:p>
      </dsp:txBody>
      <dsp:txXfrm>
        <a:off x="796045" y="1843910"/>
        <a:ext cx="4320000" cy="668250"/>
      </dsp:txXfrm>
    </dsp:sp>
    <dsp:sp modelId="{6D08EDE3-94F6-4C56-8486-9F6FEE9D6BDB}">
      <dsp:nvSpPr>
        <dsp:cNvPr id="0" name=""/>
        <dsp:cNvSpPr/>
      </dsp:nvSpPr>
      <dsp:spPr>
        <a:xfrm>
          <a:off x="796045" y="2602020"/>
          <a:ext cx="4320000" cy="2029708"/>
        </a:xfrm>
        <a:prstGeom prst="rect">
          <a:avLst/>
        </a:prstGeom>
        <a:noFill/>
        <a:ln>
          <a:noFill/>
        </a:ln>
        <a:effectLst/>
      </dsp:spPr>
      <dsp:style>
        <a:lnRef idx="0">
          <a:scrgbClr r="0" g="0" b="0"/>
        </a:lnRef>
        <a:fillRef idx="0">
          <a:scrgbClr r="0" g="0" b="0"/>
        </a:fillRef>
        <a:effectRef idx="0">
          <a:scrgbClr r="0" g="0" b="0"/>
        </a:effectRef>
        <a:fontRef idx="minor"/>
      </dsp:style>
    </dsp:sp>
    <dsp:sp modelId="{D9209AA8-BC9F-4A2F-B580-D2A928212963}">
      <dsp:nvSpPr>
        <dsp:cNvPr id="0" name=""/>
        <dsp:cNvSpPr/>
      </dsp:nvSpPr>
      <dsp:spPr>
        <a:xfrm>
          <a:off x="5872045" y="138710"/>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E63A36-82B7-4FB0-B535-B37CABAD8F8E}">
      <dsp:nvSpPr>
        <dsp:cNvPr id="0" name=""/>
        <dsp:cNvSpPr/>
      </dsp:nvSpPr>
      <dsp:spPr>
        <a:xfrm>
          <a:off x="5872045" y="1843910"/>
          <a:ext cx="4320000" cy="66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NZ" sz="1400" kern="1200" dirty="0"/>
            <a:t>Councils differ widely in their policies and practices</a:t>
          </a:r>
          <a:endParaRPr lang="en-US" sz="1400" kern="1200" dirty="0"/>
        </a:p>
      </dsp:txBody>
      <dsp:txXfrm>
        <a:off x="5872045" y="1843910"/>
        <a:ext cx="4320000" cy="668250"/>
      </dsp:txXfrm>
    </dsp:sp>
    <dsp:sp modelId="{80EE102C-1CC9-4CE3-B8A5-21D88A789DAE}">
      <dsp:nvSpPr>
        <dsp:cNvPr id="0" name=""/>
        <dsp:cNvSpPr/>
      </dsp:nvSpPr>
      <dsp:spPr>
        <a:xfrm>
          <a:off x="5882888" y="2281651"/>
          <a:ext cx="4320000" cy="2029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19 councils do not heritage-list any private properties</a:t>
          </a:r>
        </a:p>
        <a:p>
          <a:pPr marL="0" lvl="0" indent="0" algn="l" defTabSz="488950">
            <a:lnSpc>
              <a:spcPct val="100000"/>
            </a:lnSpc>
            <a:spcBef>
              <a:spcPct val="0"/>
            </a:spcBef>
            <a:spcAft>
              <a:spcPct val="35000"/>
            </a:spcAft>
            <a:buNone/>
          </a:pPr>
          <a:r>
            <a:rPr lang="en-US" sz="1100" kern="1200" dirty="0"/>
            <a:t>10 councils do not list any properties other than </a:t>
          </a:r>
          <a:r>
            <a:rPr lang="en-AU" sz="1100" kern="1200" dirty="0"/>
            <a:t>HNZ-</a:t>
          </a:r>
          <a:r>
            <a:rPr lang="en-US" sz="1100" kern="1200" dirty="0"/>
            <a:t>designated properties</a:t>
          </a:r>
        </a:p>
        <a:p>
          <a:pPr marL="0" lvl="0" indent="0" algn="l" defTabSz="488950">
            <a:lnSpc>
              <a:spcPct val="100000"/>
            </a:lnSpc>
            <a:spcBef>
              <a:spcPct val="0"/>
            </a:spcBef>
            <a:spcAft>
              <a:spcPct val="35000"/>
            </a:spcAft>
            <a:buNone/>
          </a:pPr>
          <a:r>
            <a:rPr lang="en-US" sz="1100" kern="1200"/>
            <a:t>5 councils require owner consent to a listing: Hastings, Hurunui, Ruapehu, Waimate, Waitaki</a:t>
          </a:r>
        </a:p>
        <a:p>
          <a:pPr marL="0" lvl="0" indent="0" algn="l" defTabSz="488950">
            <a:lnSpc>
              <a:spcPct val="100000"/>
            </a:lnSpc>
            <a:spcBef>
              <a:spcPct val="0"/>
            </a:spcBef>
            <a:spcAft>
              <a:spcPct val="35000"/>
            </a:spcAft>
            <a:buNone/>
          </a:pPr>
          <a:r>
            <a:rPr lang="en-US" sz="1100" kern="1200"/>
            <a:t>5 councils list private residential properties, but changes to them are permitted if notice given to the council</a:t>
          </a:r>
        </a:p>
        <a:p>
          <a:pPr marL="0" lvl="0" indent="0" algn="l" defTabSz="488950">
            <a:lnSpc>
              <a:spcPct val="100000"/>
            </a:lnSpc>
            <a:spcBef>
              <a:spcPct val="0"/>
            </a:spcBef>
            <a:spcAft>
              <a:spcPct val="35000"/>
            </a:spcAft>
            <a:buNone/>
          </a:pPr>
          <a:r>
            <a:rPr lang="en-US" sz="1100" kern="1200"/>
            <a:t>9 councils list additional properties, but do not list additional private residential properties</a:t>
          </a:r>
        </a:p>
        <a:p>
          <a:pPr marL="0" lvl="0" indent="0" algn="l" defTabSz="488950">
            <a:lnSpc>
              <a:spcPct val="100000"/>
            </a:lnSpc>
            <a:spcBef>
              <a:spcPct val="0"/>
            </a:spcBef>
            <a:spcAft>
              <a:spcPct val="35000"/>
            </a:spcAft>
            <a:buNone/>
          </a:pPr>
          <a:r>
            <a:rPr lang="en-US" sz="1100" kern="1200"/>
            <a:t>Other councils either mandate heritage designation or are unsure about whether they would need owner consent</a:t>
          </a:r>
        </a:p>
      </dsp:txBody>
      <dsp:txXfrm>
        <a:off x="5882888" y="2281651"/>
        <a:ext cx="4320000" cy="20297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DBC04-6AB2-46F4-B015-665EEFFC2BCF}">
      <dsp:nvSpPr>
        <dsp:cNvPr id="0" name=""/>
        <dsp:cNvSpPr/>
      </dsp:nvSpPr>
      <dsp:spPr>
        <a:xfrm>
          <a:off x="4825369" y="12523"/>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9FA7FF-6766-47B8-A243-5120CF317C2D}">
      <dsp:nvSpPr>
        <dsp:cNvPr id="0" name=""/>
        <dsp:cNvSpPr/>
      </dsp:nvSpPr>
      <dsp:spPr>
        <a:xfrm>
          <a:off x="4081427" y="1305772"/>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dirty="0"/>
            <a:t>The current heritage system is not working well</a:t>
          </a:r>
        </a:p>
      </dsp:txBody>
      <dsp:txXfrm>
        <a:off x="4081427" y="1305772"/>
        <a:ext cx="3138750" cy="470812"/>
      </dsp:txXfrm>
    </dsp:sp>
    <dsp:sp modelId="{1A301D5B-1802-4FC1-80A5-D52A4AA55001}">
      <dsp:nvSpPr>
        <dsp:cNvPr id="0" name=""/>
        <dsp:cNvSpPr/>
      </dsp:nvSpPr>
      <dsp:spPr>
        <a:xfrm>
          <a:off x="393" y="2889719"/>
          <a:ext cx="3138750" cy="265875"/>
        </a:xfrm>
        <a:prstGeom prst="rect">
          <a:avLst/>
        </a:prstGeom>
        <a:noFill/>
        <a:ln>
          <a:noFill/>
        </a:ln>
        <a:effectLst/>
      </dsp:spPr>
      <dsp:style>
        <a:lnRef idx="0">
          <a:scrgbClr r="0" g="0" b="0"/>
        </a:lnRef>
        <a:fillRef idx="0">
          <a:scrgbClr r="0" g="0" b="0"/>
        </a:fillRef>
        <a:effectRef idx="0">
          <a:scrgbClr r="0" g="0" b="0"/>
        </a:effectRef>
        <a:fontRef idx="minor"/>
      </dsp:style>
    </dsp:sp>
    <dsp:sp modelId="{F5D3A0E6-4CE9-4B4D-BDFC-F779412A3CD0}">
      <dsp:nvSpPr>
        <dsp:cNvPr id="0" name=""/>
        <dsp:cNvSpPr/>
      </dsp:nvSpPr>
      <dsp:spPr>
        <a:xfrm>
          <a:off x="1836447" y="1755403"/>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DAAC29-ECC3-426E-A0BD-6F9673C064E5}">
      <dsp:nvSpPr>
        <dsp:cNvPr id="0" name=""/>
        <dsp:cNvSpPr/>
      </dsp:nvSpPr>
      <dsp:spPr>
        <a:xfrm>
          <a:off x="742708" y="3355502"/>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dirty="0"/>
            <a:t>True national heritage is not being protected</a:t>
          </a:r>
        </a:p>
      </dsp:txBody>
      <dsp:txXfrm>
        <a:off x="742708" y="3355502"/>
        <a:ext cx="3138750" cy="470812"/>
      </dsp:txXfrm>
    </dsp:sp>
    <dsp:sp modelId="{93CB4053-9588-4140-B6AE-AE8977B1B3D7}">
      <dsp:nvSpPr>
        <dsp:cNvPr id="0" name=""/>
        <dsp:cNvSpPr/>
      </dsp:nvSpPr>
      <dsp:spPr>
        <a:xfrm>
          <a:off x="3688425" y="2889719"/>
          <a:ext cx="3138750" cy="265875"/>
        </a:xfrm>
        <a:prstGeom prst="rect">
          <a:avLst/>
        </a:prstGeom>
        <a:noFill/>
        <a:ln>
          <a:noFill/>
        </a:ln>
        <a:effectLst/>
      </dsp:spPr>
      <dsp:style>
        <a:lnRef idx="0">
          <a:scrgbClr r="0" g="0" b="0"/>
        </a:lnRef>
        <a:fillRef idx="0">
          <a:scrgbClr r="0" g="0" b="0"/>
        </a:fillRef>
        <a:effectRef idx="0">
          <a:scrgbClr r="0" g="0" b="0"/>
        </a:effectRef>
        <a:fontRef idx="minor"/>
      </dsp:style>
    </dsp:sp>
    <dsp:sp modelId="{81EC88D0-1B04-40C4-BBB7-65CF86111DC5}">
      <dsp:nvSpPr>
        <dsp:cNvPr id="0" name=""/>
        <dsp:cNvSpPr/>
      </dsp:nvSpPr>
      <dsp:spPr>
        <a:xfrm>
          <a:off x="7942415" y="1816483"/>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A3BC47-A63A-4778-B3DF-2CF95196204E}">
      <dsp:nvSpPr>
        <dsp:cNvPr id="0" name=""/>
        <dsp:cNvSpPr/>
      </dsp:nvSpPr>
      <dsp:spPr>
        <a:xfrm>
          <a:off x="6946886" y="3361641"/>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dirty="0"/>
            <a:t>Thousands of peoples’ homes are being heritage-designated falsely</a:t>
          </a:r>
        </a:p>
      </dsp:txBody>
      <dsp:txXfrm>
        <a:off x="6946886" y="3361641"/>
        <a:ext cx="3138750" cy="470812"/>
      </dsp:txXfrm>
    </dsp:sp>
    <dsp:sp modelId="{AFDC46E5-8FE4-4F38-AB52-DA2C2C9F5B35}">
      <dsp:nvSpPr>
        <dsp:cNvPr id="0" name=""/>
        <dsp:cNvSpPr/>
      </dsp:nvSpPr>
      <dsp:spPr>
        <a:xfrm>
          <a:off x="7376456" y="2889719"/>
          <a:ext cx="3138750" cy="26587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35CEF-D0AC-46C7-9309-19ABE9BF3CAA}">
      <dsp:nvSpPr>
        <dsp:cNvPr id="0" name=""/>
        <dsp:cNvSpPr/>
      </dsp:nvSpPr>
      <dsp:spPr>
        <a:xfrm>
          <a:off x="3555173" y="1568946"/>
          <a:ext cx="787120" cy="91440"/>
        </a:xfrm>
        <a:custGeom>
          <a:avLst/>
          <a:gdLst/>
          <a:ahLst/>
          <a:cxnLst/>
          <a:rect l="0" t="0" r="0" b="0"/>
          <a:pathLst>
            <a:path>
              <a:moveTo>
                <a:pt x="0" y="45720"/>
              </a:moveTo>
              <a:lnTo>
                <a:pt x="787120"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28290" y="1610577"/>
        <a:ext cx="40886" cy="8177"/>
      </dsp:txXfrm>
    </dsp:sp>
    <dsp:sp modelId="{2273F138-F3B7-4656-A826-10630BA99620}">
      <dsp:nvSpPr>
        <dsp:cNvPr id="0" name=""/>
        <dsp:cNvSpPr/>
      </dsp:nvSpPr>
      <dsp:spPr>
        <a:xfrm>
          <a:off x="1665" y="548074"/>
          <a:ext cx="3555308" cy="21331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13" tIns="182867" rIns="174213" bIns="182867" numCol="1" spcCol="1270" anchor="ctr" anchorCtr="0">
          <a:noAutofit/>
        </a:bodyPr>
        <a:lstStyle/>
        <a:p>
          <a:pPr marL="0" lvl="0" indent="0" algn="ctr" defTabSz="844550">
            <a:lnSpc>
              <a:spcPct val="90000"/>
            </a:lnSpc>
            <a:spcBef>
              <a:spcPct val="0"/>
            </a:spcBef>
            <a:spcAft>
              <a:spcPct val="35000"/>
            </a:spcAft>
            <a:buNone/>
          </a:pPr>
          <a:r>
            <a:rPr lang="en-NZ" sz="1900" kern="1200" dirty="0"/>
            <a:t>These costs are encapsulated in the likely decline in the value of the homes of 10%  to 30% or more.</a:t>
          </a:r>
          <a:endParaRPr lang="en-US" sz="1900" kern="1200" baseline="30000" dirty="0"/>
        </a:p>
      </dsp:txBody>
      <dsp:txXfrm>
        <a:off x="1665" y="548074"/>
        <a:ext cx="3555308" cy="2133184"/>
      </dsp:txXfrm>
    </dsp:sp>
    <dsp:sp modelId="{5CBD8399-02C0-4EC8-853C-3B0F74208E7C}">
      <dsp:nvSpPr>
        <dsp:cNvPr id="0" name=""/>
        <dsp:cNvSpPr/>
      </dsp:nvSpPr>
      <dsp:spPr>
        <a:xfrm>
          <a:off x="1779319" y="2679459"/>
          <a:ext cx="4373029" cy="787120"/>
        </a:xfrm>
        <a:custGeom>
          <a:avLst/>
          <a:gdLst/>
          <a:ahLst/>
          <a:cxnLst/>
          <a:rect l="0" t="0" r="0" b="0"/>
          <a:pathLst>
            <a:path>
              <a:moveTo>
                <a:pt x="4373029" y="0"/>
              </a:moveTo>
              <a:lnTo>
                <a:pt x="4373029" y="410660"/>
              </a:lnTo>
              <a:lnTo>
                <a:pt x="0" y="410660"/>
              </a:lnTo>
              <a:lnTo>
                <a:pt x="0" y="787120"/>
              </a:lnTo>
            </a:path>
          </a:pathLst>
        </a:custGeom>
        <a:noFill/>
        <a:ln w="6350" cap="flat" cmpd="sng" algn="ctr">
          <a:solidFill>
            <a:schemeClr val="accent2">
              <a:hueOff val="-727682"/>
              <a:satOff val="-41964"/>
              <a:lumOff val="43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54613" y="3068930"/>
        <a:ext cx="222441" cy="8177"/>
      </dsp:txXfrm>
    </dsp:sp>
    <dsp:sp modelId="{C795B738-2EA5-40FA-938D-5EE06F412C83}">
      <dsp:nvSpPr>
        <dsp:cNvPr id="0" name=""/>
        <dsp:cNvSpPr/>
      </dsp:nvSpPr>
      <dsp:spPr>
        <a:xfrm>
          <a:off x="4374694" y="548074"/>
          <a:ext cx="3555308" cy="2133184"/>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13" tIns="182867" rIns="174213" bIns="182867" numCol="1" spcCol="1270" anchor="ctr" anchorCtr="0">
          <a:noAutofit/>
        </a:bodyPr>
        <a:lstStyle/>
        <a:p>
          <a:pPr marL="0" lvl="0" indent="0" algn="ctr" defTabSz="844550">
            <a:lnSpc>
              <a:spcPct val="90000"/>
            </a:lnSpc>
            <a:spcBef>
              <a:spcPct val="0"/>
            </a:spcBef>
            <a:spcAft>
              <a:spcPct val="35000"/>
            </a:spcAft>
            <a:buNone/>
          </a:pPr>
          <a:r>
            <a:rPr lang="en-NZ" sz="1900" kern="1200" dirty="0"/>
            <a:t>Real Estate Agents have advised that heritage designated homes are more difficult to sell, and many buyers withdraw interest when they learn it is heritage designated.</a:t>
          </a:r>
          <a:endParaRPr lang="en-US" sz="1900" kern="1200" dirty="0"/>
        </a:p>
      </dsp:txBody>
      <dsp:txXfrm>
        <a:off x="4374694" y="548074"/>
        <a:ext cx="3555308" cy="2133184"/>
      </dsp:txXfrm>
    </dsp:sp>
    <dsp:sp modelId="{AF779141-F8AB-4028-B88C-6AF83797D9F8}">
      <dsp:nvSpPr>
        <dsp:cNvPr id="0" name=""/>
        <dsp:cNvSpPr/>
      </dsp:nvSpPr>
      <dsp:spPr>
        <a:xfrm>
          <a:off x="3555173" y="4519852"/>
          <a:ext cx="787120" cy="91440"/>
        </a:xfrm>
        <a:custGeom>
          <a:avLst/>
          <a:gdLst/>
          <a:ahLst/>
          <a:cxnLst/>
          <a:rect l="0" t="0" r="0" b="0"/>
          <a:pathLst>
            <a:path>
              <a:moveTo>
                <a:pt x="0" y="45720"/>
              </a:moveTo>
              <a:lnTo>
                <a:pt x="787120"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28290" y="4561483"/>
        <a:ext cx="40886" cy="8177"/>
      </dsp:txXfrm>
    </dsp:sp>
    <dsp:sp modelId="{C5561186-59A3-4DBF-A063-59E6B2718D07}">
      <dsp:nvSpPr>
        <dsp:cNvPr id="0" name=""/>
        <dsp:cNvSpPr/>
      </dsp:nvSpPr>
      <dsp:spPr>
        <a:xfrm>
          <a:off x="1665" y="3498979"/>
          <a:ext cx="3555308" cy="2133184"/>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13" tIns="182867" rIns="174213" bIns="182867" numCol="1" spcCol="1270" anchor="ctr" anchorCtr="0">
          <a:noAutofit/>
        </a:bodyPr>
        <a:lstStyle/>
        <a:p>
          <a:pPr marL="0" lvl="0" indent="0" algn="ctr" defTabSz="844550">
            <a:lnSpc>
              <a:spcPct val="90000"/>
            </a:lnSpc>
            <a:spcBef>
              <a:spcPct val="0"/>
            </a:spcBef>
            <a:spcAft>
              <a:spcPct val="35000"/>
            </a:spcAft>
            <a:buNone/>
          </a:pPr>
          <a:r>
            <a:rPr lang="en-NZ" sz="1900" kern="1200">
              <a:solidFill>
                <a:schemeClr val="tx1"/>
              </a:solidFill>
            </a:rPr>
            <a:t>Even a 10% value reduction on an average home worth $1m  means a $100,000 price reduction.</a:t>
          </a:r>
          <a:endParaRPr lang="en-US" sz="1900" kern="1200" dirty="0">
            <a:solidFill>
              <a:schemeClr val="tx1"/>
            </a:solidFill>
          </a:endParaRPr>
        </a:p>
      </dsp:txBody>
      <dsp:txXfrm>
        <a:off x="1665" y="3498979"/>
        <a:ext cx="3555308" cy="2133184"/>
      </dsp:txXfrm>
    </dsp:sp>
    <dsp:sp modelId="{580BB6CD-0234-45D6-A52E-B35E5EC32617}">
      <dsp:nvSpPr>
        <dsp:cNvPr id="0" name=""/>
        <dsp:cNvSpPr/>
      </dsp:nvSpPr>
      <dsp:spPr>
        <a:xfrm>
          <a:off x="4374694" y="3498979"/>
          <a:ext cx="3555308" cy="2133184"/>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13" tIns="182867" rIns="174213" bIns="182867" numCol="1" spcCol="1270" anchor="ctr" anchorCtr="0">
          <a:noAutofit/>
        </a:bodyPr>
        <a:lstStyle/>
        <a:p>
          <a:pPr marL="0" lvl="0" indent="0" algn="ctr" defTabSz="844550">
            <a:lnSpc>
              <a:spcPct val="90000"/>
            </a:lnSpc>
            <a:spcBef>
              <a:spcPct val="0"/>
            </a:spcBef>
            <a:spcAft>
              <a:spcPct val="35000"/>
            </a:spcAft>
            <a:buNone/>
          </a:pPr>
          <a:r>
            <a:rPr lang="en-NZ" sz="1900" kern="1200" dirty="0">
              <a:solidFill>
                <a:schemeClr val="tx1"/>
              </a:solidFill>
            </a:rPr>
            <a:t>Across 3,000 houses that’s $300m of value lost.</a:t>
          </a:r>
          <a:endParaRPr lang="en-US" sz="1900" kern="1200" dirty="0">
            <a:solidFill>
              <a:schemeClr val="tx1"/>
            </a:solidFill>
          </a:endParaRPr>
        </a:p>
      </dsp:txBody>
      <dsp:txXfrm>
        <a:off x="4374694" y="3498979"/>
        <a:ext cx="3555308" cy="21331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4AA8A-FAAC-4153-82B3-774D532BFEEB}">
      <dsp:nvSpPr>
        <dsp:cNvPr id="0" name=""/>
        <dsp:cNvSpPr/>
      </dsp:nvSpPr>
      <dsp:spPr>
        <a:xfrm>
          <a:off x="560560" y="612619"/>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1C30B7-47FE-4255-948F-85A7CB7C03AB}">
      <dsp:nvSpPr>
        <dsp:cNvPr id="0" name=""/>
        <dsp:cNvSpPr/>
      </dsp:nvSpPr>
      <dsp:spPr>
        <a:xfrm>
          <a:off x="560560" y="227847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NZ" sz="1500" kern="1200"/>
            <a:t>Independent expert Neil Kemp – a registered architect with over 40 years professional experience </a:t>
          </a:r>
          <a:endParaRPr lang="en-US" sz="1500" kern="1200"/>
        </a:p>
      </dsp:txBody>
      <dsp:txXfrm>
        <a:off x="560560" y="2278477"/>
        <a:ext cx="4320000" cy="648000"/>
      </dsp:txXfrm>
    </dsp:sp>
    <dsp:sp modelId="{25C6C659-E899-43EE-AD37-336B33931BAE}">
      <dsp:nvSpPr>
        <dsp:cNvPr id="0" name=""/>
        <dsp:cNvSpPr/>
      </dsp:nvSpPr>
      <dsp:spPr>
        <a:xfrm>
          <a:off x="560560" y="2998038"/>
          <a:ext cx="4320000" cy="1192663"/>
        </a:xfrm>
        <a:prstGeom prst="rect">
          <a:avLst/>
        </a:prstGeom>
        <a:noFill/>
        <a:ln>
          <a:noFill/>
        </a:ln>
        <a:effectLst/>
      </dsp:spPr>
      <dsp:style>
        <a:lnRef idx="0">
          <a:scrgbClr r="0" g="0" b="0"/>
        </a:lnRef>
        <a:fillRef idx="0">
          <a:scrgbClr r="0" g="0" b="0"/>
        </a:fillRef>
        <a:effectRef idx="0">
          <a:scrgbClr r="0" g="0" b="0"/>
        </a:effectRef>
        <a:fontRef idx="minor"/>
      </dsp:style>
    </dsp:sp>
    <dsp:sp modelId="{B8FFA8DA-CBA3-4900-86B0-6AF30A0E5239}">
      <dsp:nvSpPr>
        <dsp:cNvPr id="0" name=""/>
        <dsp:cNvSpPr/>
      </dsp:nvSpPr>
      <dsp:spPr>
        <a:xfrm>
          <a:off x="5636560" y="612619"/>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9CD685-D923-449A-A28A-29ABE8CC05C5}">
      <dsp:nvSpPr>
        <dsp:cNvPr id="0" name=""/>
        <dsp:cNvSpPr/>
      </dsp:nvSpPr>
      <dsp:spPr>
        <a:xfrm>
          <a:off x="5636560" y="227847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NZ" sz="1500" kern="1200" dirty="0"/>
            <a:t>Mr Kemp examined the properties in Hutt PC56 and concluded:</a:t>
          </a:r>
          <a:endParaRPr lang="en-US" sz="1500" kern="1200" dirty="0"/>
        </a:p>
      </dsp:txBody>
      <dsp:txXfrm>
        <a:off x="5636560" y="2278477"/>
        <a:ext cx="4320000" cy="648000"/>
      </dsp:txXfrm>
    </dsp:sp>
    <dsp:sp modelId="{B62EC8DF-777C-4547-8024-7A9F10172C63}">
      <dsp:nvSpPr>
        <dsp:cNvPr id="0" name=""/>
        <dsp:cNvSpPr/>
      </dsp:nvSpPr>
      <dsp:spPr>
        <a:xfrm>
          <a:off x="5636560" y="2998038"/>
          <a:ext cx="4320000" cy="1192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GB" sz="1200" kern="1200" dirty="0"/>
            <a:t>“Hutt City Council cannot rely on the evidence provided by the Council’s expert as it has not demonstrated the areas have significant heritage value.”</a:t>
          </a:r>
          <a:endParaRPr lang="en-US" sz="1200" kern="1200" dirty="0"/>
        </a:p>
        <a:p>
          <a:pPr marL="0" lvl="0" indent="0" algn="l" defTabSz="533400">
            <a:lnSpc>
              <a:spcPct val="100000"/>
            </a:lnSpc>
            <a:spcBef>
              <a:spcPct val="0"/>
            </a:spcBef>
            <a:spcAft>
              <a:spcPct val="35000"/>
            </a:spcAft>
            <a:buNone/>
          </a:pPr>
          <a:r>
            <a:rPr lang="en-GB" sz="1200" kern="1200" dirty="0"/>
            <a:t>“The great majority of the homes in the proposed new areas have been significantly modified over time and are devoid of heritage value.</a:t>
          </a:r>
          <a:r>
            <a:rPr lang="en-US" sz="1200" kern="1200" dirty="0"/>
            <a:t>“</a:t>
          </a:r>
        </a:p>
      </dsp:txBody>
      <dsp:txXfrm>
        <a:off x="5636560" y="2998038"/>
        <a:ext cx="4320000" cy="11926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NZ"/>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6C58550-DEFB-41F9-9BD9-3FEA9D50186D}" type="datetimeFigureOut">
              <a:rPr lang="en-NZ" smtClean="0"/>
              <a:t>12/11/2025</a:t>
            </a:fld>
            <a:endParaRPr lang="en-NZ"/>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NZ"/>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NZ"/>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3E4ADB6-0EEF-4932-8586-4FD5E9A136C3}" type="slidenum">
              <a:rPr lang="en-NZ" smtClean="0"/>
              <a:t>‹#›</a:t>
            </a:fld>
            <a:endParaRPr lang="en-NZ"/>
          </a:p>
        </p:txBody>
      </p:sp>
    </p:spTree>
    <p:extLst>
      <p:ext uri="{BB962C8B-B14F-4D97-AF65-F5344CB8AC3E}">
        <p14:creationId xmlns:p14="http://schemas.microsoft.com/office/powerpoint/2010/main" val="3122788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1</a:t>
            </a:fld>
            <a:endParaRPr lang="en-NZ"/>
          </a:p>
        </p:txBody>
      </p:sp>
    </p:spTree>
    <p:extLst>
      <p:ext uri="{BB962C8B-B14F-4D97-AF65-F5344CB8AC3E}">
        <p14:creationId xmlns:p14="http://schemas.microsoft.com/office/powerpoint/2010/main" val="3251692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15</a:t>
            </a:fld>
            <a:endParaRPr lang="en-NZ"/>
          </a:p>
        </p:txBody>
      </p:sp>
    </p:spTree>
    <p:extLst>
      <p:ext uri="{BB962C8B-B14F-4D97-AF65-F5344CB8AC3E}">
        <p14:creationId xmlns:p14="http://schemas.microsoft.com/office/powerpoint/2010/main" val="1878737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107 apartments, KO owned, closed in 2022. Cost of remedial/strengthening work estimated at $125m.</a:t>
            </a:r>
          </a:p>
          <a:p>
            <a:endParaRPr lang="en-NZ" dirty="0"/>
          </a:p>
          <a:p>
            <a:r>
              <a:rPr lang="en-NZ" dirty="0"/>
              <a:t>Can’t demolish as heritage: Category 1 Historic Place</a:t>
            </a:r>
          </a:p>
          <a:p>
            <a:endParaRPr lang="en-NZ" dirty="0"/>
          </a:p>
          <a:p>
            <a:endParaRPr lang="en-NZ" dirty="0"/>
          </a:p>
          <a:p>
            <a:r>
              <a:rPr lang="en-NZ" dirty="0"/>
              <a:t>2025: Sold in Taranaki </a:t>
            </a:r>
            <a:r>
              <a:rPr lang="en-NZ" dirty="0" err="1"/>
              <a:t>Whanui</a:t>
            </a:r>
            <a:r>
              <a:rPr lang="en-NZ" dirty="0"/>
              <a:t> Ltd for $1.04m (assessed market value $4m and RV of $18.9m) under iwi’s first right of refusal</a:t>
            </a:r>
          </a:p>
          <a:p>
            <a:endParaRPr lang="en-NZ" dirty="0"/>
          </a:p>
          <a:p>
            <a:r>
              <a:rPr lang="en-NZ" dirty="0"/>
              <a:t>Taranaki </a:t>
            </a:r>
            <a:r>
              <a:rPr lang="en-NZ" dirty="0" err="1"/>
              <a:t>Whanui</a:t>
            </a:r>
            <a:r>
              <a:rPr lang="en-NZ" dirty="0"/>
              <a:t> resold to the Wellington Company four weeks later for $3m – plan to develop </a:t>
            </a:r>
            <a:r>
              <a:rPr lang="en-NZ"/>
              <a:t>117 apartments</a:t>
            </a:r>
            <a:endParaRPr lang="en-NZ" dirty="0"/>
          </a:p>
        </p:txBody>
      </p:sp>
      <p:sp>
        <p:nvSpPr>
          <p:cNvPr id="4" name="Slide Number Placeholder 3"/>
          <p:cNvSpPr>
            <a:spLocks noGrp="1"/>
          </p:cNvSpPr>
          <p:nvPr>
            <p:ph type="sldNum" sz="quarter" idx="5"/>
          </p:nvPr>
        </p:nvSpPr>
        <p:spPr/>
        <p:txBody>
          <a:bodyPr/>
          <a:lstStyle/>
          <a:p>
            <a:fld id="{23E4ADB6-0EEF-4932-8586-4FD5E9A136C3}" type="slidenum">
              <a:rPr lang="en-NZ" smtClean="0"/>
              <a:t>16</a:t>
            </a:fld>
            <a:endParaRPr lang="en-NZ"/>
          </a:p>
        </p:txBody>
      </p:sp>
    </p:spTree>
    <p:extLst>
      <p:ext uri="{BB962C8B-B14F-4D97-AF65-F5344CB8AC3E}">
        <p14:creationId xmlns:p14="http://schemas.microsoft.com/office/powerpoint/2010/main" val="800241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17</a:t>
            </a:fld>
            <a:endParaRPr lang="en-NZ"/>
          </a:p>
        </p:txBody>
      </p:sp>
    </p:spTree>
    <p:extLst>
      <p:ext uri="{BB962C8B-B14F-4D97-AF65-F5344CB8AC3E}">
        <p14:creationId xmlns:p14="http://schemas.microsoft.com/office/powerpoint/2010/main" val="2866856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18</a:t>
            </a:fld>
            <a:endParaRPr lang="en-NZ"/>
          </a:p>
        </p:txBody>
      </p:sp>
    </p:spTree>
    <p:extLst>
      <p:ext uri="{BB962C8B-B14F-4D97-AF65-F5344CB8AC3E}">
        <p14:creationId xmlns:p14="http://schemas.microsoft.com/office/powerpoint/2010/main" val="821015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19</a:t>
            </a:fld>
            <a:endParaRPr lang="en-NZ"/>
          </a:p>
        </p:txBody>
      </p:sp>
    </p:spTree>
    <p:extLst>
      <p:ext uri="{BB962C8B-B14F-4D97-AF65-F5344CB8AC3E}">
        <p14:creationId xmlns:p14="http://schemas.microsoft.com/office/powerpoint/2010/main" val="1507470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20</a:t>
            </a:fld>
            <a:endParaRPr lang="en-NZ"/>
          </a:p>
        </p:txBody>
      </p:sp>
    </p:spTree>
    <p:extLst>
      <p:ext uri="{BB962C8B-B14F-4D97-AF65-F5344CB8AC3E}">
        <p14:creationId xmlns:p14="http://schemas.microsoft.com/office/powerpoint/2010/main" val="3894766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21</a:t>
            </a:fld>
            <a:endParaRPr lang="en-NZ"/>
          </a:p>
        </p:txBody>
      </p:sp>
    </p:spTree>
    <p:extLst>
      <p:ext uri="{BB962C8B-B14F-4D97-AF65-F5344CB8AC3E}">
        <p14:creationId xmlns:p14="http://schemas.microsoft.com/office/powerpoint/2010/main" val="2338730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rust never sleeps</a:t>
            </a:r>
          </a:p>
          <a:p>
            <a:endParaRPr lang="en-NZ" dirty="0"/>
          </a:p>
          <a:p>
            <a:r>
              <a:rPr lang="en-NZ" dirty="0"/>
              <a:t>The price of freedom is eternal vigilance</a:t>
            </a:r>
          </a:p>
        </p:txBody>
      </p:sp>
      <p:sp>
        <p:nvSpPr>
          <p:cNvPr id="4" name="Slide Number Placeholder 3"/>
          <p:cNvSpPr>
            <a:spLocks noGrp="1"/>
          </p:cNvSpPr>
          <p:nvPr>
            <p:ph type="sldNum" sz="quarter" idx="5"/>
          </p:nvPr>
        </p:nvSpPr>
        <p:spPr/>
        <p:txBody>
          <a:bodyPr/>
          <a:lstStyle/>
          <a:p>
            <a:fld id="{23E4ADB6-0EEF-4932-8586-4FD5E9A136C3}" type="slidenum">
              <a:rPr lang="en-NZ" smtClean="0"/>
              <a:t>22</a:t>
            </a:fld>
            <a:endParaRPr lang="en-NZ"/>
          </a:p>
        </p:txBody>
      </p:sp>
    </p:spTree>
    <p:extLst>
      <p:ext uri="{BB962C8B-B14F-4D97-AF65-F5344CB8AC3E}">
        <p14:creationId xmlns:p14="http://schemas.microsoft.com/office/powerpoint/2010/main" val="1126419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23</a:t>
            </a:fld>
            <a:endParaRPr lang="en-NZ"/>
          </a:p>
        </p:txBody>
      </p:sp>
    </p:spTree>
    <p:extLst>
      <p:ext uri="{BB962C8B-B14F-4D97-AF65-F5344CB8AC3E}">
        <p14:creationId xmlns:p14="http://schemas.microsoft.com/office/powerpoint/2010/main" val="3834317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24</a:t>
            </a:fld>
            <a:endParaRPr lang="en-NZ"/>
          </a:p>
        </p:txBody>
      </p:sp>
    </p:spTree>
    <p:extLst>
      <p:ext uri="{BB962C8B-B14F-4D97-AF65-F5344CB8AC3E}">
        <p14:creationId xmlns:p14="http://schemas.microsoft.com/office/powerpoint/2010/main" val="1323331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Tx/>
              <a:buChar char="-"/>
            </a:pPr>
            <a:r>
              <a:rPr lang="en-NZ" i="1" dirty="0"/>
              <a:t>Architectural importance: “Tudor” and “Stick” style; </a:t>
            </a:r>
          </a:p>
          <a:p>
            <a:pPr marL="176679" indent="-176679">
              <a:buFontTx/>
              <a:buChar char="-"/>
            </a:pPr>
            <a:r>
              <a:rPr lang="en-NZ" i="1" dirty="0"/>
              <a:t>-engaged architect: said references to Tudor were </a:t>
            </a:r>
            <a:r>
              <a:rPr lang="en-NZ" dirty="0"/>
              <a:t>completely misleading </a:t>
            </a:r>
            <a:r>
              <a:rPr lang="en-NZ" i="1" dirty="0"/>
              <a:t>; not a good representation of the Stick style and if it ever was its been heavily modified over the last 100 + years anyway:</a:t>
            </a:r>
          </a:p>
          <a:p>
            <a:pPr lvl="0"/>
            <a:r>
              <a:rPr lang="en-NZ" i="1" dirty="0"/>
              <a:t>	</a:t>
            </a:r>
          </a:p>
          <a:p>
            <a:pPr lvl="0"/>
            <a:r>
              <a:rPr lang="en-NZ" i="1" dirty="0"/>
              <a:t>- Historical importance: Chief inspector of mines </a:t>
            </a:r>
            <a:endParaRPr lang="en-US" dirty="0"/>
          </a:p>
          <a:p>
            <a:endParaRPr lang="en-NZ" dirty="0"/>
          </a:p>
        </p:txBody>
      </p:sp>
      <p:sp>
        <p:nvSpPr>
          <p:cNvPr id="4" name="Slide Number Placeholder 3"/>
          <p:cNvSpPr>
            <a:spLocks noGrp="1"/>
          </p:cNvSpPr>
          <p:nvPr>
            <p:ph type="sldNum" sz="quarter" idx="5"/>
          </p:nvPr>
        </p:nvSpPr>
        <p:spPr/>
        <p:txBody>
          <a:bodyPr/>
          <a:lstStyle/>
          <a:p>
            <a:fld id="{23E4ADB6-0EEF-4932-8586-4FD5E9A136C3}" type="slidenum">
              <a:rPr lang="en-NZ" smtClean="0"/>
              <a:t>2</a:t>
            </a:fld>
            <a:endParaRPr lang="en-NZ"/>
          </a:p>
        </p:txBody>
      </p:sp>
    </p:spTree>
    <p:extLst>
      <p:ext uri="{BB962C8B-B14F-4D97-AF65-F5344CB8AC3E}">
        <p14:creationId xmlns:p14="http://schemas.microsoft.com/office/powerpoint/2010/main" val="2689375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25</a:t>
            </a:fld>
            <a:endParaRPr lang="en-NZ"/>
          </a:p>
        </p:txBody>
      </p:sp>
    </p:spTree>
    <p:extLst>
      <p:ext uri="{BB962C8B-B14F-4D97-AF65-F5344CB8AC3E}">
        <p14:creationId xmlns:p14="http://schemas.microsoft.com/office/powerpoint/2010/main" val="2758874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26</a:t>
            </a:fld>
            <a:endParaRPr lang="en-NZ"/>
          </a:p>
        </p:txBody>
      </p:sp>
    </p:spTree>
    <p:extLst>
      <p:ext uri="{BB962C8B-B14F-4D97-AF65-F5344CB8AC3E}">
        <p14:creationId xmlns:p14="http://schemas.microsoft.com/office/powerpoint/2010/main" val="4068254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27</a:t>
            </a:fld>
            <a:endParaRPr lang="en-NZ"/>
          </a:p>
        </p:txBody>
      </p:sp>
    </p:spTree>
    <p:extLst>
      <p:ext uri="{BB962C8B-B14F-4D97-AF65-F5344CB8AC3E}">
        <p14:creationId xmlns:p14="http://schemas.microsoft.com/office/powerpoint/2010/main" val="1728181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Imbalance of power and information</a:t>
            </a:r>
          </a:p>
          <a:p>
            <a:endParaRPr lang="en-US" dirty="0"/>
          </a:p>
          <a:p>
            <a:r>
              <a:rPr lang="en-US" sz="800" b="1" dirty="0"/>
              <a:t>Dunedin City Council Plan </a:t>
            </a:r>
            <a:r>
              <a:rPr lang="en-US" sz="800" dirty="0"/>
              <a:t>Change 1 (PC1) has added approx. 130 properties to the council's heritage schedule. Some are under appeal to Environment Court.</a:t>
            </a:r>
          </a:p>
          <a:p>
            <a:endParaRPr lang="en-US" sz="800" dirty="0"/>
          </a:p>
          <a:p>
            <a:r>
              <a:rPr lang="en-US" sz="800" dirty="0"/>
              <a:t>Most homeowners didn’t know the implications of a heritage listing until it was too late. Many receive just a letter and then find themselves dealing with increased maintenance costs, decreased property value, and restrictions on what they can do with their own property.</a:t>
            </a:r>
          </a:p>
          <a:p>
            <a:endParaRPr lang="en-US" sz="800" dirty="0"/>
          </a:p>
          <a:p>
            <a:r>
              <a:rPr lang="en-US" sz="800" dirty="0"/>
              <a:t>On the other hand, the council has teams of full-time staff and experts who are fully resourced to push the heritage listings through. Most homeowners simply don’t have the time, resources, or energy to contest these proposals and end up accepting the heritage listing, even though it could have significant  financial consequences.</a:t>
            </a:r>
          </a:p>
          <a:p>
            <a:endParaRPr lang="en-US" sz="800" dirty="0"/>
          </a:p>
          <a:p>
            <a:r>
              <a:rPr lang="en-US" sz="800" dirty="0"/>
              <a:t>If there were a cost to the council for every heritage listing, such as fully purchasing the property, then they would be far more scrupulous with their decisions. Instead, the current system allows them to take a shotgun approach, slapping heritage listings on properties with very broad and arbitrary criteria.</a:t>
            </a:r>
          </a:p>
          <a:p>
            <a:endParaRPr lang="en-NZ" dirty="0"/>
          </a:p>
          <a:p>
            <a:r>
              <a:rPr lang="en-NZ" sz="800" b="1" dirty="0"/>
              <a:t>Greytown: </a:t>
            </a:r>
            <a:r>
              <a:rPr lang="en-NZ" sz="800" dirty="0"/>
              <a:t>self-appointed heritage group – one of our members had to spend $30k and 3 years defending property – and nothing stops group having another go next time</a:t>
            </a:r>
          </a:p>
          <a:p>
            <a:endParaRPr lang="en-NZ" sz="800" b="1" dirty="0"/>
          </a:p>
          <a:p>
            <a:r>
              <a:rPr lang="en-NZ" sz="800" b="1" dirty="0"/>
              <a:t>Napier: </a:t>
            </a:r>
            <a:r>
              <a:rPr lang="en-NZ" sz="800" dirty="0"/>
              <a:t>similar story</a:t>
            </a:r>
          </a:p>
        </p:txBody>
      </p:sp>
      <p:sp>
        <p:nvSpPr>
          <p:cNvPr id="4" name="Slide Number Placeholder 3"/>
          <p:cNvSpPr>
            <a:spLocks noGrp="1"/>
          </p:cNvSpPr>
          <p:nvPr>
            <p:ph type="sldNum" sz="quarter" idx="5"/>
          </p:nvPr>
        </p:nvSpPr>
        <p:spPr/>
        <p:txBody>
          <a:bodyPr/>
          <a:lstStyle/>
          <a:p>
            <a:fld id="{23E4ADB6-0EEF-4932-8586-4FD5E9A136C3}" type="slidenum">
              <a:rPr lang="en-NZ" smtClean="0"/>
              <a:t>33</a:t>
            </a:fld>
            <a:endParaRPr lang="en-NZ"/>
          </a:p>
        </p:txBody>
      </p:sp>
    </p:spTree>
    <p:extLst>
      <p:ext uri="{BB962C8B-B14F-4D97-AF65-F5344CB8AC3E}">
        <p14:creationId xmlns:p14="http://schemas.microsoft.com/office/powerpoint/2010/main" val="396495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36</a:t>
            </a:fld>
            <a:endParaRPr lang="en-NZ"/>
          </a:p>
        </p:txBody>
      </p:sp>
    </p:spTree>
    <p:extLst>
      <p:ext uri="{BB962C8B-B14F-4D97-AF65-F5344CB8AC3E}">
        <p14:creationId xmlns:p14="http://schemas.microsoft.com/office/powerpoint/2010/main" val="4223048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B2050-75C0-838D-5E4F-B7E550A70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F59E7-5361-E4C7-8618-D8C941A5E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0A84E-3332-892E-85D5-6BC9F034BF95}"/>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801DE73B-3EE3-346B-5913-6D81E40A1114}"/>
              </a:ext>
            </a:extLst>
          </p:cNvPr>
          <p:cNvSpPr>
            <a:spLocks noGrp="1"/>
          </p:cNvSpPr>
          <p:nvPr>
            <p:ph type="sldNum" sz="quarter" idx="5"/>
          </p:nvPr>
        </p:nvSpPr>
        <p:spPr/>
        <p:txBody>
          <a:bodyPr/>
          <a:lstStyle/>
          <a:p>
            <a:fld id="{23E4ADB6-0EEF-4932-8586-4FD5E9A136C3}" type="slidenum">
              <a:rPr lang="en-NZ" smtClean="0"/>
              <a:t>37</a:t>
            </a:fld>
            <a:endParaRPr lang="en-NZ"/>
          </a:p>
        </p:txBody>
      </p:sp>
    </p:spTree>
    <p:extLst>
      <p:ext uri="{BB962C8B-B14F-4D97-AF65-F5344CB8AC3E}">
        <p14:creationId xmlns:p14="http://schemas.microsoft.com/office/powerpoint/2010/main" val="331268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Similar issues arise with SNAs and SASMs designations on private property </a:t>
            </a:r>
          </a:p>
        </p:txBody>
      </p:sp>
      <p:sp>
        <p:nvSpPr>
          <p:cNvPr id="4" name="Slide Number Placeholder 3"/>
          <p:cNvSpPr>
            <a:spLocks noGrp="1"/>
          </p:cNvSpPr>
          <p:nvPr>
            <p:ph type="sldNum" sz="quarter" idx="5"/>
          </p:nvPr>
        </p:nvSpPr>
        <p:spPr/>
        <p:txBody>
          <a:bodyPr/>
          <a:lstStyle/>
          <a:p>
            <a:fld id="{23E4ADB6-0EEF-4932-8586-4FD5E9A136C3}" type="slidenum">
              <a:rPr lang="en-NZ" smtClean="0"/>
              <a:t>38</a:t>
            </a:fld>
            <a:endParaRPr lang="en-NZ"/>
          </a:p>
        </p:txBody>
      </p:sp>
    </p:spTree>
    <p:extLst>
      <p:ext uri="{BB962C8B-B14F-4D97-AF65-F5344CB8AC3E}">
        <p14:creationId xmlns:p14="http://schemas.microsoft.com/office/powerpoint/2010/main" val="3261639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39</a:t>
            </a:fld>
            <a:endParaRPr lang="en-NZ"/>
          </a:p>
        </p:txBody>
      </p:sp>
    </p:spTree>
    <p:extLst>
      <p:ext uri="{BB962C8B-B14F-4D97-AF65-F5344CB8AC3E}">
        <p14:creationId xmlns:p14="http://schemas.microsoft.com/office/powerpoint/2010/main" val="4061007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4630B-6AD1-E7CE-34E9-2F04915DC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6B6BA-4E72-FC68-3222-B38BC7962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DAE239-73AF-5B3E-FB1B-343C4B9E5939}"/>
              </a:ext>
            </a:extLst>
          </p:cNvPr>
          <p:cNvSpPr>
            <a:spLocks noGrp="1"/>
          </p:cNvSpPr>
          <p:nvPr>
            <p:ph type="body" idx="1"/>
          </p:nvPr>
        </p:nvSpPr>
        <p:spPr/>
        <p:txBody>
          <a:bodyPr/>
          <a:lstStyle/>
          <a:p>
            <a:pPr marL="176679" indent="-176679">
              <a:buFontTx/>
              <a:buChar char="-"/>
            </a:pPr>
            <a:r>
              <a:rPr lang="en-NZ" i="1" dirty="0"/>
              <a:t>Architectural importance: “Tudor” and “Stick” style; </a:t>
            </a:r>
          </a:p>
          <a:p>
            <a:pPr marL="176679" indent="-176679">
              <a:buFontTx/>
              <a:buChar char="-"/>
            </a:pPr>
            <a:r>
              <a:rPr lang="en-NZ" i="1" dirty="0"/>
              <a:t>-engaged architect: said references to Tudor were </a:t>
            </a:r>
            <a:r>
              <a:rPr lang="en-NZ" dirty="0"/>
              <a:t>completely misleading </a:t>
            </a:r>
            <a:r>
              <a:rPr lang="en-NZ" i="1" dirty="0"/>
              <a:t>; not a good representation of the Stick style and if it ever was its been heavily modified over the last 100 + years anyway:</a:t>
            </a:r>
          </a:p>
          <a:p>
            <a:pPr lvl="0"/>
            <a:r>
              <a:rPr lang="en-NZ" i="1" dirty="0"/>
              <a:t>	</a:t>
            </a:r>
          </a:p>
          <a:p>
            <a:pPr lvl="0"/>
            <a:r>
              <a:rPr lang="en-NZ" i="1" dirty="0"/>
              <a:t>- Historical importance: Chief inspector of mines </a:t>
            </a:r>
            <a:endParaRPr lang="en-US" dirty="0"/>
          </a:p>
          <a:p>
            <a:endParaRPr lang="en-NZ" dirty="0"/>
          </a:p>
        </p:txBody>
      </p:sp>
      <p:sp>
        <p:nvSpPr>
          <p:cNvPr id="4" name="Slide Number Placeholder 3">
            <a:extLst>
              <a:ext uri="{FF2B5EF4-FFF2-40B4-BE49-F238E27FC236}">
                <a16:creationId xmlns:a16="http://schemas.microsoft.com/office/drawing/2014/main" id="{CD2EA46A-7363-3559-26B7-98F0AE3EFD78}"/>
              </a:ext>
            </a:extLst>
          </p:cNvPr>
          <p:cNvSpPr>
            <a:spLocks noGrp="1"/>
          </p:cNvSpPr>
          <p:nvPr>
            <p:ph type="sldNum" sz="quarter" idx="5"/>
          </p:nvPr>
        </p:nvSpPr>
        <p:spPr/>
        <p:txBody>
          <a:bodyPr/>
          <a:lstStyle/>
          <a:p>
            <a:fld id="{23E4ADB6-0EEF-4932-8586-4FD5E9A136C3}" type="slidenum">
              <a:rPr lang="en-NZ" smtClean="0"/>
              <a:t>3</a:t>
            </a:fld>
            <a:endParaRPr lang="en-NZ"/>
          </a:p>
        </p:txBody>
      </p:sp>
    </p:spTree>
    <p:extLst>
      <p:ext uri="{BB962C8B-B14F-4D97-AF65-F5344CB8AC3E}">
        <p14:creationId xmlns:p14="http://schemas.microsoft.com/office/powerpoint/2010/main" val="297352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Not Thomas Jefferson</a:t>
            </a:r>
          </a:p>
          <a:p>
            <a:endParaRPr lang="en-NZ" dirty="0"/>
          </a:p>
          <a:p>
            <a:r>
              <a:rPr lang="en-NZ" dirty="0"/>
              <a:t>Irish barrister and orator who argued for freedom of the press and Catholic emancipation</a:t>
            </a:r>
          </a:p>
        </p:txBody>
      </p:sp>
      <p:sp>
        <p:nvSpPr>
          <p:cNvPr id="4" name="Slide Number Placeholder 3"/>
          <p:cNvSpPr>
            <a:spLocks noGrp="1"/>
          </p:cNvSpPr>
          <p:nvPr>
            <p:ph type="sldNum" sz="quarter" idx="5"/>
          </p:nvPr>
        </p:nvSpPr>
        <p:spPr/>
        <p:txBody>
          <a:bodyPr/>
          <a:lstStyle/>
          <a:p>
            <a:fld id="{23E4ADB6-0EEF-4932-8586-4FD5E9A136C3}" type="slidenum">
              <a:rPr lang="en-NZ" smtClean="0"/>
              <a:t>4</a:t>
            </a:fld>
            <a:endParaRPr lang="en-NZ"/>
          </a:p>
        </p:txBody>
      </p:sp>
    </p:spTree>
    <p:extLst>
      <p:ext uri="{BB962C8B-B14F-4D97-AF65-F5344CB8AC3E}">
        <p14:creationId xmlns:p14="http://schemas.microsoft.com/office/powerpoint/2010/main" val="694599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5</a:t>
            </a:fld>
            <a:endParaRPr lang="en-NZ"/>
          </a:p>
        </p:txBody>
      </p:sp>
    </p:spTree>
    <p:extLst>
      <p:ext uri="{BB962C8B-B14F-4D97-AF65-F5344CB8AC3E}">
        <p14:creationId xmlns:p14="http://schemas.microsoft.com/office/powerpoint/2010/main" val="3543581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Notable omission: Auckland Council - they did not know how many properties they designated</a:t>
            </a:r>
          </a:p>
          <a:p>
            <a:endParaRPr lang="en-US" altLang="ja-JP" dirty="0"/>
          </a:p>
          <a:p>
            <a:r>
              <a:rPr lang="en-US" dirty="0"/>
              <a:t>Auckland Council’s 2024 </a:t>
            </a:r>
            <a:r>
              <a:rPr lang="en-US" i="1" dirty="0"/>
              <a:t>Heritage Counts</a:t>
            </a:r>
            <a:r>
              <a:rPr lang="en-US" dirty="0"/>
              <a:t> says there are </a:t>
            </a:r>
            <a:r>
              <a:rPr lang="en-US" b="1" dirty="0"/>
              <a:t>2,459 historic heritage places</a:t>
            </a:r>
            <a:r>
              <a:rPr lang="en-US" dirty="0"/>
              <a:t> and </a:t>
            </a:r>
            <a:r>
              <a:rPr lang="en-US" b="1" dirty="0"/>
              <a:t>22 historic heritage areas</a:t>
            </a:r>
            <a:r>
              <a:rPr lang="en-US" dirty="0"/>
              <a:t> protected in the Auckland Unitary Plan / Hauraki Gulf Islands District Plan – this does not include properties in Special Character Areas</a:t>
            </a:r>
          </a:p>
          <a:p>
            <a:endParaRPr lang="en-US" dirty="0"/>
          </a:p>
          <a:p>
            <a:r>
              <a:rPr lang="en-US" b="1" dirty="0"/>
              <a:t>Special Character Areas (SCAs)</a:t>
            </a:r>
            <a:r>
              <a:rPr lang="en-US" dirty="0"/>
              <a:t> are a </a:t>
            </a:r>
            <a:r>
              <a:rPr lang="en-US" b="1" dirty="0"/>
              <a:t>separate overlay</a:t>
            </a:r>
            <a:r>
              <a:rPr lang="en-US" dirty="0"/>
              <a:t> and are </a:t>
            </a:r>
            <a:r>
              <a:rPr lang="en-US" b="1" dirty="0"/>
              <a:t>reported separately</a:t>
            </a:r>
            <a:r>
              <a:rPr lang="en-US" dirty="0"/>
              <a:t>—Heritage Counts lists </a:t>
            </a:r>
            <a:r>
              <a:rPr lang="en-US" b="1" dirty="0"/>
              <a:t>50 SCAs</a:t>
            </a:r>
            <a:r>
              <a:rPr lang="en-US" dirty="0"/>
              <a:t> and notes that about </a:t>
            </a:r>
            <a:r>
              <a:rPr lang="en-US" b="1" dirty="0"/>
              <a:t>5% of Auckland property parcels</a:t>
            </a:r>
            <a:r>
              <a:rPr lang="en-US" dirty="0"/>
              <a:t> are within SCAs.</a:t>
            </a:r>
          </a:p>
          <a:p>
            <a:endParaRPr lang="en-US" dirty="0"/>
          </a:p>
          <a:p>
            <a:r>
              <a:rPr lang="en-US" dirty="0"/>
              <a:t>Auckland Council’s Plan Change 78 material says SCAs include </a:t>
            </a:r>
            <a:r>
              <a:rPr lang="en-US" b="1" dirty="0"/>
              <a:t>“over 21,000” residential properties and ~1,600</a:t>
            </a:r>
            <a:r>
              <a:rPr lang="en-US" dirty="0"/>
              <a:t> business properties → ≈ </a:t>
            </a:r>
            <a:r>
              <a:rPr lang="en-US" b="1" dirty="0"/>
              <a:t>22,600</a:t>
            </a:r>
            <a:r>
              <a:rPr lang="en-US" dirty="0"/>
              <a:t> properties</a:t>
            </a:r>
          </a:p>
          <a:p>
            <a:endParaRPr lang="en-US" dirty="0"/>
          </a:p>
          <a:p>
            <a:r>
              <a:rPr lang="en-US" dirty="0"/>
              <a:t>Welington Character areas: </a:t>
            </a:r>
            <a:r>
              <a:rPr lang="en-NZ" dirty="0"/>
              <a:t>WCC s42A report table shows ODP 5,900 → PDP (notified) 2,207 → </a:t>
            </a:r>
            <a:r>
              <a:rPr lang="en-NZ" b="1" dirty="0"/>
              <a:t>around</a:t>
            </a:r>
            <a:r>
              <a:rPr lang="en-NZ" dirty="0"/>
              <a:t> 3,293 properties across Thorndon, Mt Victoria, Aro, Kelburn, Mt Cook, </a:t>
            </a:r>
            <a:r>
              <a:rPr lang="en-NZ" dirty="0" err="1"/>
              <a:t>Berhampore</a:t>
            </a:r>
            <a:r>
              <a:rPr lang="en-NZ" dirty="0"/>
              <a:t>, Newtown. </a:t>
            </a:r>
          </a:p>
          <a:p>
            <a:endParaRPr lang="en-NZ" dirty="0"/>
          </a:p>
          <a:p>
            <a:r>
              <a:rPr lang="en-NZ" dirty="0" err="1"/>
              <a:t>Chch</a:t>
            </a:r>
            <a:r>
              <a:rPr lang="en-NZ" dirty="0"/>
              <a:t>, Hamilton, Napier</a:t>
            </a:r>
            <a:r>
              <a:rPr lang="en-NZ"/>
              <a:t>, Hasting, Kapiti</a:t>
            </a:r>
            <a:r>
              <a:rPr lang="en-NZ" dirty="0"/>
              <a:t>, Queensland and Whanganui Councils also have character areas. Numbers of properties covered not know.</a:t>
            </a:r>
            <a:endParaRPr lang="en-US" dirty="0"/>
          </a:p>
          <a:p>
            <a:endParaRPr lang="en-NZ" dirty="0"/>
          </a:p>
          <a:p>
            <a:endParaRPr lang="en-US" altLang="ja-JP" dirty="0"/>
          </a:p>
          <a:p>
            <a:endParaRPr lang="en-NZ" dirty="0"/>
          </a:p>
        </p:txBody>
      </p:sp>
      <p:sp>
        <p:nvSpPr>
          <p:cNvPr id="4" name="Slide Number Placeholder 3"/>
          <p:cNvSpPr>
            <a:spLocks noGrp="1"/>
          </p:cNvSpPr>
          <p:nvPr>
            <p:ph type="sldNum" sz="quarter" idx="5"/>
          </p:nvPr>
        </p:nvSpPr>
        <p:spPr/>
        <p:txBody>
          <a:bodyPr/>
          <a:lstStyle/>
          <a:p>
            <a:fld id="{23E4ADB6-0EEF-4932-8586-4FD5E9A136C3}" type="slidenum">
              <a:rPr lang="en-NZ" smtClean="0"/>
              <a:t>10</a:t>
            </a:fld>
            <a:endParaRPr lang="en-NZ"/>
          </a:p>
        </p:txBody>
      </p:sp>
    </p:spTree>
    <p:extLst>
      <p:ext uri="{BB962C8B-B14F-4D97-AF65-F5344CB8AC3E}">
        <p14:creationId xmlns:p14="http://schemas.microsoft.com/office/powerpoint/2010/main" val="773467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3E4ADB6-0EEF-4932-8586-4FD5E9A136C3}" type="slidenum">
              <a:rPr lang="en-NZ" smtClean="0"/>
              <a:t>11</a:t>
            </a:fld>
            <a:endParaRPr lang="en-NZ"/>
          </a:p>
        </p:txBody>
      </p:sp>
      <p:sp>
        <p:nvSpPr>
          <p:cNvPr id="10" name="Notes Placeholder 9">
            <a:extLst>
              <a:ext uri="{FF2B5EF4-FFF2-40B4-BE49-F238E27FC236}">
                <a16:creationId xmlns:a16="http://schemas.microsoft.com/office/drawing/2014/main" id="{41D6A726-A4E2-5EC5-5F17-49F0DCD93A5C}"/>
              </a:ext>
            </a:extLst>
          </p:cNvPr>
          <p:cNvSpPr txBox="1">
            <a:spLocks noGrp="1"/>
          </p:cNvSpPr>
          <p:nvPr>
            <p:ph type="body" idx="1"/>
          </p:nvPr>
        </p:nvSpPr>
        <p:spPr>
          <a:xfrm>
            <a:off x="710248" y="4518204"/>
            <a:ext cx="5681980" cy="284405"/>
          </a:xfrm>
          <a:prstGeom prst="rect">
            <a:avLst/>
          </a:prstGeom>
          <a:noFill/>
        </p:spPr>
        <p:txBody>
          <a:bodyPr wrap="square">
            <a:spAutoFit/>
          </a:bodyPr>
          <a:lstStyle/>
          <a:p>
            <a:endParaRPr lang="en-NZ" dirty="0"/>
          </a:p>
        </p:txBody>
      </p:sp>
    </p:spTree>
    <p:extLst>
      <p:ext uri="{BB962C8B-B14F-4D97-AF65-F5344CB8AC3E}">
        <p14:creationId xmlns:p14="http://schemas.microsoft.com/office/powerpoint/2010/main" val="3656477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12</a:t>
            </a:fld>
            <a:endParaRPr lang="en-NZ"/>
          </a:p>
        </p:txBody>
      </p:sp>
    </p:spTree>
    <p:extLst>
      <p:ext uri="{BB962C8B-B14F-4D97-AF65-F5344CB8AC3E}">
        <p14:creationId xmlns:p14="http://schemas.microsoft.com/office/powerpoint/2010/main" val="4115722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3E4ADB6-0EEF-4932-8586-4FD5E9A136C3}" type="slidenum">
              <a:rPr lang="en-NZ" smtClean="0"/>
              <a:t>14</a:t>
            </a:fld>
            <a:endParaRPr lang="en-NZ"/>
          </a:p>
        </p:txBody>
      </p:sp>
    </p:spTree>
    <p:extLst>
      <p:ext uri="{BB962C8B-B14F-4D97-AF65-F5344CB8AC3E}">
        <p14:creationId xmlns:p14="http://schemas.microsoft.com/office/powerpoint/2010/main" val="1310694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4592-CF0E-7DD9-3088-04173228F8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3499AE7D-EEF1-E868-8AE4-6EF2F9ED1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128CA356-389A-3273-3FB2-84055870D15E}"/>
              </a:ext>
            </a:extLst>
          </p:cNvPr>
          <p:cNvSpPr>
            <a:spLocks noGrp="1"/>
          </p:cNvSpPr>
          <p:nvPr>
            <p:ph type="dt" sz="half" idx="10"/>
          </p:nvPr>
        </p:nvSpPr>
        <p:spPr/>
        <p:txBody>
          <a:bodyPr/>
          <a:lstStyle/>
          <a:p>
            <a:fld id="{58CF3A9E-4661-42FE-94F8-82BAF3AEABDD}" type="datetime1">
              <a:rPr lang="en-NZ" smtClean="0"/>
              <a:t>12/11/2025</a:t>
            </a:fld>
            <a:endParaRPr lang="en-NZ"/>
          </a:p>
        </p:txBody>
      </p:sp>
      <p:sp>
        <p:nvSpPr>
          <p:cNvPr id="5" name="Footer Placeholder 4">
            <a:extLst>
              <a:ext uri="{FF2B5EF4-FFF2-40B4-BE49-F238E27FC236}">
                <a16:creationId xmlns:a16="http://schemas.microsoft.com/office/drawing/2014/main" id="{9FA5C228-B419-26BC-E679-C938E68D7CD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5029FD1-DEE1-CB2B-620E-979ED85A0D95}"/>
              </a:ext>
            </a:extLst>
          </p:cNvPr>
          <p:cNvSpPr>
            <a:spLocks noGrp="1"/>
          </p:cNvSpPr>
          <p:nvPr>
            <p:ph type="sldNum" sz="quarter" idx="12"/>
          </p:nvPr>
        </p:nvSpPr>
        <p:spPr/>
        <p:txBody>
          <a:bodyPr/>
          <a:lstStyle/>
          <a:p>
            <a:fld id="{D5B95E62-E52A-425D-8247-581DCC61D0C5}" type="slidenum">
              <a:rPr lang="en-NZ" smtClean="0"/>
              <a:t>‹#›</a:t>
            </a:fld>
            <a:endParaRPr lang="en-NZ"/>
          </a:p>
        </p:txBody>
      </p:sp>
    </p:spTree>
    <p:extLst>
      <p:ext uri="{BB962C8B-B14F-4D97-AF65-F5344CB8AC3E}">
        <p14:creationId xmlns:p14="http://schemas.microsoft.com/office/powerpoint/2010/main" val="1540068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B185-F2BE-14C0-2D0A-E71653C2F019}"/>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09228F7-F5E2-C2B6-0751-9C29BF27A7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AB5DCE1-7F2C-37D8-3CD7-95B796A2C091}"/>
              </a:ext>
            </a:extLst>
          </p:cNvPr>
          <p:cNvSpPr>
            <a:spLocks noGrp="1"/>
          </p:cNvSpPr>
          <p:nvPr>
            <p:ph type="dt" sz="half" idx="10"/>
          </p:nvPr>
        </p:nvSpPr>
        <p:spPr/>
        <p:txBody>
          <a:bodyPr/>
          <a:lstStyle/>
          <a:p>
            <a:fld id="{68385B63-7A5B-427A-8D97-C4FA857134A5}" type="datetime1">
              <a:rPr lang="en-NZ" smtClean="0"/>
              <a:t>12/11/2025</a:t>
            </a:fld>
            <a:endParaRPr lang="en-NZ"/>
          </a:p>
        </p:txBody>
      </p:sp>
      <p:sp>
        <p:nvSpPr>
          <p:cNvPr id="5" name="Footer Placeholder 4">
            <a:extLst>
              <a:ext uri="{FF2B5EF4-FFF2-40B4-BE49-F238E27FC236}">
                <a16:creationId xmlns:a16="http://schemas.microsoft.com/office/drawing/2014/main" id="{ED1CA7FC-DA54-D429-476C-25862D3D70E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1DA2A08-88C3-13E9-0BEE-0A9C18B6A26B}"/>
              </a:ext>
            </a:extLst>
          </p:cNvPr>
          <p:cNvSpPr>
            <a:spLocks noGrp="1"/>
          </p:cNvSpPr>
          <p:nvPr>
            <p:ph type="sldNum" sz="quarter" idx="12"/>
          </p:nvPr>
        </p:nvSpPr>
        <p:spPr/>
        <p:txBody>
          <a:bodyPr/>
          <a:lstStyle/>
          <a:p>
            <a:fld id="{D5B95E62-E52A-425D-8247-581DCC61D0C5}" type="slidenum">
              <a:rPr lang="en-NZ" smtClean="0"/>
              <a:t>‹#›</a:t>
            </a:fld>
            <a:endParaRPr lang="en-NZ"/>
          </a:p>
        </p:txBody>
      </p:sp>
    </p:spTree>
    <p:extLst>
      <p:ext uri="{BB962C8B-B14F-4D97-AF65-F5344CB8AC3E}">
        <p14:creationId xmlns:p14="http://schemas.microsoft.com/office/powerpoint/2010/main" val="2518551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15CEB5-D7C6-CD0F-1E26-B3094DF262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4B12790-ECD0-A108-1FD5-5D91B5C4F1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51A2C57-9366-60B3-3499-F274C013C2A7}"/>
              </a:ext>
            </a:extLst>
          </p:cNvPr>
          <p:cNvSpPr>
            <a:spLocks noGrp="1"/>
          </p:cNvSpPr>
          <p:nvPr>
            <p:ph type="dt" sz="half" idx="10"/>
          </p:nvPr>
        </p:nvSpPr>
        <p:spPr/>
        <p:txBody>
          <a:bodyPr/>
          <a:lstStyle/>
          <a:p>
            <a:fld id="{ABCC92AB-F002-4E76-A50D-94C01C470570}" type="datetime1">
              <a:rPr lang="en-NZ" smtClean="0"/>
              <a:t>12/11/2025</a:t>
            </a:fld>
            <a:endParaRPr lang="en-NZ"/>
          </a:p>
        </p:txBody>
      </p:sp>
      <p:sp>
        <p:nvSpPr>
          <p:cNvPr id="5" name="Footer Placeholder 4">
            <a:extLst>
              <a:ext uri="{FF2B5EF4-FFF2-40B4-BE49-F238E27FC236}">
                <a16:creationId xmlns:a16="http://schemas.microsoft.com/office/drawing/2014/main" id="{C8E18CFC-9802-631F-35C5-DD3520ECF44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15FEB86-6A85-ADFE-9C56-4A99B003F2DC}"/>
              </a:ext>
            </a:extLst>
          </p:cNvPr>
          <p:cNvSpPr>
            <a:spLocks noGrp="1"/>
          </p:cNvSpPr>
          <p:nvPr>
            <p:ph type="sldNum" sz="quarter" idx="12"/>
          </p:nvPr>
        </p:nvSpPr>
        <p:spPr/>
        <p:txBody>
          <a:bodyPr/>
          <a:lstStyle/>
          <a:p>
            <a:fld id="{D5B95E62-E52A-425D-8247-581DCC61D0C5}" type="slidenum">
              <a:rPr lang="en-NZ" smtClean="0"/>
              <a:t>‹#›</a:t>
            </a:fld>
            <a:endParaRPr lang="en-NZ"/>
          </a:p>
        </p:txBody>
      </p:sp>
    </p:spTree>
    <p:extLst>
      <p:ext uri="{BB962C8B-B14F-4D97-AF65-F5344CB8AC3E}">
        <p14:creationId xmlns:p14="http://schemas.microsoft.com/office/powerpoint/2010/main" val="140975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32BD9-9708-5C31-9ADB-FEC1662DB2D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E6F96BC-5074-6A9B-4FCA-FAD1E9ED6D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EBAAE02-7773-463D-5085-4BA56EFDED0F}"/>
              </a:ext>
            </a:extLst>
          </p:cNvPr>
          <p:cNvSpPr>
            <a:spLocks noGrp="1"/>
          </p:cNvSpPr>
          <p:nvPr>
            <p:ph type="dt" sz="half" idx="10"/>
          </p:nvPr>
        </p:nvSpPr>
        <p:spPr/>
        <p:txBody>
          <a:bodyPr/>
          <a:lstStyle/>
          <a:p>
            <a:fld id="{B2F0BE1A-C9A5-420F-A86D-FEA4A95C40EF}" type="datetime1">
              <a:rPr lang="en-NZ" smtClean="0"/>
              <a:t>12/11/2025</a:t>
            </a:fld>
            <a:endParaRPr lang="en-NZ"/>
          </a:p>
        </p:txBody>
      </p:sp>
      <p:sp>
        <p:nvSpPr>
          <p:cNvPr id="5" name="Footer Placeholder 4">
            <a:extLst>
              <a:ext uri="{FF2B5EF4-FFF2-40B4-BE49-F238E27FC236}">
                <a16:creationId xmlns:a16="http://schemas.microsoft.com/office/drawing/2014/main" id="{48C29B41-6643-96FE-1889-A1A063028AC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043DBDC-9AA4-91E4-F2DE-FB9C46CF0FA4}"/>
              </a:ext>
            </a:extLst>
          </p:cNvPr>
          <p:cNvSpPr>
            <a:spLocks noGrp="1"/>
          </p:cNvSpPr>
          <p:nvPr>
            <p:ph type="sldNum" sz="quarter" idx="12"/>
          </p:nvPr>
        </p:nvSpPr>
        <p:spPr/>
        <p:txBody>
          <a:bodyPr/>
          <a:lstStyle/>
          <a:p>
            <a:fld id="{D5B95E62-E52A-425D-8247-581DCC61D0C5}" type="slidenum">
              <a:rPr lang="en-NZ" smtClean="0"/>
              <a:t>‹#›</a:t>
            </a:fld>
            <a:endParaRPr lang="en-NZ"/>
          </a:p>
        </p:txBody>
      </p:sp>
    </p:spTree>
    <p:extLst>
      <p:ext uri="{BB962C8B-B14F-4D97-AF65-F5344CB8AC3E}">
        <p14:creationId xmlns:p14="http://schemas.microsoft.com/office/powerpoint/2010/main" val="3984109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0C6AB-B61B-34C8-EBA7-3E1DC75262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835D66C-3C7F-C37F-DEA6-E6D76F5A5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98D901-27C0-9D24-1A0D-5F435BEF493E}"/>
              </a:ext>
            </a:extLst>
          </p:cNvPr>
          <p:cNvSpPr>
            <a:spLocks noGrp="1"/>
          </p:cNvSpPr>
          <p:nvPr>
            <p:ph type="dt" sz="half" idx="10"/>
          </p:nvPr>
        </p:nvSpPr>
        <p:spPr/>
        <p:txBody>
          <a:bodyPr/>
          <a:lstStyle/>
          <a:p>
            <a:fld id="{7951E847-FB62-4C65-A551-B4A94C96CFC5}" type="datetime1">
              <a:rPr lang="en-NZ" smtClean="0"/>
              <a:t>12/11/2025</a:t>
            </a:fld>
            <a:endParaRPr lang="en-NZ"/>
          </a:p>
        </p:txBody>
      </p:sp>
      <p:sp>
        <p:nvSpPr>
          <p:cNvPr id="5" name="Footer Placeholder 4">
            <a:extLst>
              <a:ext uri="{FF2B5EF4-FFF2-40B4-BE49-F238E27FC236}">
                <a16:creationId xmlns:a16="http://schemas.microsoft.com/office/drawing/2014/main" id="{B3322069-135A-3A3C-1A24-0069F204CC2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FAF9FCF-1BF3-382D-B6C7-5ACF364A1F4A}"/>
              </a:ext>
            </a:extLst>
          </p:cNvPr>
          <p:cNvSpPr>
            <a:spLocks noGrp="1"/>
          </p:cNvSpPr>
          <p:nvPr>
            <p:ph type="sldNum" sz="quarter" idx="12"/>
          </p:nvPr>
        </p:nvSpPr>
        <p:spPr/>
        <p:txBody>
          <a:bodyPr/>
          <a:lstStyle/>
          <a:p>
            <a:fld id="{D5B95E62-E52A-425D-8247-581DCC61D0C5}" type="slidenum">
              <a:rPr lang="en-NZ" smtClean="0"/>
              <a:t>‹#›</a:t>
            </a:fld>
            <a:endParaRPr lang="en-NZ"/>
          </a:p>
        </p:txBody>
      </p:sp>
    </p:spTree>
    <p:extLst>
      <p:ext uri="{BB962C8B-B14F-4D97-AF65-F5344CB8AC3E}">
        <p14:creationId xmlns:p14="http://schemas.microsoft.com/office/powerpoint/2010/main" val="762551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AE0A-BAA0-B5B3-40B3-46157D4E59F0}"/>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C4AB631-9905-BDD2-8A24-616C77BF82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68B5A152-F294-F11D-70B9-3AD0508994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34654D5F-DC8F-6739-BE5F-47AF759365D6}"/>
              </a:ext>
            </a:extLst>
          </p:cNvPr>
          <p:cNvSpPr>
            <a:spLocks noGrp="1"/>
          </p:cNvSpPr>
          <p:nvPr>
            <p:ph type="dt" sz="half" idx="10"/>
          </p:nvPr>
        </p:nvSpPr>
        <p:spPr/>
        <p:txBody>
          <a:bodyPr/>
          <a:lstStyle/>
          <a:p>
            <a:fld id="{C77063D2-E2A5-44AE-81DD-034C818EC97E}" type="datetime1">
              <a:rPr lang="en-NZ" smtClean="0"/>
              <a:t>12/11/2025</a:t>
            </a:fld>
            <a:endParaRPr lang="en-NZ"/>
          </a:p>
        </p:txBody>
      </p:sp>
      <p:sp>
        <p:nvSpPr>
          <p:cNvPr id="6" name="Footer Placeholder 5">
            <a:extLst>
              <a:ext uri="{FF2B5EF4-FFF2-40B4-BE49-F238E27FC236}">
                <a16:creationId xmlns:a16="http://schemas.microsoft.com/office/drawing/2014/main" id="{79DD5AB2-2E48-8C11-61EC-8D520E53A49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0D25E31-0B7F-3DED-D4DC-2E142A88BC56}"/>
              </a:ext>
            </a:extLst>
          </p:cNvPr>
          <p:cNvSpPr>
            <a:spLocks noGrp="1"/>
          </p:cNvSpPr>
          <p:nvPr>
            <p:ph type="sldNum" sz="quarter" idx="12"/>
          </p:nvPr>
        </p:nvSpPr>
        <p:spPr/>
        <p:txBody>
          <a:bodyPr/>
          <a:lstStyle/>
          <a:p>
            <a:fld id="{D5B95E62-E52A-425D-8247-581DCC61D0C5}" type="slidenum">
              <a:rPr lang="en-NZ" smtClean="0"/>
              <a:t>‹#›</a:t>
            </a:fld>
            <a:endParaRPr lang="en-NZ"/>
          </a:p>
        </p:txBody>
      </p:sp>
    </p:spTree>
    <p:extLst>
      <p:ext uri="{BB962C8B-B14F-4D97-AF65-F5344CB8AC3E}">
        <p14:creationId xmlns:p14="http://schemas.microsoft.com/office/powerpoint/2010/main" val="1681302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5612-5309-1AFC-F788-58AE2F984FC6}"/>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70805B3-3DE1-8D97-596E-4B4CD4AF23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21CBB2-8D0F-3733-F93D-8A9D27E072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3AE6F099-5D85-4E31-4779-993381D0DE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4AD151-2488-5C1F-EE49-20576872B6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71C7CB6A-E65D-F5D8-514E-4414BADFC7AD}"/>
              </a:ext>
            </a:extLst>
          </p:cNvPr>
          <p:cNvSpPr>
            <a:spLocks noGrp="1"/>
          </p:cNvSpPr>
          <p:nvPr>
            <p:ph type="dt" sz="half" idx="10"/>
          </p:nvPr>
        </p:nvSpPr>
        <p:spPr/>
        <p:txBody>
          <a:bodyPr/>
          <a:lstStyle/>
          <a:p>
            <a:fld id="{C6492AAE-CCC8-4909-A820-B67E9562651C}" type="datetime1">
              <a:rPr lang="en-NZ" smtClean="0"/>
              <a:t>12/11/2025</a:t>
            </a:fld>
            <a:endParaRPr lang="en-NZ"/>
          </a:p>
        </p:txBody>
      </p:sp>
      <p:sp>
        <p:nvSpPr>
          <p:cNvPr id="8" name="Footer Placeholder 7">
            <a:extLst>
              <a:ext uri="{FF2B5EF4-FFF2-40B4-BE49-F238E27FC236}">
                <a16:creationId xmlns:a16="http://schemas.microsoft.com/office/drawing/2014/main" id="{1FEE5373-107E-4E42-6B9A-AE3090E62788}"/>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2E1DE5EC-9F7E-54EB-CF94-C96267ABDC44}"/>
              </a:ext>
            </a:extLst>
          </p:cNvPr>
          <p:cNvSpPr>
            <a:spLocks noGrp="1"/>
          </p:cNvSpPr>
          <p:nvPr>
            <p:ph type="sldNum" sz="quarter" idx="12"/>
          </p:nvPr>
        </p:nvSpPr>
        <p:spPr/>
        <p:txBody>
          <a:bodyPr/>
          <a:lstStyle/>
          <a:p>
            <a:fld id="{D5B95E62-E52A-425D-8247-581DCC61D0C5}" type="slidenum">
              <a:rPr lang="en-NZ" smtClean="0"/>
              <a:t>‹#›</a:t>
            </a:fld>
            <a:endParaRPr lang="en-NZ"/>
          </a:p>
        </p:txBody>
      </p:sp>
    </p:spTree>
    <p:extLst>
      <p:ext uri="{BB962C8B-B14F-4D97-AF65-F5344CB8AC3E}">
        <p14:creationId xmlns:p14="http://schemas.microsoft.com/office/powerpoint/2010/main" val="402008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00784-7A3A-13FE-8B11-5AE8B12C9A39}"/>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F1F691AD-2F03-C1E0-26ED-84475B2B5CF9}"/>
              </a:ext>
            </a:extLst>
          </p:cNvPr>
          <p:cNvSpPr>
            <a:spLocks noGrp="1"/>
          </p:cNvSpPr>
          <p:nvPr>
            <p:ph type="dt" sz="half" idx="10"/>
          </p:nvPr>
        </p:nvSpPr>
        <p:spPr/>
        <p:txBody>
          <a:bodyPr/>
          <a:lstStyle/>
          <a:p>
            <a:fld id="{E8CBCCD0-6D42-4EA4-905A-CB4D79F61085}" type="datetime1">
              <a:rPr lang="en-NZ" smtClean="0"/>
              <a:t>12/11/2025</a:t>
            </a:fld>
            <a:endParaRPr lang="en-NZ"/>
          </a:p>
        </p:txBody>
      </p:sp>
      <p:sp>
        <p:nvSpPr>
          <p:cNvPr id="4" name="Footer Placeholder 3">
            <a:extLst>
              <a:ext uri="{FF2B5EF4-FFF2-40B4-BE49-F238E27FC236}">
                <a16:creationId xmlns:a16="http://schemas.microsoft.com/office/drawing/2014/main" id="{753806B4-7571-9777-5E45-E61B079F732A}"/>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D66DBB13-F467-5E32-9C5B-A588E7EEB72C}"/>
              </a:ext>
            </a:extLst>
          </p:cNvPr>
          <p:cNvSpPr>
            <a:spLocks noGrp="1"/>
          </p:cNvSpPr>
          <p:nvPr>
            <p:ph type="sldNum" sz="quarter" idx="12"/>
          </p:nvPr>
        </p:nvSpPr>
        <p:spPr/>
        <p:txBody>
          <a:bodyPr/>
          <a:lstStyle/>
          <a:p>
            <a:fld id="{D5B95E62-E52A-425D-8247-581DCC61D0C5}" type="slidenum">
              <a:rPr lang="en-NZ" smtClean="0"/>
              <a:t>‹#›</a:t>
            </a:fld>
            <a:endParaRPr lang="en-NZ"/>
          </a:p>
        </p:txBody>
      </p:sp>
    </p:spTree>
    <p:extLst>
      <p:ext uri="{BB962C8B-B14F-4D97-AF65-F5344CB8AC3E}">
        <p14:creationId xmlns:p14="http://schemas.microsoft.com/office/powerpoint/2010/main" val="1059628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6F111F-0C04-EA8F-CF1F-A93B947558D0}"/>
              </a:ext>
            </a:extLst>
          </p:cNvPr>
          <p:cNvSpPr>
            <a:spLocks noGrp="1"/>
          </p:cNvSpPr>
          <p:nvPr>
            <p:ph type="dt" sz="half" idx="10"/>
          </p:nvPr>
        </p:nvSpPr>
        <p:spPr/>
        <p:txBody>
          <a:bodyPr/>
          <a:lstStyle/>
          <a:p>
            <a:fld id="{EEF3BCA6-270C-431B-9067-4C8C2C1146D1}" type="datetime1">
              <a:rPr lang="en-NZ" smtClean="0"/>
              <a:t>12/11/2025</a:t>
            </a:fld>
            <a:endParaRPr lang="en-NZ"/>
          </a:p>
        </p:txBody>
      </p:sp>
      <p:sp>
        <p:nvSpPr>
          <p:cNvPr id="3" name="Footer Placeholder 2">
            <a:extLst>
              <a:ext uri="{FF2B5EF4-FFF2-40B4-BE49-F238E27FC236}">
                <a16:creationId xmlns:a16="http://schemas.microsoft.com/office/drawing/2014/main" id="{B4F91FD2-37C3-FDBF-D435-42987B8DA475}"/>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D3837E6C-A7DA-BCC4-1204-8C4DC31619FD}"/>
              </a:ext>
            </a:extLst>
          </p:cNvPr>
          <p:cNvSpPr>
            <a:spLocks noGrp="1"/>
          </p:cNvSpPr>
          <p:nvPr>
            <p:ph type="sldNum" sz="quarter" idx="12"/>
          </p:nvPr>
        </p:nvSpPr>
        <p:spPr/>
        <p:txBody>
          <a:bodyPr/>
          <a:lstStyle/>
          <a:p>
            <a:fld id="{D5B95E62-E52A-425D-8247-581DCC61D0C5}" type="slidenum">
              <a:rPr lang="en-NZ" smtClean="0"/>
              <a:t>‹#›</a:t>
            </a:fld>
            <a:endParaRPr lang="en-NZ"/>
          </a:p>
        </p:txBody>
      </p:sp>
    </p:spTree>
    <p:extLst>
      <p:ext uri="{BB962C8B-B14F-4D97-AF65-F5344CB8AC3E}">
        <p14:creationId xmlns:p14="http://schemas.microsoft.com/office/powerpoint/2010/main" val="3733775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4B0CE-0690-12C1-9457-0AD264C28C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90FB9C47-B4C7-E04B-58E9-4C1263E51A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FE6CF2AC-04FE-F3A2-FAE8-F7E32EDCC1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2DB9AD-738F-3837-A5F1-0BDB7A7AC08C}"/>
              </a:ext>
            </a:extLst>
          </p:cNvPr>
          <p:cNvSpPr>
            <a:spLocks noGrp="1"/>
          </p:cNvSpPr>
          <p:nvPr>
            <p:ph type="dt" sz="half" idx="10"/>
          </p:nvPr>
        </p:nvSpPr>
        <p:spPr/>
        <p:txBody>
          <a:bodyPr/>
          <a:lstStyle/>
          <a:p>
            <a:fld id="{26E6B068-F3B5-4CC2-BB21-9C63B4296820}" type="datetime1">
              <a:rPr lang="en-NZ" smtClean="0"/>
              <a:t>12/11/2025</a:t>
            </a:fld>
            <a:endParaRPr lang="en-NZ"/>
          </a:p>
        </p:txBody>
      </p:sp>
      <p:sp>
        <p:nvSpPr>
          <p:cNvPr id="6" name="Footer Placeholder 5">
            <a:extLst>
              <a:ext uri="{FF2B5EF4-FFF2-40B4-BE49-F238E27FC236}">
                <a16:creationId xmlns:a16="http://schemas.microsoft.com/office/drawing/2014/main" id="{B400AACF-9294-D788-15A5-C84D7B56D6C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630C35F-E907-D6F0-BD06-68C9AB1B7959}"/>
              </a:ext>
            </a:extLst>
          </p:cNvPr>
          <p:cNvSpPr>
            <a:spLocks noGrp="1"/>
          </p:cNvSpPr>
          <p:nvPr>
            <p:ph type="sldNum" sz="quarter" idx="12"/>
          </p:nvPr>
        </p:nvSpPr>
        <p:spPr/>
        <p:txBody>
          <a:bodyPr/>
          <a:lstStyle/>
          <a:p>
            <a:fld id="{D5B95E62-E52A-425D-8247-581DCC61D0C5}" type="slidenum">
              <a:rPr lang="en-NZ" smtClean="0"/>
              <a:t>‹#›</a:t>
            </a:fld>
            <a:endParaRPr lang="en-NZ"/>
          </a:p>
        </p:txBody>
      </p:sp>
    </p:spTree>
    <p:extLst>
      <p:ext uri="{BB962C8B-B14F-4D97-AF65-F5344CB8AC3E}">
        <p14:creationId xmlns:p14="http://schemas.microsoft.com/office/powerpoint/2010/main" val="471988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0AEC8-A547-FF5F-1B16-839CEE02FD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66A4C5A6-2FD0-AF41-B4B4-70DA7C0B80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CB676019-29F7-3257-EE4E-30767883D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254929-37C4-AB82-B7B5-E1369D713C25}"/>
              </a:ext>
            </a:extLst>
          </p:cNvPr>
          <p:cNvSpPr>
            <a:spLocks noGrp="1"/>
          </p:cNvSpPr>
          <p:nvPr>
            <p:ph type="dt" sz="half" idx="10"/>
          </p:nvPr>
        </p:nvSpPr>
        <p:spPr/>
        <p:txBody>
          <a:bodyPr/>
          <a:lstStyle/>
          <a:p>
            <a:fld id="{5940F42B-C6BB-45C1-A4A7-4F85A9CB1AE7}" type="datetime1">
              <a:rPr lang="en-NZ" smtClean="0"/>
              <a:t>12/11/2025</a:t>
            </a:fld>
            <a:endParaRPr lang="en-NZ"/>
          </a:p>
        </p:txBody>
      </p:sp>
      <p:sp>
        <p:nvSpPr>
          <p:cNvPr id="6" name="Footer Placeholder 5">
            <a:extLst>
              <a:ext uri="{FF2B5EF4-FFF2-40B4-BE49-F238E27FC236}">
                <a16:creationId xmlns:a16="http://schemas.microsoft.com/office/drawing/2014/main" id="{62ACE84B-8787-6AA2-6163-F919D5A8AF11}"/>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610FF94-15C0-561D-4182-FEACEEDED99B}"/>
              </a:ext>
            </a:extLst>
          </p:cNvPr>
          <p:cNvSpPr>
            <a:spLocks noGrp="1"/>
          </p:cNvSpPr>
          <p:nvPr>
            <p:ph type="sldNum" sz="quarter" idx="12"/>
          </p:nvPr>
        </p:nvSpPr>
        <p:spPr/>
        <p:txBody>
          <a:bodyPr/>
          <a:lstStyle/>
          <a:p>
            <a:fld id="{D5B95E62-E52A-425D-8247-581DCC61D0C5}" type="slidenum">
              <a:rPr lang="en-NZ" smtClean="0"/>
              <a:t>‹#›</a:t>
            </a:fld>
            <a:endParaRPr lang="en-NZ"/>
          </a:p>
        </p:txBody>
      </p:sp>
    </p:spTree>
    <p:extLst>
      <p:ext uri="{BB962C8B-B14F-4D97-AF65-F5344CB8AC3E}">
        <p14:creationId xmlns:p14="http://schemas.microsoft.com/office/powerpoint/2010/main" val="1244027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38BAF-E837-FE15-2204-75C54B274E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63DA399-C131-4EC4-F08C-33E904144A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0D11B83-4F6E-D020-3D9D-31C30E619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BAEED-FFEE-4CDF-B090-D80186AC985E}" type="datetime1">
              <a:rPr lang="en-NZ" smtClean="0"/>
              <a:t>12/11/2025</a:t>
            </a:fld>
            <a:endParaRPr lang="en-NZ"/>
          </a:p>
        </p:txBody>
      </p:sp>
      <p:sp>
        <p:nvSpPr>
          <p:cNvPr id="5" name="Footer Placeholder 4">
            <a:extLst>
              <a:ext uri="{FF2B5EF4-FFF2-40B4-BE49-F238E27FC236}">
                <a16:creationId xmlns:a16="http://schemas.microsoft.com/office/drawing/2014/main" id="{7255800E-0091-36C9-C492-4D4A230EBD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F32DD913-F5C3-54AD-062F-9D7B26FC92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95E62-E52A-425D-8247-581DCC61D0C5}" type="slidenum">
              <a:rPr lang="en-NZ" smtClean="0"/>
              <a:t>‹#›</a:t>
            </a:fld>
            <a:endParaRPr lang="en-NZ"/>
          </a:p>
        </p:txBody>
      </p:sp>
    </p:spTree>
    <p:extLst>
      <p:ext uri="{BB962C8B-B14F-4D97-AF65-F5344CB8AC3E}">
        <p14:creationId xmlns:p14="http://schemas.microsoft.com/office/powerpoint/2010/main" val="1444112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40.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789EE0-5996-56FB-7AA8-0831EB67575E}"/>
              </a:ext>
            </a:extLst>
          </p:cNvPr>
          <p:cNvSpPr>
            <a:spLocks noGrp="1"/>
          </p:cNvSpPr>
          <p:nvPr>
            <p:ph type="ctrTitle"/>
          </p:nvPr>
        </p:nvSpPr>
        <p:spPr>
          <a:xfrm>
            <a:off x="991230" y="1386943"/>
            <a:ext cx="9231410" cy="4731560"/>
          </a:xfrm>
        </p:spPr>
        <p:txBody>
          <a:bodyPr anchor="b">
            <a:normAutofit fontScale="90000"/>
          </a:bodyPr>
          <a:lstStyle/>
          <a:p>
            <a:pPr marR="0" lvl="0" algn="l">
              <a:spcBef>
                <a:spcPts val="0"/>
              </a:spcBef>
              <a:spcAft>
                <a:spcPts val="0"/>
              </a:spcAft>
            </a:pPr>
            <a:br>
              <a:rPr lang="en-US" sz="4600" b="1" dirty="0"/>
            </a:br>
            <a:br>
              <a:rPr lang="en-US" sz="4600" b="1" dirty="0"/>
            </a:br>
            <a:r>
              <a:rPr lang="en-US" b="1" dirty="0"/>
              <a:t>Heritage Policy and Practices</a:t>
            </a:r>
            <a:br>
              <a:rPr lang="en-US" sz="4600" b="1" dirty="0"/>
            </a:br>
            <a:br>
              <a:rPr lang="en-US" sz="4600" b="1" dirty="0"/>
            </a:br>
            <a:br>
              <a:rPr lang="en-US" sz="4600" b="1" dirty="0"/>
            </a:br>
            <a:r>
              <a:rPr lang="en-US" sz="4600" b="1" dirty="0"/>
              <a:t>LEANZ Fellowship Presentation</a:t>
            </a:r>
            <a:br>
              <a:rPr lang="en-US" sz="4600" b="1" dirty="0"/>
            </a:br>
            <a:br>
              <a:rPr lang="en-US" sz="2200" b="1" dirty="0"/>
            </a:br>
            <a:br>
              <a:rPr lang="en-US" sz="2200" b="1" dirty="0"/>
            </a:br>
            <a:r>
              <a:rPr lang="en-US" sz="2200" b="1" dirty="0"/>
              <a:t>Philip Barry</a:t>
            </a:r>
            <a:br>
              <a:rPr lang="en-US" sz="2200" b="1" dirty="0"/>
            </a:br>
            <a:r>
              <a:rPr lang="en-US" sz="2200" b="1" dirty="0"/>
              <a:t>Wellington</a:t>
            </a:r>
            <a:br>
              <a:rPr lang="en-US" sz="2200" b="1"/>
            </a:br>
            <a:r>
              <a:rPr lang="en-US" sz="2200" b="1"/>
              <a:t>November 12, 2025</a:t>
            </a:r>
            <a:endParaRPr lang="en-NZ" sz="1800" b="1" dirty="0"/>
          </a:p>
        </p:txBody>
      </p:sp>
      <p:pic>
        <p:nvPicPr>
          <p:cNvPr id="6" name="Picture 5">
            <a:extLst>
              <a:ext uri="{FF2B5EF4-FFF2-40B4-BE49-F238E27FC236}">
                <a16:creationId xmlns:a16="http://schemas.microsoft.com/office/drawing/2014/main" id="{B43C5F36-F2AC-48C2-7878-C1BE57244F33}"/>
              </a:ext>
            </a:extLst>
          </p:cNvPr>
          <p:cNvPicPr>
            <a:picLocks noChangeAspect="1"/>
          </p:cNvPicPr>
          <p:nvPr/>
        </p:nvPicPr>
        <p:blipFill>
          <a:blip r:embed="rId3"/>
          <a:stretch>
            <a:fillRect/>
          </a:stretch>
        </p:blipFill>
        <p:spPr>
          <a:xfrm>
            <a:off x="641774" y="624943"/>
            <a:ext cx="2266950" cy="762000"/>
          </a:xfrm>
          <a:prstGeom prst="rect">
            <a:avLst/>
          </a:prstGeom>
        </p:spPr>
      </p:pic>
    </p:spTree>
    <p:extLst>
      <p:ext uri="{BB962C8B-B14F-4D97-AF65-F5344CB8AC3E}">
        <p14:creationId xmlns:p14="http://schemas.microsoft.com/office/powerpoint/2010/main" val="362466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D7766-A701-1C31-A424-B907A48334F8}"/>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Councils’ Policies and Practices</a:t>
            </a:r>
          </a:p>
        </p:txBody>
      </p:sp>
      <p:sp>
        <p:nvSpPr>
          <p:cNvPr id="1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07F13FA-328A-3050-B708-34CB1415DE71}"/>
              </a:ext>
            </a:extLst>
          </p:cNvPr>
          <p:cNvPicPr>
            <a:picLocks noGrp="1" noChangeAspect="1"/>
          </p:cNvPicPr>
          <p:nvPr>
            <p:ph idx="1"/>
          </p:nvPr>
        </p:nvPicPr>
        <p:blipFill>
          <a:blip r:embed="rId3"/>
          <a:stretch>
            <a:fillRect/>
          </a:stretch>
        </p:blipFill>
        <p:spPr>
          <a:xfrm>
            <a:off x="1166162" y="1540063"/>
            <a:ext cx="3601406" cy="5055913"/>
          </a:xfrm>
          <a:prstGeom prst="rect">
            <a:avLst/>
          </a:prstGeom>
        </p:spPr>
      </p:pic>
      <p:pic>
        <p:nvPicPr>
          <p:cNvPr id="9" name="Picture 8">
            <a:extLst>
              <a:ext uri="{FF2B5EF4-FFF2-40B4-BE49-F238E27FC236}">
                <a16:creationId xmlns:a16="http://schemas.microsoft.com/office/drawing/2014/main" id="{45D57F14-2881-C07B-5613-30AA73AF7457}"/>
              </a:ext>
            </a:extLst>
          </p:cNvPr>
          <p:cNvPicPr>
            <a:picLocks noChangeAspect="1"/>
          </p:cNvPicPr>
          <p:nvPr/>
        </p:nvPicPr>
        <p:blipFill>
          <a:blip r:embed="rId4"/>
          <a:stretch>
            <a:fillRect/>
          </a:stretch>
        </p:blipFill>
        <p:spPr>
          <a:xfrm>
            <a:off x="6254496" y="3568255"/>
            <a:ext cx="5614416" cy="1754505"/>
          </a:xfrm>
          <a:prstGeom prst="rect">
            <a:avLst/>
          </a:prstGeom>
        </p:spPr>
      </p:pic>
      <p:sp>
        <p:nvSpPr>
          <p:cNvPr id="4" name="Slide Number Placeholder 3">
            <a:extLst>
              <a:ext uri="{FF2B5EF4-FFF2-40B4-BE49-F238E27FC236}">
                <a16:creationId xmlns:a16="http://schemas.microsoft.com/office/drawing/2014/main" id="{BDF903A8-F442-C537-E36B-5EAF96AD616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5B95E62-E52A-425D-8247-581DCC61D0C5}" type="slidenum">
              <a:rPr lang="en-US" smtClean="0"/>
              <a:pPr>
                <a:spcAft>
                  <a:spcPts val="600"/>
                </a:spcAft>
              </a:pPr>
              <a:t>10</a:t>
            </a:fld>
            <a:endParaRPr lang="en-US"/>
          </a:p>
        </p:txBody>
      </p:sp>
    </p:spTree>
    <p:extLst>
      <p:ext uri="{BB962C8B-B14F-4D97-AF65-F5344CB8AC3E}">
        <p14:creationId xmlns:p14="http://schemas.microsoft.com/office/powerpoint/2010/main" val="653998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D59504-810C-B97B-DFE2-23E7B63C4EA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68EDDC1-D6A1-E078-DD0E-C0C42D63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6A1F5D-D9E9-DD5E-457B-5254C68E7DC3}"/>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Councils’ Policies and Practices</a:t>
            </a:r>
          </a:p>
        </p:txBody>
      </p:sp>
      <p:sp>
        <p:nvSpPr>
          <p:cNvPr id="16" name="sketch line">
            <a:extLst>
              <a:ext uri="{FF2B5EF4-FFF2-40B4-BE49-F238E27FC236}">
                <a16:creationId xmlns:a16="http://schemas.microsoft.com/office/drawing/2014/main" id="{4699E5E2-A294-B97E-E28E-CD7CFF4BA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8C9D64E-83C7-7F1F-AFA1-E808755AFA7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5B95E62-E52A-425D-8247-581DCC61D0C5}" type="slidenum">
              <a:rPr lang="en-US" smtClean="0"/>
              <a:pPr>
                <a:spcAft>
                  <a:spcPts val="600"/>
                </a:spcAft>
              </a:pPr>
              <a:t>11</a:t>
            </a:fld>
            <a:endParaRPr lang="en-US"/>
          </a:p>
        </p:txBody>
      </p:sp>
      <p:pic>
        <p:nvPicPr>
          <p:cNvPr id="7" name="Content Placeholder 6">
            <a:extLst>
              <a:ext uri="{FF2B5EF4-FFF2-40B4-BE49-F238E27FC236}">
                <a16:creationId xmlns:a16="http://schemas.microsoft.com/office/drawing/2014/main" id="{9039967F-E539-F161-7B9A-874C438472E5}"/>
              </a:ext>
            </a:extLst>
          </p:cNvPr>
          <p:cNvPicPr>
            <a:picLocks noGrp="1" noChangeAspect="1"/>
          </p:cNvPicPr>
          <p:nvPr>
            <p:ph idx="1"/>
          </p:nvPr>
        </p:nvPicPr>
        <p:blipFill>
          <a:blip r:embed="rId3"/>
          <a:stretch>
            <a:fillRect/>
          </a:stretch>
        </p:blipFill>
        <p:spPr>
          <a:xfrm>
            <a:off x="3851817" y="2035708"/>
            <a:ext cx="4905063" cy="4647991"/>
          </a:xfrm>
          <a:prstGeom prst="rect">
            <a:avLst/>
          </a:prstGeom>
        </p:spPr>
      </p:pic>
    </p:spTree>
    <p:extLst>
      <p:ext uri="{BB962C8B-B14F-4D97-AF65-F5344CB8AC3E}">
        <p14:creationId xmlns:p14="http://schemas.microsoft.com/office/powerpoint/2010/main" val="2038395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B6B350-31B3-901B-EB38-56C0254EFBE4}"/>
              </a:ext>
            </a:extLst>
          </p:cNvPr>
          <p:cNvPicPr>
            <a:picLocks noChangeAspect="1"/>
          </p:cNvPicPr>
          <p:nvPr/>
        </p:nvPicPr>
        <p:blipFill>
          <a:blip r:embed="rId3">
            <a:extLst>
              <a:ext uri="{28A0092B-C50C-407E-A947-70E740481C1C}">
                <a14:useLocalDpi xmlns:a14="http://schemas.microsoft.com/office/drawing/2010/main" val="0"/>
              </a:ext>
            </a:extLst>
          </a:blip>
          <a:srcRect t="5436"/>
          <a:stretch>
            <a:fillRect/>
          </a:stretch>
        </p:blipFill>
        <p:spPr>
          <a:xfrm>
            <a:off x="1" y="10"/>
            <a:ext cx="9669642" cy="6857990"/>
          </a:xfrm>
          <a:prstGeom prst="rect">
            <a:avLst/>
          </a:prstGeom>
        </p:spPr>
      </p:pic>
      <p:sp>
        <p:nvSpPr>
          <p:cNvPr id="41" name="Rectangle 4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EA8B53-995A-046B-309D-BA8BAEBC31DE}"/>
              </a:ext>
            </a:extLst>
          </p:cNvPr>
          <p:cNvSpPr>
            <a:spLocks noGrp="1"/>
          </p:cNvSpPr>
          <p:nvPr>
            <p:ph type="title"/>
          </p:nvPr>
        </p:nvSpPr>
        <p:spPr>
          <a:xfrm>
            <a:off x="8205729" y="354902"/>
            <a:ext cx="3822189" cy="1899912"/>
          </a:xfrm>
        </p:spPr>
        <p:txBody>
          <a:bodyPr>
            <a:normAutofit/>
          </a:bodyPr>
          <a:lstStyle/>
          <a:p>
            <a:r>
              <a:rPr lang="en-US" sz="4000" b="1" dirty="0"/>
              <a:t>Is the current heritage system working? </a:t>
            </a:r>
            <a:r>
              <a:rPr lang="en-US" sz="4000" dirty="0"/>
              <a:t>	</a:t>
            </a:r>
            <a:endParaRPr lang="en-NZ" sz="4000" dirty="0"/>
          </a:p>
        </p:txBody>
      </p:sp>
      <p:sp>
        <p:nvSpPr>
          <p:cNvPr id="3" name="Content Placeholder 2">
            <a:extLst>
              <a:ext uri="{FF2B5EF4-FFF2-40B4-BE49-F238E27FC236}">
                <a16:creationId xmlns:a16="http://schemas.microsoft.com/office/drawing/2014/main" id="{FB3381C2-9FAC-E3A0-3A6E-A0DF2BC078AE}"/>
              </a:ext>
            </a:extLst>
          </p:cNvPr>
          <p:cNvSpPr>
            <a:spLocks noGrp="1"/>
          </p:cNvSpPr>
          <p:nvPr>
            <p:ph idx="1"/>
          </p:nvPr>
        </p:nvSpPr>
        <p:spPr>
          <a:xfrm>
            <a:off x="8205729" y="2367456"/>
            <a:ext cx="3822189" cy="3742762"/>
          </a:xfrm>
        </p:spPr>
        <p:txBody>
          <a:bodyPr>
            <a:normAutofit/>
          </a:bodyPr>
          <a:lstStyle/>
          <a:p>
            <a:r>
              <a:rPr lang="en-US" sz="2000" dirty="0"/>
              <a:t>Is it protecting national heritage?</a:t>
            </a:r>
          </a:p>
          <a:p>
            <a:endParaRPr lang="en-US" sz="2000" dirty="0"/>
          </a:p>
          <a:p>
            <a:r>
              <a:rPr lang="en-US" sz="2000" dirty="0"/>
              <a:t>Is it imposing unnecessary costs on homeowners?</a:t>
            </a:r>
          </a:p>
          <a:p>
            <a:endParaRPr lang="en-US" sz="2000" dirty="0"/>
          </a:p>
          <a:p>
            <a:r>
              <a:rPr lang="en-US" sz="2000" dirty="0"/>
              <a:t>Is it undermining housing affordability?</a:t>
            </a:r>
          </a:p>
          <a:p>
            <a:endParaRPr lang="en-US" sz="2000" dirty="0"/>
          </a:p>
          <a:p>
            <a:endParaRPr lang="en-NZ" sz="2000" dirty="0"/>
          </a:p>
        </p:txBody>
      </p:sp>
      <p:sp>
        <p:nvSpPr>
          <p:cNvPr id="4" name="Slide Number Placeholder 3">
            <a:extLst>
              <a:ext uri="{FF2B5EF4-FFF2-40B4-BE49-F238E27FC236}">
                <a16:creationId xmlns:a16="http://schemas.microsoft.com/office/drawing/2014/main" id="{0E6B3A0A-A63E-6317-64EB-279E604968CE}"/>
              </a:ext>
            </a:extLst>
          </p:cNvPr>
          <p:cNvSpPr>
            <a:spLocks noGrp="1"/>
          </p:cNvSpPr>
          <p:nvPr>
            <p:ph type="sldNum" sz="quarter" idx="12"/>
          </p:nvPr>
        </p:nvSpPr>
        <p:spPr>
          <a:xfrm>
            <a:off x="8610600" y="6356350"/>
            <a:ext cx="2743200" cy="365125"/>
          </a:xfrm>
        </p:spPr>
        <p:txBody>
          <a:bodyPr>
            <a:normAutofit/>
          </a:bodyPr>
          <a:lstStyle/>
          <a:p>
            <a:pPr>
              <a:spcAft>
                <a:spcPts val="600"/>
              </a:spcAft>
            </a:pPr>
            <a:fld id="{D5B95E62-E52A-425D-8247-581DCC61D0C5}" type="slidenum">
              <a:rPr lang="en-NZ" smtClean="0"/>
              <a:pPr>
                <a:spcAft>
                  <a:spcPts val="600"/>
                </a:spcAft>
              </a:pPr>
              <a:t>12</a:t>
            </a:fld>
            <a:endParaRPr lang="en-NZ"/>
          </a:p>
        </p:txBody>
      </p:sp>
    </p:spTree>
    <p:extLst>
      <p:ext uri="{BB962C8B-B14F-4D97-AF65-F5344CB8AC3E}">
        <p14:creationId xmlns:p14="http://schemas.microsoft.com/office/powerpoint/2010/main" val="2042289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E2DEB4-4718-08B1-923D-69377387B2B8}"/>
              </a:ext>
            </a:extLst>
          </p:cNvPr>
          <p:cNvSpPr>
            <a:spLocks noGrp="1"/>
          </p:cNvSpPr>
          <p:nvPr>
            <p:ph type="title"/>
          </p:nvPr>
        </p:nvSpPr>
        <p:spPr>
          <a:xfrm>
            <a:off x="838200" y="557188"/>
            <a:ext cx="10515600" cy="1133499"/>
          </a:xfrm>
        </p:spPr>
        <p:txBody>
          <a:bodyPr>
            <a:normAutofit/>
          </a:bodyPr>
          <a:lstStyle/>
          <a:p>
            <a:pPr algn="ctr"/>
            <a:r>
              <a:rPr lang="en-US" sz="5200"/>
              <a:t>The Problems</a:t>
            </a:r>
            <a:endParaRPr lang="en-NZ" sz="5200"/>
          </a:p>
        </p:txBody>
      </p:sp>
      <p:sp>
        <p:nvSpPr>
          <p:cNvPr id="4" name="Slide Number Placeholder 3">
            <a:extLst>
              <a:ext uri="{FF2B5EF4-FFF2-40B4-BE49-F238E27FC236}">
                <a16:creationId xmlns:a16="http://schemas.microsoft.com/office/drawing/2014/main" id="{50DC61D3-6CBA-F7C3-4AE3-25B4445F34A1}"/>
              </a:ext>
            </a:extLst>
          </p:cNvPr>
          <p:cNvSpPr>
            <a:spLocks noGrp="1"/>
          </p:cNvSpPr>
          <p:nvPr>
            <p:ph type="sldNum" sz="quarter" idx="12"/>
          </p:nvPr>
        </p:nvSpPr>
        <p:spPr>
          <a:xfrm>
            <a:off x="8610600" y="6356350"/>
            <a:ext cx="2743200" cy="365125"/>
          </a:xfrm>
        </p:spPr>
        <p:txBody>
          <a:bodyPr>
            <a:normAutofit/>
          </a:bodyPr>
          <a:lstStyle/>
          <a:p>
            <a:pPr>
              <a:spcAft>
                <a:spcPts val="600"/>
              </a:spcAft>
            </a:pPr>
            <a:fld id="{D5B95E62-E52A-425D-8247-581DCC61D0C5}" type="slidenum">
              <a:rPr lang="en-NZ" smtClean="0"/>
              <a:pPr>
                <a:spcAft>
                  <a:spcPts val="600"/>
                </a:spcAft>
              </a:pPr>
              <a:t>13</a:t>
            </a:fld>
            <a:endParaRPr lang="en-NZ"/>
          </a:p>
        </p:txBody>
      </p:sp>
      <p:graphicFrame>
        <p:nvGraphicFramePr>
          <p:cNvPr id="22" name="Content Placeholder 2">
            <a:extLst>
              <a:ext uri="{FF2B5EF4-FFF2-40B4-BE49-F238E27FC236}">
                <a16:creationId xmlns:a16="http://schemas.microsoft.com/office/drawing/2014/main" id="{0886A7B2-8979-508D-31ED-18320207A178}"/>
              </a:ext>
            </a:extLst>
          </p:cNvPr>
          <p:cNvGraphicFramePr>
            <a:graphicFrameLocks noGrp="1"/>
          </p:cNvGraphicFramePr>
          <p:nvPr>
            <p:ph idx="1"/>
            <p:extLst>
              <p:ext uri="{D42A27DB-BD31-4B8C-83A1-F6EECF244321}">
                <p14:modId xmlns:p14="http://schemas.microsoft.com/office/powerpoint/2010/main" val="150814027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1681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79A1F0F-035C-9AD2-EC8C-F931103FC5C1}"/>
              </a:ext>
            </a:extLst>
          </p:cNvPr>
          <p:cNvSpPr/>
          <p:nvPr/>
        </p:nvSpPr>
        <p:spPr>
          <a:xfrm>
            <a:off x="1128526" y="1818056"/>
            <a:ext cx="212030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Z"/>
          </a:p>
        </p:txBody>
      </p:sp>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9D995C-982B-726A-B7C8-4AA4AB9E8C21}"/>
              </a:ext>
            </a:extLst>
          </p:cNvPr>
          <p:cNvSpPr>
            <a:spLocks noGrp="1"/>
          </p:cNvSpPr>
          <p:nvPr>
            <p:ph type="title"/>
          </p:nvPr>
        </p:nvSpPr>
        <p:spPr>
          <a:xfrm>
            <a:off x="836500" y="321971"/>
            <a:ext cx="11355500" cy="1618489"/>
          </a:xfrm>
        </p:spPr>
        <p:txBody>
          <a:bodyPr anchor="ctr">
            <a:normAutofit/>
          </a:bodyPr>
          <a:lstStyle/>
          <a:p>
            <a:r>
              <a:rPr lang="en-NZ" b="1" dirty="0"/>
              <a:t>Our National Heritage is Not Being Well Protected</a:t>
            </a:r>
          </a:p>
        </p:txBody>
      </p:sp>
      <p:sp>
        <p:nvSpPr>
          <p:cNvPr id="4" name="Slide Number Placeholder 3">
            <a:extLst>
              <a:ext uri="{FF2B5EF4-FFF2-40B4-BE49-F238E27FC236}">
                <a16:creationId xmlns:a16="http://schemas.microsoft.com/office/drawing/2014/main" id="{36047BD2-E098-9E83-B056-DFD63A87F597}"/>
              </a:ext>
            </a:extLst>
          </p:cNvPr>
          <p:cNvSpPr>
            <a:spLocks noGrp="1"/>
          </p:cNvSpPr>
          <p:nvPr>
            <p:ph type="sldNum" sz="quarter" idx="12"/>
          </p:nvPr>
        </p:nvSpPr>
        <p:spPr/>
        <p:txBody>
          <a:bodyPr/>
          <a:lstStyle/>
          <a:p>
            <a:fld id="{D5B95E62-E52A-425D-8247-581DCC61D0C5}" type="slidenum">
              <a:rPr lang="en-NZ" smtClean="0"/>
              <a:t>14</a:t>
            </a:fld>
            <a:endParaRPr lang="en-NZ"/>
          </a:p>
        </p:txBody>
      </p:sp>
      <p:sp>
        <p:nvSpPr>
          <p:cNvPr id="7" name="Content Placeholder 6">
            <a:extLst>
              <a:ext uri="{FF2B5EF4-FFF2-40B4-BE49-F238E27FC236}">
                <a16:creationId xmlns:a16="http://schemas.microsoft.com/office/drawing/2014/main" id="{4560CAD6-78C1-67AC-021A-993B4CA24E75}"/>
              </a:ext>
            </a:extLst>
          </p:cNvPr>
          <p:cNvSpPr>
            <a:spLocks noGrp="1"/>
          </p:cNvSpPr>
          <p:nvPr>
            <p:ph idx="1"/>
          </p:nvPr>
        </p:nvSpPr>
        <p:spPr>
          <a:xfrm>
            <a:off x="769568" y="1792821"/>
            <a:ext cx="5259500" cy="4351338"/>
          </a:xfrm>
        </p:spPr>
        <p:txBody>
          <a:bodyPr>
            <a:normAutofit fontScale="92500" lnSpcReduction="10000"/>
          </a:bodyPr>
          <a:lstStyle/>
          <a:p>
            <a:r>
              <a:rPr lang="en-US" dirty="0"/>
              <a:t>Much of our true national heritage is being neglected and falling into disrepair</a:t>
            </a:r>
          </a:p>
          <a:p>
            <a:endParaRPr lang="en-US" dirty="0"/>
          </a:p>
          <a:p>
            <a:r>
              <a:rPr lang="en-US" dirty="0"/>
              <a:t>Heritage NZ is not adequately funded</a:t>
            </a:r>
          </a:p>
          <a:p>
            <a:endParaRPr lang="en-US" dirty="0"/>
          </a:p>
          <a:p>
            <a:r>
              <a:rPr lang="en-US" dirty="0"/>
              <a:t>It resorts to regulation </a:t>
            </a:r>
          </a:p>
          <a:p>
            <a:endParaRPr lang="en-US" dirty="0"/>
          </a:p>
          <a:p>
            <a:r>
              <a:rPr lang="en-US" dirty="0"/>
              <a:t>But regulation without compensation doesn’t work</a:t>
            </a:r>
          </a:p>
          <a:p>
            <a:endParaRPr lang="en-US" dirty="0"/>
          </a:p>
        </p:txBody>
      </p:sp>
      <p:sp>
        <p:nvSpPr>
          <p:cNvPr id="9" name="Content Placeholder 6">
            <a:extLst>
              <a:ext uri="{FF2B5EF4-FFF2-40B4-BE49-F238E27FC236}">
                <a16:creationId xmlns:a16="http://schemas.microsoft.com/office/drawing/2014/main" id="{5C903444-1F2A-40F1-5AFF-726A57B2E1AD}"/>
              </a:ext>
            </a:extLst>
          </p:cNvPr>
          <p:cNvSpPr txBox="1">
            <a:spLocks/>
          </p:cNvSpPr>
          <p:nvPr/>
        </p:nvSpPr>
        <p:spPr>
          <a:xfrm>
            <a:off x="6284259" y="2002722"/>
            <a:ext cx="52595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NZ" dirty="0">
              <a:solidFill>
                <a:srgbClr val="FF0000"/>
              </a:solidFill>
            </a:endParaRPr>
          </a:p>
        </p:txBody>
      </p:sp>
      <p:pic>
        <p:nvPicPr>
          <p:cNvPr id="6" name="Picture 5">
            <a:extLst>
              <a:ext uri="{FF2B5EF4-FFF2-40B4-BE49-F238E27FC236}">
                <a16:creationId xmlns:a16="http://schemas.microsoft.com/office/drawing/2014/main" id="{5AD8BE5F-4BD1-713B-780C-28BCA39DF091}"/>
              </a:ext>
            </a:extLst>
          </p:cNvPr>
          <p:cNvPicPr>
            <a:picLocks noChangeAspect="1"/>
          </p:cNvPicPr>
          <p:nvPr/>
        </p:nvPicPr>
        <p:blipFill>
          <a:blip r:embed="rId3"/>
          <a:stretch>
            <a:fillRect/>
          </a:stretch>
        </p:blipFill>
        <p:spPr>
          <a:xfrm>
            <a:off x="5962135" y="1704678"/>
            <a:ext cx="5588091" cy="4527624"/>
          </a:xfrm>
          <a:prstGeom prst="rect">
            <a:avLst/>
          </a:prstGeom>
        </p:spPr>
      </p:pic>
    </p:spTree>
    <p:extLst>
      <p:ext uri="{BB962C8B-B14F-4D97-AF65-F5344CB8AC3E}">
        <p14:creationId xmlns:p14="http://schemas.microsoft.com/office/powerpoint/2010/main" val="3094420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79A1F0F-035C-9AD2-EC8C-F931103FC5C1}"/>
              </a:ext>
            </a:extLst>
          </p:cNvPr>
          <p:cNvSpPr/>
          <p:nvPr/>
        </p:nvSpPr>
        <p:spPr>
          <a:xfrm>
            <a:off x="1128526" y="1818056"/>
            <a:ext cx="212030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Z"/>
          </a:p>
        </p:txBody>
      </p:sp>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9D995C-982B-726A-B7C8-4AA4AB9E8C21}"/>
              </a:ext>
            </a:extLst>
          </p:cNvPr>
          <p:cNvSpPr>
            <a:spLocks noGrp="1"/>
          </p:cNvSpPr>
          <p:nvPr>
            <p:ph type="title"/>
          </p:nvPr>
        </p:nvSpPr>
        <p:spPr>
          <a:xfrm>
            <a:off x="606509" y="318165"/>
            <a:ext cx="11355500" cy="1618489"/>
          </a:xfrm>
        </p:spPr>
        <p:txBody>
          <a:bodyPr anchor="ctr">
            <a:normAutofit/>
          </a:bodyPr>
          <a:lstStyle/>
          <a:p>
            <a:r>
              <a:rPr lang="en-NZ" b="1"/>
              <a:t>Our National Heritage is Not Being Well Protected</a:t>
            </a:r>
          </a:p>
        </p:txBody>
      </p:sp>
      <p:sp>
        <p:nvSpPr>
          <p:cNvPr id="4" name="Slide Number Placeholder 3">
            <a:extLst>
              <a:ext uri="{FF2B5EF4-FFF2-40B4-BE49-F238E27FC236}">
                <a16:creationId xmlns:a16="http://schemas.microsoft.com/office/drawing/2014/main" id="{36047BD2-E098-9E83-B056-DFD63A87F597}"/>
              </a:ext>
            </a:extLst>
          </p:cNvPr>
          <p:cNvSpPr>
            <a:spLocks noGrp="1"/>
          </p:cNvSpPr>
          <p:nvPr>
            <p:ph type="sldNum" sz="quarter" idx="12"/>
          </p:nvPr>
        </p:nvSpPr>
        <p:spPr/>
        <p:txBody>
          <a:bodyPr/>
          <a:lstStyle/>
          <a:p>
            <a:fld id="{D5B95E62-E52A-425D-8247-581DCC61D0C5}" type="slidenum">
              <a:rPr lang="en-NZ" smtClean="0"/>
              <a:t>15</a:t>
            </a:fld>
            <a:endParaRPr lang="en-NZ"/>
          </a:p>
        </p:txBody>
      </p:sp>
      <p:sp>
        <p:nvSpPr>
          <p:cNvPr id="7" name="Content Placeholder 6">
            <a:extLst>
              <a:ext uri="{FF2B5EF4-FFF2-40B4-BE49-F238E27FC236}">
                <a16:creationId xmlns:a16="http://schemas.microsoft.com/office/drawing/2014/main" id="{4560CAD6-78C1-67AC-021A-993B4CA24E75}"/>
              </a:ext>
            </a:extLst>
          </p:cNvPr>
          <p:cNvSpPr>
            <a:spLocks noGrp="1"/>
          </p:cNvSpPr>
          <p:nvPr>
            <p:ph idx="1"/>
          </p:nvPr>
        </p:nvSpPr>
        <p:spPr>
          <a:xfrm>
            <a:off x="768514" y="5186937"/>
            <a:ext cx="10645090" cy="1167123"/>
          </a:xfrm>
        </p:spPr>
        <p:txBody>
          <a:bodyPr>
            <a:normAutofit/>
          </a:bodyPr>
          <a:lstStyle/>
          <a:p>
            <a:r>
              <a:rPr lang="en-US"/>
              <a:t>Much of our heritage is being neglected and falling into disrepair</a:t>
            </a:r>
          </a:p>
          <a:p>
            <a:endParaRPr lang="en-US"/>
          </a:p>
          <a:p>
            <a:endParaRPr lang="en-US"/>
          </a:p>
        </p:txBody>
      </p:sp>
      <p:sp>
        <p:nvSpPr>
          <p:cNvPr id="9" name="Content Placeholder 6">
            <a:extLst>
              <a:ext uri="{FF2B5EF4-FFF2-40B4-BE49-F238E27FC236}">
                <a16:creationId xmlns:a16="http://schemas.microsoft.com/office/drawing/2014/main" id="{5C903444-1F2A-40F1-5AFF-726A57B2E1AD}"/>
              </a:ext>
            </a:extLst>
          </p:cNvPr>
          <p:cNvSpPr txBox="1">
            <a:spLocks/>
          </p:cNvSpPr>
          <p:nvPr/>
        </p:nvSpPr>
        <p:spPr>
          <a:xfrm>
            <a:off x="6284259" y="2002722"/>
            <a:ext cx="52595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NZ">
              <a:solidFill>
                <a:srgbClr val="FF0000"/>
              </a:solidFill>
            </a:endParaRPr>
          </a:p>
        </p:txBody>
      </p:sp>
      <p:pic>
        <p:nvPicPr>
          <p:cNvPr id="3" name="Picture 2">
            <a:extLst>
              <a:ext uri="{FF2B5EF4-FFF2-40B4-BE49-F238E27FC236}">
                <a16:creationId xmlns:a16="http://schemas.microsoft.com/office/drawing/2014/main" id="{5EF3992A-3163-49BB-0590-618BEFBE131B}"/>
              </a:ext>
            </a:extLst>
          </p:cNvPr>
          <p:cNvPicPr>
            <a:picLocks noChangeAspect="1"/>
          </p:cNvPicPr>
          <p:nvPr/>
        </p:nvPicPr>
        <p:blipFill>
          <a:blip r:embed="rId3"/>
          <a:stretch>
            <a:fillRect/>
          </a:stretch>
        </p:blipFill>
        <p:spPr>
          <a:xfrm>
            <a:off x="3412328" y="1678517"/>
            <a:ext cx="4686300" cy="3257550"/>
          </a:xfrm>
          <a:prstGeom prst="rect">
            <a:avLst/>
          </a:prstGeom>
        </p:spPr>
      </p:pic>
    </p:spTree>
    <p:extLst>
      <p:ext uri="{BB962C8B-B14F-4D97-AF65-F5344CB8AC3E}">
        <p14:creationId xmlns:p14="http://schemas.microsoft.com/office/powerpoint/2010/main" val="3619539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A35E4E6-1173-C823-1E90-910E3D309BA4}"/>
              </a:ext>
            </a:extLst>
          </p:cNvPr>
          <p:cNvPicPr>
            <a:picLocks noGrp="1" noChangeAspect="1"/>
          </p:cNvPicPr>
          <p:nvPr>
            <p:ph idx="1"/>
          </p:nvPr>
        </p:nvPicPr>
        <p:blipFill>
          <a:blip r:embed="rId3"/>
          <a:srcRect l="5425" t="9091" r="21894" b="-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0302BB-B56C-157F-F442-B927584F6463}"/>
              </a:ext>
            </a:extLst>
          </p:cNvPr>
          <p:cNvSpPr>
            <a:spLocks noGrp="1"/>
          </p:cNvSpPr>
          <p:nvPr>
            <p:ph type="title"/>
          </p:nvPr>
        </p:nvSpPr>
        <p:spPr>
          <a:xfrm>
            <a:off x="477981" y="1122363"/>
            <a:ext cx="4023360" cy="3142914"/>
          </a:xfrm>
        </p:spPr>
        <p:txBody>
          <a:bodyPr vert="horz" lIns="91440" tIns="45720" rIns="91440" bIns="45720" rtlCol="0" anchor="b">
            <a:normAutofit/>
          </a:bodyPr>
          <a:lstStyle/>
          <a:p>
            <a:r>
              <a:rPr lang="en-US" sz="4800" dirty="0">
                <a:solidFill>
                  <a:schemeClr val="bg1"/>
                </a:solidFill>
              </a:rPr>
              <a:t>Our Heritage is Not Being Well Protected</a:t>
            </a:r>
          </a:p>
        </p:txBody>
      </p:sp>
      <p:sp>
        <p:nvSpPr>
          <p:cNvPr id="6" name="TextBox 5">
            <a:extLst>
              <a:ext uri="{FF2B5EF4-FFF2-40B4-BE49-F238E27FC236}">
                <a16:creationId xmlns:a16="http://schemas.microsoft.com/office/drawing/2014/main" id="{D45C20FB-5AC4-DF41-A992-6833514C9A20}"/>
              </a:ext>
            </a:extLst>
          </p:cNvPr>
          <p:cNvSpPr txBox="1"/>
          <p:nvPr/>
        </p:nvSpPr>
        <p:spPr>
          <a:xfrm>
            <a:off x="477980" y="4872922"/>
            <a:ext cx="4023359" cy="1208141"/>
          </a:xfrm>
          <a:prstGeom prst="rect">
            <a:avLst/>
          </a:prstGeom>
        </p:spPr>
        <p:txBody>
          <a:bodyPr vert="horz" lIns="91440" tIns="45720" rIns="91440" bIns="45720" rtlCol="0">
            <a:normAutofit/>
          </a:bodyPr>
          <a:lstStyle/>
          <a:p>
            <a:pPr>
              <a:lnSpc>
                <a:spcPct val="90000"/>
              </a:lnSpc>
              <a:spcBef>
                <a:spcPts val="1000"/>
              </a:spcBef>
            </a:pPr>
            <a:r>
              <a:rPr lang="en-US" sz="2000" dirty="0">
                <a:solidFill>
                  <a:schemeClr val="bg1"/>
                </a:solidFill>
              </a:rPr>
              <a:t>Dixon St flats – boarded up, left empty and left to rot</a:t>
            </a:r>
          </a:p>
          <a:p>
            <a:pPr>
              <a:lnSpc>
                <a:spcPct val="90000"/>
              </a:lnSpc>
              <a:spcBef>
                <a:spcPts val="1000"/>
              </a:spcBef>
            </a:pPr>
            <a:r>
              <a:rPr lang="en-US" sz="2000" dirty="0">
                <a:solidFill>
                  <a:schemeClr val="bg1"/>
                </a:solidFill>
              </a:rPr>
              <a:t>- Sold for $1.04m </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87D3105-32C1-D148-8919-12951FC6CAC9}"/>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D5B95E62-E52A-425D-8247-581DCC61D0C5}" type="slidenum">
              <a:rPr lang="en-US">
                <a:solidFill>
                  <a:schemeClr val="bg1"/>
                </a:solidFill>
                <a:latin typeface="Calibri" panose="020F0502020204030204"/>
              </a:rPr>
              <a:pPr>
                <a:spcAft>
                  <a:spcPts val="600"/>
                </a:spcAft>
                <a:defRPr/>
              </a:pPr>
              <a:t>16</a:t>
            </a:fld>
            <a:endParaRPr lang="en-US">
              <a:solidFill>
                <a:schemeClr val="bg1"/>
              </a:solidFill>
              <a:latin typeface="Calibri" panose="020F0502020204030204"/>
            </a:endParaRPr>
          </a:p>
        </p:txBody>
      </p:sp>
    </p:spTree>
    <p:extLst>
      <p:ext uri="{BB962C8B-B14F-4D97-AF65-F5344CB8AC3E}">
        <p14:creationId xmlns:p14="http://schemas.microsoft.com/office/powerpoint/2010/main" val="121700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a:extLst>
              <a:ext uri="{FF2B5EF4-FFF2-40B4-BE49-F238E27FC236}">
                <a16:creationId xmlns:a16="http://schemas.microsoft.com/office/drawing/2014/main" id="{929B181C-EACA-9082-AF75-2C730B873A52}"/>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D5B95E62-E52A-425D-8247-581DCC61D0C5}" type="slidenum">
              <a:rPr lang="en-US"/>
              <a:pPr>
                <a:spcAft>
                  <a:spcPts val="600"/>
                </a:spcAft>
              </a:pPr>
              <a:t>17</a:t>
            </a:fld>
            <a:endParaRPr lang="en-US"/>
          </a:p>
        </p:txBody>
      </p:sp>
      <p:sp>
        <p:nvSpPr>
          <p:cNvPr id="48" name="Isosceles Triangle 4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B2E9D70-3FD5-89DD-36F8-CBB611AD3C3F}"/>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2769990" y="643467"/>
            <a:ext cx="6652019" cy="5571065"/>
          </a:xfrm>
          <a:prstGeom prst="rect">
            <a:avLst/>
          </a:prstGeom>
          <a:ln>
            <a:noFill/>
          </a:ln>
        </p:spPr>
      </p:pic>
      <p:sp>
        <p:nvSpPr>
          <p:cNvPr id="49" name="Isosceles Triangle 4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877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00C23-276A-B24E-8988-CB9621BD10B1}"/>
              </a:ext>
            </a:extLst>
          </p:cNvPr>
          <p:cNvSpPr>
            <a:spLocks noGrp="1"/>
          </p:cNvSpPr>
          <p:nvPr>
            <p:ph type="title"/>
          </p:nvPr>
        </p:nvSpPr>
        <p:spPr>
          <a:xfrm>
            <a:off x="838200" y="365125"/>
            <a:ext cx="11006042" cy="1325563"/>
          </a:xfrm>
        </p:spPr>
        <p:txBody>
          <a:bodyPr/>
          <a:lstStyle/>
          <a:p>
            <a:r>
              <a:rPr lang="en-NZ" dirty="0"/>
              <a:t>Heritage Designations – the Value Implications</a:t>
            </a:r>
          </a:p>
        </p:txBody>
      </p:sp>
      <p:sp>
        <p:nvSpPr>
          <p:cNvPr id="3" name="Content Placeholder 2">
            <a:extLst>
              <a:ext uri="{FF2B5EF4-FFF2-40B4-BE49-F238E27FC236}">
                <a16:creationId xmlns:a16="http://schemas.microsoft.com/office/drawing/2014/main" id="{E466D14E-F526-7D93-099E-416D4DAA5C0F}"/>
              </a:ext>
            </a:extLst>
          </p:cNvPr>
          <p:cNvSpPr>
            <a:spLocks noGrp="1"/>
          </p:cNvSpPr>
          <p:nvPr>
            <p:ph idx="1"/>
          </p:nvPr>
        </p:nvSpPr>
        <p:spPr>
          <a:xfrm>
            <a:off x="838200" y="1448311"/>
            <a:ext cx="10515600" cy="4728652"/>
          </a:xfrm>
        </p:spPr>
        <p:txBody>
          <a:bodyPr>
            <a:normAutofit fontScale="92500" lnSpcReduction="20000"/>
          </a:bodyPr>
          <a:lstStyle/>
          <a:p>
            <a:pPr marL="0" indent="0">
              <a:buNone/>
            </a:pPr>
            <a:r>
              <a:rPr lang="en-NZ" sz="2400" dirty="0"/>
              <a:t>Three key published studies:</a:t>
            </a:r>
          </a:p>
          <a:p>
            <a:pPr marL="0" indent="0">
              <a:buNone/>
            </a:pPr>
            <a:endParaRPr lang="en-US" sz="2400" dirty="0"/>
          </a:p>
          <a:p>
            <a:pPr marL="0" indent="0">
              <a:buNone/>
            </a:pPr>
            <a:r>
              <a:rPr lang="en-US" sz="2400" dirty="0"/>
              <a:t>1. “</a:t>
            </a:r>
            <a:r>
              <a:rPr lang="en-US" sz="2400" i="1" dirty="0"/>
              <a:t>The price premium of heritage in the housing market: evidence from     Auckland, New Zealand</a:t>
            </a:r>
            <a:r>
              <a:rPr lang="en-US" sz="2400" dirty="0"/>
              <a:t>”, Bade et al, Land Use Policy 99 (2020) </a:t>
            </a:r>
          </a:p>
          <a:p>
            <a:pPr marL="457200" indent="-457200">
              <a:buAutoNum type="arabicPeriod"/>
            </a:pPr>
            <a:endParaRPr lang="en-US" sz="2400" dirty="0"/>
          </a:p>
          <a:p>
            <a:pPr marL="0" indent="0">
              <a:buNone/>
            </a:pPr>
            <a:r>
              <a:rPr lang="en-US" sz="2400" dirty="0"/>
              <a:t>	</a:t>
            </a:r>
            <a:r>
              <a:rPr lang="en-US" sz="2400" b="1" dirty="0"/>
              <a:t>Approach</a:t>
            </a:r>
            <a:r>
              <a:rPr lang="en-US" sz="2400" dirty="0"/>
              <a:t>: 	Uses a hedonic pricing model to investigate how “heritage” 				status affects house prices in Auckland, New Zealand </a:t>
            </a:r>
          </a:p>
          <a:p>
            <a:pPr marL="0" indent="0">
              <a:buNone/>
            </a:pPr>
            <a:r>
              <a:rPr lang="en-US" sz="2400" dirty="0"/>
              <a:t>			Controls for characteristics such as location, size, age, and 				market conditions </a:t>
            </a:r>
          </a:p>
          <a:p>
            <a:pPr marL="0" indent="0">
              <a:buNone/>
            </a:pPr>
            <a:r>
              <a:rPr lang="en-US" sz="2400" dirty="0"/>
              <a:t>			Uses a dataset of 226,286 sales between 2006 and 2016 	</a:t>
            </a:r>
          </a:p>
          <a:p>
            <a:pPr marL="0" indent="0">
              <a:buNone/>
            </a:pPr>
            <a:r>
              <a:rPr lang="en-US" sz="2400" dirty="0"/>
              <a:t>	</a:t>
            </a:r>
            <a:r>
              <a:rPr lang="en-US" sz="2400" b="1" dirty="0"/>
              <a:t>Findings</a:t>
            </a:r>
            <a:r>
              <a:rPr lang="en-US" sz="2400" dirty="0"/>
              <a:t>: 	</a:t>
            </a:r>
            <a:r>
              <a:rPr lang="en-NZ" sz="2400" dirty="0"/>
              <a:t>A</a:t>
            </a:r>
            <a:r>
              <a:rPr lang="en-US" sz="2400" dirty="0"/>
              <a:t> statistically significant price penalty of around -9.6% for 				houses protected for heritage</a:t>
            </a:r>
          </a:p>
          <a:p>
            <a:pPr marL="0" indent="0">
              <a:lnSpc>
                <a:spcPct val="100000"/>
              </a:lnSpc>
              <a:buNone/>
            </a:pPr>
            <a:r>
              <a:rPr lang="en-US" sz="2400" dirty="0"/>
              <a:t>			A price premium of around 1.7% for houses </a:t>
            </a:r>
            <a:r>
              <a:rPr lang="en-US" sz="2400" dirty="0" err="1"/>
              <a:t>neigbouring</a:t>
            </a:r>
            <a:r>
              <a:rPr lang="en-US" sz="2400" dirty="0"/>
              <a:t> the 				heritage designated property</a:t>
            </a:r>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63D86717-B4E4-5505-9896-7251A7329E27}"/>
              </a:ext>
            </a:extLst>
          </p:cNvPr>
          <p:cNvSpPr>
            <a:spLocks noGrp="1"/>
          </p:cNvSpPr>
          <p:nvPr>
            <p:ph type="sldNum" sz="quarter" idx="12"/>
          </p:nvPr>
        </p:nvSpPr>
        <p:spPr/>
        <p:txBody>
          <a:bodyPr/>
          <a:lstStyle/>
          <a:p>
            <a:fld id="{D5B95E62-E52A-425D-8247-581DCC61D0C5}" type="slidenum">
              <a:rPr lang="en-NZ" smtClean="0"/>
              <a:t>18</a:t>
            </a:fld>
            <a:endParaRPr lang="en-NZ"/>
          </a:p>
        </p:txBody>
      </p:sp>
    </p:spTree>
    <p:extLst>
      <p:ext uri="{BB962C8B-B14F-4D97-AF65-F5344CB8AC3E}">
        <p14:creationId xmlns:p14="http://schemas.microsoft.com/office/powerpoint/2010/main" val="3812687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8145A-8C4E-6E2D-B5F0-30D28444B3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49E96-E96D-A0EC-7794-3676BF879F61}"/>
              </a:ext>
            </a:extLst>
          </p:cNvPr>
          <p:cNvSpPr>
            <a:spLocks noGrp="1"/>
          </p:cNvSpPr>
          <p:nvPr>
            <p:ph type="title"/>
          </p:nvPr>
        </p:nvSpPr>
        <p:spPr>
          <a:xfrm>
            <a:off x="838200" y="365125"/>
            <a:ext cx="11006042" cy="1325563"/>
          </a:xfrm>
        </p:spPr>
        <p:txBody>
          <a:bodyPr/>
          <a:lstStyle/>
          <a:p>
            <a:r>
              <a:rPr lang="en-NZ" dirty="0"/>
              <a:t>Heritage Designations – the Value Implications</a:t>
            </a:r>
          </a:p>
        </p:txBody>
      </p:sp>
      <p:sp>
        <p:nvSpPr>
          <p:cNvPr id="3" name="Content Placeholder 2">
            <a:extLst>
              <a:ext uri="{FF2B5EF4-FFF2-40B4-BE49-F238E27FC236}">
                <a16:creationId xmlns:a16="http://schemas.microsoft.com/office/drawing/2014/main" id="{F6E28276-58DB-CE60-12C6-3B442E67F445}"/>
              </a:ext>
            </a:extLst>
          </p:cNvPr>
          <p:cNvSpPr>
            <a:spLocks noGrp="1"/>
          </p:cNvSpPr>
          <p:nvPr>
            <p:ph idx="1"/>
          </p:nvPr>
        </p:nvSpPr>
        <p:spPr/>
        <p:txBody>
          <a:bodyPr>
            <a:normAutofit fontScale="92500" lnSpcReduction="10000"/>
          </a:bodyPr>
          <a:lstStyle/>
          <a:p>
            <a:pPr marL="0" indent="0">
              <a:buNone/>
            </a:pPr>
            <a:r>
              <a:rPr lang="en-US" dirty="0"/>
              <a:t>2. “</a:t>
            </a:r>
            <a:r>
              <a:rPr lang="en-NZ" sz="2400" i="1" dirty="0"/>
              <a:t>Making - or Picking - Winners: </a:t>
            </a:r>
            <a:r>
              <a:rPr lang="en-US" sz="2400" i="1" dirty="0"/>
              <a:t>Evidence of Internal and External Price Effects </a:t>
            </a:r>
            <a:r>
              <a:rPr lang="en-NZ" sz="2400" i="1" dirty="0"/>
              <a:t>in Historic Preservation Policies</a:t>
            </a:r>
            <a:r>
              <a:rPr lang="en-NZ" sz="2400" dirty="0"/>
              <a:t>”, D S Noonan and DJ </a:t>
            </a:r>
            <a:r>
              <a:rPr lang="en-NZ" sz="2400" dirty="0" err="1"/>
              <a:t>Kupta</a:t>
            </a:r>
            <a:r>
              <a:rPr lang="en-NZ" sz="2400" dirty="0"/>
              <a:t>, Journal of Real Estate Economics, March 2011</a:t>
            </a:r>
          </a:p>
          <a:p>
            <a:pPr marL="0" indent="0">
              <a:buNone/>
            </a:pPr>
            <a:endParaRPr lang="en-US" sz="2400" dirty="0"/>
          </a:p>
          <a:p>
            <a:pPr marL="0" indent="0">
              <a:buNone/>
            </a:pPr>
            <a:r>
              <a:rPr lang="en-US" sz="2400" dirty="0"/>
              <a:t>	</a:t>
            </a:r>
            <a:r>
              <a:rPr lang="en-US" sz="2400" b="1" dirty="0"/>
              <a:t>Approach</a:t>
            </a:r>
            <a:r>
              <a:rPr lang="en-US" sz="2400" dirty="0"/>
              <a:t>: 	Examine approx. 60,000 homes in Chicago in 1990s</a:t>
            </a:r>
          </a:p>
          <a:p>
            <a:pPr marL="0" indent="0">
              <a:buNone/>
            </a:pPr>
            <a:r>
              <a:rPr lang="en-US" sz="2400" dirty="0"/>
              <a:t>			Control for endogeneity (policy-makers picking winners) </a:t>
            </a:r>
          </a:p>
          <a:p>
            <a:pPr marL="0" indent="0">
              <a:buNone/>
            </a:pPr>
            <a:r>
              <a:rPr lang="en-US" sz="2400" b="1" dirty="0"/>
              <a:t>	Findings</a:t>
            </a:r>
            <a:r>
              <a:rPr lang="en-US" sz="2400" dirty="0"/>
              <a:t>: 	I</a:t>
            </a:r>
            <a:r>
              <a:rPr lang="en-NZ" sz="2400" dirty="0"/>
              <a:t>n the 2SLS hedonic, </a:t>
            </a:r>
            <a:r>
              <a:rPr lang="en-US" sz="2400" dirty="0"/>
              <a:t>estimates of the “own” price 					effect of historic designation are shown to be large and 					negative (approx. -27%) for homes in landmark districts. 	</a:t>
            </a:r>
          </a:p>
          <a:p>
            <a:pPr marL="0" indent="0">
              <a:buNone/>
            </a:pPr>
            <a:r>
              <a:rPr lang="en-US" sz="2400" dirty="0"/>
              <a:t>			Properties with objectively higher historic quality sell at 					premiums. The negative effects are tied to the policy 					restrictions, not to the historic attributes being preserved.</a:t>
            </a:r>
          </a:p>
          <a:p>
            <a:pPr marL="457200" indent="-457200">
              <a:lnSpc>
                <a:spcPct val="100000"/>
              </a:lnSpc>
              <a:buFont typeface="+mj-lt"/>
              <a:buAutoNum type="arabicPeriod"/>
            </a:pPr>
            <a:endParaRPr lang="en-US" sz="2400" dirty="0"/>
          </a:p>
        </p:txBody>
      </p:sp>
      <p:sp>
        <p:nvSpPr>
          <p:cNvPr id="4" name="Slide Number Placeholder 3">
            <a:extLst>
              <a:ext uri="{FF2B5EF4-FFF2-40B4-BE49-F238E27FC236}">
                <a16:creationId xmlns:a16="http://schemas.microsoft.com/office/drawing/2014/main" id="{B9731F17-15EF-CFE2-E371-B13352A44D0D}"/>
              </a:ext>
            </a:extLst>
          </p:cNvPr>
          <p:cNvSpPr>
            <a:spLocks noGrp="1"/>
          </p:cNvSpPr>
          <p:nvPr>
            <p:ph type="sldNum" sz="quarter" idx="12"/>
          </p:nvPr>
        </p:nvSpPr>
        <p:spPr/>
        <p:txBody>
          <a:bodyPr/>
          <a:lstStyle/>
          <a:p>
            <a:fld id="{D5B95E62-E52A-425D-8247-581DCC61D0C5}" type="slidenum">
              <a:rPr lang="en-NZ" smtClean="0"/>
              <a:t>19</a:t>
            </a:fld>
            <a:endParaRPr lang="en-NZ"/>
          </a:p>
        </p:txBody>
      </p:sp>
    </p:spTree>
    <p:extLst>
      <p:ext uri="{BB962C8B-B14F-4D97-AF65-F5344CB8AC3E}">
        <p14:creationId xmlns:p14="http://schemas.microsoft.com/office/powerpoint/2010/main" val="3578289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65DE2B-6C56-A686-5AC0-6BFA5315389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2D094-FED2-3961-B6CB-E0940FE074C5}"/>
              </a:ext>
            </a:extLst>
          </p:cNvPr>
          <p:cNvSpPr>
            <a:spLocks noGrp="1"/>
          </p:cNvSpPr>
          <p:nvPr>
            <p:ph type="title"/>
          </p:nvPr>
        </p:nvSpPr>
        <p:spPr>
          <a:xfrm>
            <a:off x="635000" y="640823"/>
            <a:ext cx="3418659" cy="5583148"/>
          </a:xfrm>
        </p:spPr>
        <p:txBody>
          <a:bodyPr anchor="ctr">
            <a:normAutofit/>
          </a:bodyPr>
          <a:lstStyle/>
          <a:p>
            <a:r>
              <a:rPr lang="en-NZ" sz="5000" dirty="0"/>
              <a:t>Introduction</a:t>
            </a: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38CB31D-17D3-EC44-C0CD-CCAA229AFF2C}"/>
              </a:ext>
            </a:extLst>
          </p:cNvPr>
          <p:cNvSpPr>
            <a:spLocks noGrp="1"/>
          </p:cNvSpPr>
          <p:nvPr>
            <p:ph type="sldNum" sz="quarter" idx="12"/>
          </p:nvPr>
        </p:nvSpPr>
        <p:spPr>
          <a:xfrm>
            <a:off x="8610600" y="6356350"/>
            <a:ext cx="2743200" cy="365125"/>
          </a:xfrm>
        </p:spPr>
        <p:txBody>
          <a:bodyPr>
            <a:normAutofit/>
          </a:bodyPr>
          <a:lstStyle/>
          <a:p>
            <a:pPr>
              <a:spcAft>
                <a:spcPts val="600"/>
              </a:spcAft>
            </a:pPr>
            <a:fld id="{D5B95E62-E52A-425D-8247-581DCC61D0C5}" type="slidenum">
              <a:rPr lang="en-NZ" smtClean="0"/>
              <a:pPr>
                <a:spcAft>
                  <a:spcPts val="600"/>
                </a:spcAft>
              </a:pPr>
              <a:t>2</a:t>
            </a:fld>
            <a:endParaRPr lang="en-NZ"/>
          </a:p>
        </p:txBody>
      </p:sp>
      <p:graphicFrame>
        <p:nvGraphicFramePr>
          <p:cNvPr id="6" name="Content Placeholder 2">
            <a:extLst>
              <a:ext uri="{FF2B5EF4-FFF2-40B4-BE49-F238E27FC236}">
                <a16:creationId xmlns:a16="http://schemas.microsoft.com/office/drawing/2014/main" id="{B7D17AD2-9D7E-272F-03C1-FBB40FF32326}"/>
              </a:ext>
            </a:extLst>
          </p:cNvPr>
          <p:cNvGraphicFramePr>
            <a:graphicFrameLocks noGrp="1"/>
          </p:cNvGraphicFramePr>
          <p:nvPr>
            <p:ph idx="1"/>
            <p:extLst>
              <p:ext uri="{D42A27DB-BD31-4B8C-83A1-F6EECF244321}">
                <p14:modId xmlns:p14="http://schemas.microsoft.com/office/powerpoint/2010/main" val="2671179988"/>
              </p:ext>
            </p:extLst>
          </p:nvPr>
        </p:nvGraphicFramePr>
        <p:xfrm>
          <a:off x="4648018" y="1779705"/>
          <a:ext cx="6386151" cy="2718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7298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5C10F-A113-64D7-5129-3A68B54028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81630A-187F-2558-80D4-99087948E585}"/>
              </a:ext>
            </a:extLst>
          </p:cNvPr>
          <p:cNvSpPr>
            <a:spLocks noGrp="1"/>
          </p:cNvSpPr>
          <p:nvPr>
            <p:ph type="title"/>
          </p:nvPr>
        </p:nvSpPr>
        <p:spPr>
          <a:xfrm>
            <a:off x="838200" y="365125"/>
            <a:ext cx="11006042" cy="1325563"/>
          </a:xfrm>
        </p:spPr>
        <p:txBody>
          <a:bodyPr/>
          <a:lstStyle/>
          <a:p>
            <a:r>
              <a:rPr lang="en-NZ" dirty="0"/>
              <a:t>Heritage Designations – the Value Implications</a:t>
            </a:r>
          </a:p>
        </p:txBody>
      </p:sp>
      <p:sp>
        <p:nvSpPr>
          <p:cNvPr id="3" name="Content Placeholder 2">
            <a:extLst>
              <a:ext uri="{FF2B5EF4-FFF2-40B4-BE49-F238E27FC236}">
                <a16:creationId xmlns:a16="http://schemas.microsoft.com/office/drawing/2014/main" id="{B48F45DF-5B32-A8A5-530E-ECE69CF4374B}"/>
              </a:ext>
            </a:extLst>
          </p:cNvPr>
          <p:cNvSpPr>
            <a:spLocks noGrp="1"/>
          </p:cNvSpPr>
          <p:nvPr>
            <p:ph idx="1"/>
          </p:nvPr>
        </p:nvSpPr>
        <p:spPr>
          <a:xfrm>
            <a:off x="724802" y="1825625"/>
            <a:ext cx="4895088" cy="4351338"/>
          </a:xfrm>
        </p:spPr>
        <p:txBody>
          <a:bodyPr>
            <a:normAutofit/>
          </a:bodyPr>
          <a:lstStyle/>
          <a:p>
            <a:pPr marL="0" indent="0">
              <a:buNone/>
            </a:pPr>
            <a:r>
              <a:rPr lang="en-US" sz="2400" dirty="0"/>
              <a:t>3. “</a:t>
            </a:r>
            <a:r>
              <a:rPr lang="en-US" sz="2400" i="1" dirty="0"/>
              <a:t>Economic Impact of Heritage Protections on Selected </a:t>
            </a:r>
            <a:r>
              <a:rPr lang="en-NZ" sz="2400" i="1" dirty="0"/>
              <a:t>Properties</a:t>
            </a:r>
            <a:r>
              <a:rPr lang="en-NZ" sz="2400" dirty="0"/>
              <a:t>”, </a:t>
            </a:r>
            <a:r>
              <a:rPr lang="en-NZ" sz="2400" dirty="0" err="1"/>
              <a:t>m.e</a:t>
            </a:r>
            <a:r>
              <a:rPr lang="en-NZ" sz="2400" dirty="0"/>
              <a:t> consulting, March 2025</a:t>
            </a:r>
          </a:p>
          <a:p>
            <a:pPr marL="0" indent="0" defTabSz="360363">
              <a:buNone/>
            </a:pPr>
            <a:r>
              <a:rPr lang="en-NZ" sz="2400" dirty="0"/>
              <a:t>	</a:t>
            </a:r>
            <a:r>
              <a:rPr lang="en-NZ" sz="2200" b="1" dirty="0"/>
              <a:t>A</a:t>
            </a:r>
            <a:r>
              <a:rPr lang="en-US" sz="2200" b="1" dirty="0" err="1"/>
              <a:t>pproach</a:t>
            </a:r>
            <a:r>
              <a:rPr lang="en-US" sz="2200" dirty="0"/>
              <a:t>: Dunedin‑wide 	price‑trend analysis to infer the 	typical price impact associated with 	heritage scheduling</a:t>
            </a:r>
          </a:p>
          <a:p>
            <a:pPr marL="0" indent="0" defTabSz="355600">
              <a:buNone/>
            </a:pPr>
            <a:r>
              <a:rPr lang="en-US" sz="2200" dirty="0"/>
              <a:t>	</a:t>
            </a:r>
            <a:r>
              <a:rPr lang="en-US" sz="2200" b="1" dirty="0"/>
              <a:t>Findings</a:t>
            </a:r>
            <a:r>
              <a:rPr lang="en-US" sz="2200" dirty="0"/>
              <a:t>: heritage designation 	associated with average 	real </a:t>
            </a:r>
            <a:r>
              <a:rPr lang="en-US" sz="2400" dirty="0"/>
              <a:t>price 	reductions of around 13%  over 	the medium term</a:t>
            </a:r>
            <a:endParaRPr lang="en-US" sz="2200" dirty="0"/>
          </a:p>
          <a:p>
            <a:pPr marL="457200" indent="-457200">
              <a:lnSpc>
                <a:spcPct val="100000"/>
              </a:lnSpc>
              <a:buFont typeface="+mj-lt"/>
              <a:buAutoNum type="arabicPeriod"/>
            </a:pPr>
            <a:endParaRPr lang="en-NZ" sz="2400" dirty="0"/>
          </a:p>
        </p:txBody>
      </p:sp>
      <p:sp>
        <p:nvSpPr>
          <p:cNvPr id="4" name="Slide Number Placeholder 3">
            <a:extLst>
              <a:ext uri="{FF2B5EF4-FFF2-40B4-BE49-F238E27FC236}">
                <a16:creationId xmlns:a16="http://schemas.microsoft.com/office/drawing/2014/main" id="{E00B7670-3513-6EC6-BC80-52BB3358E4AA}"/>
              </a:ext>
            </a:extLst>
          </p:cNvPr>
          <p:cNvSpPr>
            <a:spLocks noGrp="1"/>
          </p:cNvSpPr>
          <p:nvPr>
            <p:ph type="sldNum" sz="quarter" idx="12"/>
          </p:nvPr>
        </p:nvSpPr>
        <p:spPr/>
        <p:txBody>
          <a:bodyPr/>
          <a:lstStyle/>
          <a:p>
            <a:fld id="{D5B95E62-E52A-425D-8247-581DCC61D0C5}" type="slidenum">
              <a:rPr lang="en-NZ" smtClean="0"/>
              <a:t>20</a:t>
            </a:fld>
            <a:endParaRPr lang="en-NZ"/>
          </a:p>
        </p:txBody>
      </p:sp>
      <p:pic>
        <p:nvPicPr>
          <p:cNvPr id="6" name="Picture 5">
            <a:extLst>
              <a:ext uri="{FF2B5EF4-FFF2-40B4-BE49-F238E27FC236}">
                <a16:creationId xmlns:a16="http://schemas.microsoft.com/office/drawing/2014/main" id="{17A240B8-CA91-9ACB-ABAE-9659A915B963}"/>
              </a:ext>
            </a:extLst>
          </p:cNvPr>
          <p:cNvPicPr>
            <a:picLocks noChangeAspect="1"/>
          </p:cNvPicPr>
          <p:nvPr/>
        </p:nvPicPr>
        <p:blipFill>
          <a:blip r:embed="rId3"/>
          <a:stretch>
            <a:fillRect/>
          </a:stretch>
        </p:blipFill>
        <p:spPr>
          <a:xfrm>
            <a:off x="6096000" y="1825625"/>
            <a:ext cx="5705475" cy="3695700"/>
          </a:xfrm>
          <a:prstGeom prst="rect">
            <a:avLst/>
          </a:prstGeom>
        </p:spPr>
      </p:pic>
    </p:spTree>
    <p:extLst>
      <p:ext uri="{BB962C8B-B14F-4D97-AF65-F5344CB8AC3E}">
        <p14:creationId xmlns:p14="http://schemas.microsoft.com/office/powerpoint/2010/main" val="1943077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ight Triangle 2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90CA027-0518-DAB2-5B78-4AD1A4B266AE}"/>
              </a:ext>
            </a:extLst>
          </p:cNvPr>
          <p:cNvGraphicFramePr>
            <a:graphicFrameLocks noGrp="1"/>
          </p:cNvGraphicFramePr>
          <p:nvPr>
            <p:ph idx="1"/>
            <p:extLst>
              <p:ext uri="{D42A27DB-BD31-4B8C-83A1-F6EECF244321}">
                <p14:modId xmlns:p14="http://schemas.microsoft.com/office/powerpoint/2010/main" val="2720113222"/>
              </p:ext>
            </p:extLst>
          </p:nvPr>
        </p:nvGraphicFramePr>
        <p:xfrm>
          <a:off x="1799771" y="356028"/>
          <a:ext cx="7931668" cy="6180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1" name="Group 20">
            <a:extLst>
              <a:ext uri="{FF2B5EF4-FFF2-40B4-BE49-F238E27FC236}">
                <a16:creationId xmlns:a16="http://schemas.microsoft.com/office/drawing/2014/main" id="{5BEAE5E6-4123-62CE-8CEA-494A527BE341}"/>
              </a:ext>
            </a:extLst>
          </p:cNvPr>
          <p:cNvGrpSpPr/>
          <p:nvPr/>
        </p:nvGrpSpPr>
        <p:grpSpPr>
          <a:xfrm>
            <a:off x="10499919" y="3540646"/>
            <a:ext cx="782528" cy="740831"/>
            <a:chOff x="2081355" y="4326014"/>
            <a:chExt cx="1035152" cy="976422"/>
          </a:xfrm>
        </p:grpSpPr>
        <p:sp>
          <p:nvSpPr>
            <p:cNvPr id="19" name="Oval 18">
              <a:extLst>
                <a:ext uri="{FF2B5EF4-FFF2-40B4-BE49-F238E27FC236}">
                  <a16:creationId xmlns:a16="http://schemas.microsoft.com/office/drawing/2014/main" id="{8A0E85FF-97DC-F78F-686B-4BA4CC60DB28}"/>
                </a:ext>
              </a:extLst>
            </p:cNvPr>
            <p:cNvSpPr>
              <a:spLocks/>
            </p:cNvSpPr>
            <p:nvPr/>
          </p:nvSpPr>
          <p:spPr>
            <a:xfrm>
              <a:off x="2081355" y="4326014"/>
              <a:ext cx="1035152" cy="9764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8" name="Graphic 17" descr="Downward trend graph with solid fill">
              <a:extLst>
                <a:ext uri="{FF2B5EF4-FFF2-40B4-BE49-F238E27FC236}">
                  <a16:creationId xmlns:a16="http://schemas.microsoft.com/office/drawing/2014/main" id="{1252817A-882D-7CC4-0966-414363539D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73583" y="4388877"/>
              <a:ext cx="850696" cy="850696"/>
            </a:xfrm>
            <a:prstGeom prst="rect">
              <a:avLst/>
            </a:prstGeom>
          </p:spPr>
        </p:pic>
      </p:grpSp>
      <p:sp>
        <p:nvSpPr>
          <p:cNvPr id="3" name="Slide Number Placeholder 2">
            <a:extLst>
              <a:ext uri="{FF2B5EF4-FFF2-40B4-BE49-F238E27FC236}">
                <a16:creationId xmlns:a16="http://schemas.microsoft.com/office/drawing/2014/main" id="{D84FB6A1-6C9B-2719-B99C-DE4241BB5455}"/>
              </a:ext>
            </a:extLst>
          </p:cNvPr>
          <p:cNvSpPr>
            <a:spLocks noGrp="1"/>
          </p:cNvSpPr>
          <p:nvPr>
            <p:ph type="sldNum" sz="quarter" idx="12"/>
          </p:nvPr>
        </p:nvSpPr>
        <p:spPr/>
        <p:txBody>
          <a:bodyPr/>
          <a:lstStyle/>
          <a:p>
            <a:fld id="{D5B95E62-E52A-425D-8247-581DCC61D0C5}" type="slidenum">
              <a:rPr lang="en-NZ" smtClean="0"/>
              <a:t>21</a:t>
            </a:fld>
            <a:endParaRPr lang="en-NZ"/>
          </a:p>
        </p:txBody>
      </p:sp>
    </p:spTree>
    <p:extLst>
      <p:ext uri="{BB962C8B-B14F-4D97-AF65-F5344CB8AC3E}">
        <p14:creationId xmlns:p14="http://schemas.microsoft.com/office/powerpoint/2010/main" val="2937442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11E3-F8E2-0520-D555-64C85EA9B4C6}"/>
              </a:ext>
            </a:extLst>
          </p:cNvPr>
          <p:cNvSpPr>
            <a:spLocks noGrp="1"/>
          </p:cNvSpPr>
          <p:nvPr>
            <p:ph type="title"/>
          </p:nvPr>
        </p:nvSpPr>
        <p:spPr/>
        <p:txBody>
          <a:bodyPr>
            <a:normAutofit/>
          </a:bodyPr>
          <a:lstStyle/>
          <a:p>
            <a:r>
              <a:rPr lang="en-NZ" sz="5000" b="1" dirty="0"/>
              <a:t>Case Study 1: Hutt City</a:t>
            </a:r>
          </a:p>
        </p:txBody>
      </p:sp>
      <p:sp>
        <p:nvSpPr>
          <p:cNvPr id="3" name="Content Placeholder 2">
            <a:extLst>
              <a:ext uri="{FF2B5EF4-FFF2-40B4-BE49-F238E27FC236}">
                <a16:creationId xmlns:a16="http://schemas.microsoft.com/office/drawing/2014/main" id="{7868D600-0BF6-F39D-053C-E9EBBF42377F}"/>
              </a:ext>
            </a:extLst>
          </p:cNvPr>
          <p:cNvSpPr>
            <a:spLocks noGrp="1"/>
          </p:cNvSpPr>
          <p:nvPr>
            <p:ph idx="1"/>
          </p:nvPr>
        </p:nvSpPr>
        <p:spPr>
          <a:xfrm>
            <a:off x="654093" y="3757198"/>
            <a:ext cx="10515600" cy="4351338"/>
          </a:xfrm>
        </p:spPr>
        <p:txBody>
          <a:bodyPr>
            <a:normAutofit fontScale="55000" lnSpcReduction="20000"/>
          </a:bodyPr>
          <a:lstStyle/>
          <a:p>
            <a:endParaRPr lang="en-US" dirty="0"/>
          </a:p>
          <a:p>
            <a:endParaRPr lang="en-US" dirty="0"/>
          </a:p>
          <a:p>
            <a:endParaRPr lang="en-US" dirty="0"/>
          </a:p>
          <a:p>
            <a:endParaRPr lang="en-US" dirty="0"/>
          </a:p>
          <a:p>
            <a:endParaRPr lang="en-US" dirty="0"/>
          </a:p>
          <a:p>
            <a:endParaRPr lang="en-NZ" dirty="0"/>
          </a:p>
          <a:p>
            <a:endParaRPr lang="en-NZ" dirty="0"/>
          </a:p>
          <a:p>
            <a:endParaRPr lang="en-NZ" dirty="0"/>
          </a:p>
          <a:p>
            <a:endParaRPr lang="en-NZ" dirty="0"/>
          </a:p>
          <a:p>
            <a:endParaRPr lang="en-NZ" dirty="0"/>
          </a:p>
          <a:p>
            <a:endParaRPr lang="en-NZ" dirty="0"/>
          </a:p>
          <a:p>
            <a:endParaRPr lang="en-NZ" dirty="0"/>
          </a:p>
          <a:p>
            <a:endParaRPr lang="en-US" dirty="0"/>
          </a:p>
          <a:p>
            <a:r>
              <a:rPr lang="en-US" dirty="0"/>
              <a:t>Allocated $1.5 million over next 10 years for the Built Heritage Incentive Fund</a:t>
            </a:r>
            <a:endParaRPr lang="en-NZ" dirty="0"/>
          </a:p>
        </p:txBody>
      </p:sp>
      <p:sp>
        <p:nvSpPr>
          <p:cNvPr id="4" name="Slide Number Placeholder 3">
            <a:extLst>
              <a:ext uri="{FF2B5EF4-FFF2-40B4-BE49-F238E27FC236}">
                <a16:creationId xmlns:a16="http://schemas.microsoft.com/office/drawing/2014/main" id="{FEBE9BA1-C4ED-8D8E-97D2-3CB1EE3E09A4}"/>
              </a:ext>
            </a:extLst>
          </p:cNvPr>
          <p:cNvSpPr>
            <a:spLocks noGrp="1"/>
          </p:cNvSpPr>
          <p:nvPr>
            <p:ph type="sldNum" sz="quarter" idx="12"/>
          </p:nvPr>
        </p:nvSpPr>
        <p:spPr/>
        <p:txBody>
          <a:bodyPr/>
          <a:lstStyle/>
          <a:p>
            <a:fld id="{D5B95E62-E52A-425D-8247-581DCC61D0C5}" type="slidenum">
              <a:rPr lang="en-NZ" smtClean="0"/>
              <a:t>22</a:t>
            </a:fld>
            <a:endParaRPr lang="en-NZ"/>
          </a:p>
        </p:txBody>
      </p:sp>
      <p:graphicFrame>
        <p:nvGraphicFramePr>
          <p:cNvPr id="5" name="Table 4">
            <a:extLst>
              <a:ext uri="{FF2B5EF4-FFF2-40B4-BE49-F238E27FC236}">
                <a16:creationId xmlns:a16="http://schemas.microsoft.com/office/drawing/2014/main" id="{25EE3025-F35C-D93D-405E-B059DBE4AB2C}"/>
              </a:ext>
            </a:extLst>
          </p:cNvPr>
          <p:cNvGraphicFramePr>
            <a:graphicFrameLocks noGrp="1"/>
          </p:cNvGraphicFramePr>
          <p:nvPr>
            <p:extLst>
              <p:ext uri="{D42A27DB-BD31-4B8C-83A1-F6EECF244321}">
                <p14:modId xmlns:p14="http://schemas.microsoft.com/office/powerpoint/2010/main" val="755370088"/>
              </p:ext>
            </p:extLst>
          </p:nvPr>
        </p:nvGraphicFramePr>
        <p:xfrm>
          <a:off x="951902" y="2203618"/>
          <a:ext cx="8128000" cy="4341711"/>
        </p:xfrm>
        <a:graphic>
          <a:graphicData uri="http://schemas.openxmlformats.org/drawingml/2006/table">
            <a:tbl>
              <a:tblPr firstRow="1" bandRow="1">
                <a:tableStyleId>{5C22544A-7EE6-4342-B048-85BDC9FD1C3A}</a:tableStyleId>
              </a:tblPr>
              <a:tblGrid>
                <a:gridCol w="1189881">
                  <a:extLst>
                    <a:ext uri="{9D8B030D-6E8A-4147-A177-3AD203B41FA5}">
                      <a16:colId xmlns:a16="http://schemas.microsoft.com/office/drawing/2014/main" val="1757667897"/>
                    </a:ext>
                  </a:extLst>
                </a:gridCol>
                <a:gridCol w="6938119">
                  <a:extLst>
                    <a:ext uri="{9D8B030D-6E8A-4147-A177-3AD203B41FA5}">
                      <a16:colId xmlns:a16="http://schemas.microsoft.com/office/drawing/2014/main" val="2140792917"/>
                    </a:ext>
                  </a:extLst>
                </a:gridCol>
              </a:tblGrid>
              <a:tr h="340714">
                <a:tc>
                  <a:txBody>
                    <a:bodyPr/>
                    <a:lstStyle/>
                    <a:p>
                      <a:r>
                        <a:rPr lang="en-NZ" dirty="0"/>
                        <a:t>Date</a:t>
                      </a:r>
                    </a:p>
                  </a:txBody>
                  <a:tcPr/>
                </a:tc>
                <a:tc>
                  <a:txBody>
                    <a:bodyPr/>
                    <a:lstStyle/>
                    <a:p>
                      <a:r>
                        <a:rPr lang="en-NZ" dirty="0"/>
                        <a:t>Event</a:t>
                      </a:r>
                    </a:p>
                  </a:txBody>
                  <a:tcPr/>
                </a:tc>
                <a:extLst>
                  <a:ext uri="{0D108BD9-81ED-4DB2-BD59-A6C34878D82A}">
                    <a16:rowId xmlns:a16="http://schemas.microsoft.com/office/drawing/2014/main" val="3128111688"/>
                  </a:ext>
                </a:extLst>
              </a:tr>
              <a:tr h="458674">
                <a:tc>
                  <a:txBody>
                    <a:bodyPr/>
                    <a:lstStyle/>
                    <a:p>
                      <a:r>
                        <a:rPr lang="en-NZ" dirty="0"/>
                        <a:t>2011</a:t>
                      </a:r>
                    </a:p>
                  </a:txBody>
                  <a:tcPr/>
                </a:tc>
                <a:tc>
                  <a:txBody>
                    <a:bodyPr/>
                    <a:lstStyle/>
                    <a:p>
                      <a:pPr marL="285750" indent="-285750">
                        <a:buFont typeface="Arial" panose="020B0604020202020204" pitchFamily="34" charset="0"/>
                        <a:buChar char="•"/>
                      </a:pPr>
                      <a:r>
                        <a:rPr lang="en-NZ" sz="1400" kern="1200" dirty="0">
                          <a:solidFill>
                            <a:schemeClr val="dk1"/>
                          </a:solidFill>
                          <a:latin typeface="+mn-lt"/>
                          <a:ea typeface="+mn-ea"/>
                          <a:cs typeface="+mn-cs"/>
                        </a:rPr>
                        <a:t>Council proposed adding approx. 160 properties to its heritage list</a:t>
                      </a:r>
                    </a:p>
                  </a:txBody>
                  <a:tcPr/>
                </a:tc>
                <a:extLst>
                  <a:ext uri="{0D108BD9-81ED-4DB2-BD59-A6C34878D82A}">
                    <a16:rowId xmlns:a16="http://schemas.microsoft.com/office/drawing/2014/main" val="3004589593"/>
                  </a:ext>
                </a:extLst>
              </a:tr>
              <a:tr h="1078926">
                <a:tc>
                  <a:txBody>
                    <a:bodyPr/>
                    <a:lstStyle/>
                    <a:p>
                      <a:r>
                        <a:rPr lang="en-NZ" dirty="0"/>
                        <a:t>2012</a:t>
                      </a:r>
                    </a:p>
                  </a:txBody>
                  <a:tcPr/>
                </a:tc>
                <a:tc>
                  <a:txBody>
                    <a:bodyPr/>
                    <a:lstStyle/>
                    <a:p>
                      <a:pPr marL="285750" indent="-285750">
                        <a:buFont typeface="Arial" panose="020B0604020202020204" pitchFamily="34" charset="0"/>
                        <a:buChar char="•"/>
                      </a:pPr>
                      <a:r>
                        <a:rPr lang="en-NZ" sz="1400" dirty="0"/>
                        <a:t>Council backed down</a:t>
                      </a:r>
                    </a:p>
                    <a:p>
                      <a:pPr marL="285750" indent="-285750">
                        <a:buFont typeface="Arial" panose="020B0604020202020204" pitchFamily="34" charset="0"/>
                        <a:buChar char="•"/>
                      </a:pPr>
                      <a:endParaRPr lang="en-NZ" sz="1400" dirty="0"/>
                    </a:p>
                    <a:p>
                      <a:pPr marL="285750" indent="-285750">
                        <a:buFont typeface="Arial" panose="020B0604020202020204" pitchFamily="34" charset="0"/>
                        <a:buChar char="•"/>
                      </a:pPr>
                      <a:r>
                        <a:rPr lang="en-NZ" sz="1400" dirty="0"/>
                        <a:t>Council decided to only list with owners consent</a:t>
                      </a:r>
                    </a:p>
                    <a:p>
                      <a:pPr marL="285750" indent="-285750">
                        <a:buFont typeface="Arial" panose="020B0604020202020204" pitchFamily="34" charset="0"/>
                        <a:buChar char="•"/>
                      </a:pPr>
                      <a:endParaRPr lang="en-NZ" sz="1400" dirty="0"/>
                    </a:p>
                    <a:p>
                      <a:pPr marL="285750" indent="-285750">
                        <a:buFont typeface="Arial" panose="020B0604020202020204" pitchFamily="34" charset="0"/>
                        <a:buChar char="•"/>
                      </a:pPr>
                      <a:r>
                        <a:rPr lang="en-NZ" sz="1400" dirty="0"/>
                        <a:t>But the policy never made it to District Plan</a:t>
                      </a:r>
                    </a:p>
                  </a:txBody>
                  <a:tcPr/>
                </a:tc>
                <a:extLst>
                  <a:ext uri="{0D108BD9-81ED-4DB2-BD59-A6C34878D82A}">
                    <a16:rowId xmlns:a16="http://schemas.microsoft.com/office/drawing/2014/main" val="3717197009"/>
                  </a:ext>
                </a:extLst>
              </a:tr>
              <a:tr h="340714">
                <a:tc>
                  <a:txBody>
                    <a:bodyPr/>
                    <a:lstStyle/>
                    <a:p>
                      <a:r>
                        <a:rPr lang="en-NZ" sz="1800" kern="1200" dirty="0">
                          <a:solidFill>
                            <a:schemeClr val="dk1"/>
                          </a:solidFill>
                          <a:latin typeface="+mn-lt"/>
                          <a:ea typeface="+mn-ea"/>
                          <a:cs typeface="+mn-cs"/>
                        </a:rPr>
                        <a:t>2021-22</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dirty="0"/>
                        <a:t>New heritage policy</a:t>
                      </a:r>
                    </a:p>
                  </a:txBody>
                  <a:tcPr/>
                </a:tc>
                <a:extLst>
                  <a:ext uri="{0D108BD9-81ED-4DB2-BD59-A6C34878D82A}">
                    <a16:rowId xmlns:a16="http://schemas.microsoft.com/office/drawing/2014/main" val="1230174280"/>
                  </a:ext>
                </a:extLst>
              </a:tr>
              <a:tr h="684280">
                <a:tc>
                  <a:txBody>
                    <a:bodyPr/>
                    <a:lstStyle/>
                    <a:p>
                      <a:r>
                        <a:rPr lang="en-NZ" sz="1800" kern="1200" dirty="0">
                          <a:solidFill>
                            <a:schemeClr val="dk1"/>
                          </a:solidFill>
                          <a:latin typeface="+mn-lt"/>
                          <a:ea typeface="+mn-ea"/>
                          <a:cs typeface="+mn-cs"/>
                        </a:rPr>
                        <a:t>2022-23</a:t>
                      </a:r>
                    </a:p>
                  </a:txBody>
                  <a:tcPr/>
                </a:tc>
                <a:tc>
                  <a:txBody>
                    <a:bodyPr/>
                    <a:lstStyle/>
                    <a:p>
                      <a:pPr marL="285750" indent="-285750">
                        <a:buFont typeface="Arial" panose="020B0604020202020204" pitchFamily="34" charset="0"/>
                        <a:buChar char="•"/>
                      </a:pPr>
                      <a:r>
                        <a:rPr lang="en-NZ" sz="1400" dirty="0"/>
                        <a:t>Plan Change 56 (response to Housing Supply Act) proposed six new heritage areas with 350 extra heritage homes</a:t>
                      </a:r>
                    </a:p>
                    <a:p>
                      <a:pPr marL="285750" indent="-285750">
                        <a:buFont typeface="Arial" panose="020B0604020202020204" pitchFamily="34" charset="0"/>
                        <a:buChar char="•"/>
                      </a:pPr>
                      <a:endParaRPr lang="en-NZ" sz="1400" dirty="0"/>
                    </a:p>
                    <a:p>
                      <a:pPr marL="285750" indent="-285750">
                        <a:buFont typeface="Arial" panose="020B0604020202020204" pitchFamily="34" charset="0"/>
                        <a:buChar char="•"/>
                      </a:pPr>
                      <a:r>
                        <a:rPr lang="en-NZ" sz="1400" dirty="0"/>
                        <a:t>Independent Commission ruled against additional heritage designations </a:t>
                      </a:r>
                    </a:p>
                  </a:txBody>
                  <a:tcPr/>
                </a:tc>
                <a:extLst>
                  <a:ext uri="{0D108BD9-81ED-4DB2-BD59-A6C34878D82A}">
                    <a16:rowId xmlns:a16="http://schemas.microsoft.com/office/drawing/2014/main" val="2772349220"/>
                  </a:ext>
                </a:extLst>
              </a:tr>
              <a:tr h="1048397">
                <a:tc>
                  <a:txBody>
                    <a:bodyPr/>
                    <a:lstStyle/>
                    <a:p>
                      <a:r>
                        <a:rPr lang="en-NZ" sz="1800" kern="1200" dirty="0">
                          <a:solidFill>
                            <a:schemeClr val="dk1"/>
                          </a:solidFill>
                          <a:latin typeface="+mn-lt"/>
                          <a:ea typeface="+mn-ea"/>
                          <a:cs typeface="+mn-cs"/>
                        </a:rPr>
                        <a:t>2024-25</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kern="1200" dirty="0">
                          <a:solidFill>
                            <a:schemeClr val="dk1"/>
                          </a:solidFill>
                          <a:latin typeface="+mn-lt"/>
                          <a:ea typeface="+mn-ea"/>
                          <a:cs typeface="+mn-cs"/>
                        </a:rPr>
                        <a:t>District Plan Change proposed adding another approx. 72 properties to heritage 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400" kern="1200" dirty="0">
                        <a:solidFill>
                          <a:schemeClr val="dk1"/>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kern="1200" dirty="0">
                          <a:solidFill>
                            <a:schemeClr val="dk1"/>
                          </a:solidFill>
                          <a:latin typeface="+mn-lt"/>
                          <a:ea typeface="+mn-ea"/>
                          <a:cs typeface="+mn-cs"/>
                        </a:rPr>
                        <a:t>Government put all Plan changes on ice</a:t>
                      </a:r>
                    </a:p>
                  </a:txBody>
                  <a:tcPr/>
                </a:tc>
                <a:extLst>
                  <a:ext uri="{0D108BD9-81ED-4DB2-BD59-A6C34878D82A}">
                    <a16:rowId xmlns:a16="http://schemas.microsoft.com/office/drawing/2014/main" val="529855003"/>
                  </a:ext>
                </a:extLst>
              </a:tr>
            </a:tbl>
          </a:graphicData>
        </a:graphic>
      </p:graphicFrame>
      <p:sp>
        <p:nvSpPr>
          <p:cNvPr id="8" name="TextBox 7">
            <a:extLst>
              <a:ext uri="{FF2B5EF4-FFF2-40B4-BE49-F238E27FC236}">
                <a16:creationId xmlns:a16="http://schemas.microsoft.com/office/drawing/2014/main" id="{889E27EE-5726-89E5-625C-0219357078EE}"/>
              </a:ext>
            </a:extLst>
          </p:cNvPr>
          <p:cNvSpPr txBox="1"/>
          <p:nvPr/>
        </p:nvSpPr>
        <p:spPr>
          <a:xfrm>
            <a:off x="951902" y="1557287"/>
            <a:ext cx="9744737" cy="646331"/>
          </a:xfrm>
          <a:prstGeom prst="rect">
            <a:avLst/>
          </a:prstGeom>
          <a:noFill/>
        </p:spPr>
        <p:txBody>
          <a:bodyPr wrap="square">
            <a:spAutoFit/>
          </a:bodyPr>
          <a:lstStyle/>
          <a:p>
            <a:r>
              <a:rPr lang="en-NZ" dirty="0"/>
              <a:t>Currently: 4 heritage areas (approx. 90 homes) plus 114 individual properties heritage-designated</a:t>
            </a:r>
          </a:p>
          <a:p>
            <a:endParaRPr lang="en-NZ" dirty="0"/>
          </a:p>
        </p:txBody>
      </p:sp>
    </p:spTree>
    <p:extLst>
      <p:ext uri="{BB962C8B-B14F-4D97-AF65-F5344CB8AC3E}">
        <p14:creationId xmlns:p14="http://schemas.microsoft.com/office/powerpoint/2010/main" val="2764628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9C4093C-5F1C-4222-B84E-0312F4990283}"/>
              </a:ext>
            </a:extLst>
          </p:cNvPr>
          <p:cNvSpPr txBox="1">
            <a:spLocks/>
          </p:cNvSpPr>
          <p:nvPr/>
        </p:nvSpPr>
        <p:spPr>
          <a:xfrm>
            <a:off x="630790" y="182422"/>
            <a:ext cx="11469156" cy="1618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NZ" sz="5000" b="1" dirty="0"/>
              <a:t>Fake heritage is growing</a:t>
            </a:r>
          </a:p>
        </p:txBody>
      </p:sp>
      <p:sp>
        <p:nvSpPr>
          <p:cNvPr id="3" name="Slide Number Placeholder 2">
            <a:extLst>
              <a:ext uri="{FF2B5EF4-FFF2-40B4-BE49-F238E27FC236}">
                <a16:creationId xmlns:a16="http://schemas.microsoft.com/office/drawing/2014/main" id="{035DDC4D-540B-A80B-D5F5-4FEFAE8089F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5B95E62-E52A-425D-8247-581DCC61D0C5}" type="slidenum">
              <a:rPr lang="en-US">
                <a:solidFill>
                  <a:srgbClr val="FFFFFF"/>
                </a:solidFill>
                <a:latin typeface="Calibri" panose="020F0502020204030204"/>
              </a:rPr>
              <a:pPr>
                <a:spcAft>
                  <a:spcPts val="600"/>
                </a:spcAft>
                <a:defRPr/>
              </a:pPr>
              <a:t>23</a:t>
            </a:fld>
            <a:endParaRPr lang="en-US">
              <a:solidFill>
                <a:srgbClr val="FFFFFF"/>
              </a:solidFill>
              <a:latin typeface="Calibri" panose="020F0502020204030204"/>
            </a:endParaRPr>
          </a:p>
        </p:txBody>
      </p:sp>
      <p:graphicFrame>
        <p:nvGraphicFramePr>
          <p:cNvPr id="22" name="Content Placeholder 2">
            <a:extLst>
              <a:ext uri="{FF2B5EF4-FFF2-40B4-BE49-F238E27FC236}">
                <a16:creationId xmlns:a16="http://schemas.microsoft.com/office/drawing/2014/main" id="{32D178F0-DAEF-3628-71D2-4EE9A3DD9646}"/>
              </a:ext>
            </a:extLst>
          </p:cNvPr>
          <p:cNvGraphicFramePr>
            <a:graphicFrameLocks noGrp="1"/>
          </p:cNvGraphicFramePr>
          <p:nvPr>
            <p:ph idx="1"/>
            <p:extLst>
              <p:ext uri="{D42A27DB-BD31-4B8C-83A1-F6EECF244321}">
                <p14:modId xmlns:p14="http://schemas.microsoft.com/office/powerpoint/2010/main" val="2055851267"/>
              </p:ext>
            </p:extLst>
          </p:nvPr>
        </p:nvGraphicFramePr>
        <p:xfrm>
          <a:off x="836679" y="1553028"/>
          <a:ext cx="10517121" cy="4803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7948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house with a fence and trees in the background&#10;&#10;Description automatically generated with medium confidence">
            <a:extLst>
              <a:ext uri="{FF2B5EF4-FFF2-40B4-BE49-F238E27FC236}">
                <a16:creationId xmlns:a16="http://schemas.microsoft.com/office/drawing/2014/main" id="{843BB3A8-0B21-4E44-21CE-6E90665127B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2684"/>
          <a:stretch/>
        </p:blipFill>
        <p:spPr>
          <a:xfrm>
            <a:off x="724224" y="929779"/>
            <a:ext cx="4796812" cy="4738253"/>
          </a:xfrm>
        </p:spPr>
      </p:pic>
      <p:sp>
        <p:nvSpPr>
          <p:cNvPr id="2" name="Slide Number Placeholder 1">
            <a:extLst>
              <a:ext uri="{FF2B5EF4-FFF2-40B4-BE49-F238E27FC236}">
                <a16:creationId xmlns:a16="http://schemas.microsoft.com/office/drawing/2014/main" id="{21F478A8-7CF5-EEF4-5120-7016DC475DDF}"/>
              </a:ext>
            </a:extLst>
          </p:cNvPr>
          <p:cNvSpPr>
            <a:spLocks noGrp="1"/>
          </p:cNvSpPr>
          <p:nvPr>
            <p:ph type="sldNum" sz="quarter" idx="12"/>
          </p:nvPr>
        </p:nvSpPr>
        <p:spPr/>
        <p:txBody>
          <a:bodyPr/>
          <a:lstStyle/>
          <a:p>
            <a:fld id="{D5B95E62-E52A-425D-8247-581DCC61D0C5}" type="slidenum">
              <a:rPr lang="en-NZ" smtClean="0"/>
              <a:t>24</a:t>
            </a:fld>
            <a:endParaRPr lang="en-NZ" dirty="0"/>
          </a:p>
        </p:txBody>
      </p:sp>
      <p:pic>
        <p:nvPicPr>
          <p:cNvPr id="3" name="Picture 2">
            <a:extLst>
              <a:ext uri="{FF2B5EF4-FFF2-40B4-BE49-F238E27FC236}">
                <a16:creationId xmlns:a16="http://schemas.microsoft.com/office/drawing/2014/main" id="{4BB77422-8128-9E39-3DB6-50507636DC3E}"/>
              </a:ext>
            </a:extLst>
          </p:cNvPr>
          <p:cNvPicPr>
            <a:picLocks noChangeAspect="1"/>
          </p:cNvPicPr>
          <p:nvPr/>
        </p:nvPicPr>
        <p:blipFill>
          <a:blip r:embed="rId4"/>
          <a:stretch>
            <a:fillRect/>
          </a:stretch>
        </p:blipFill>
        <p:spPr>
          <a:xfrm>
            <a:off x="5873021" y="929779"/>
            <a:ext cx="5480779" cy="4738253"/>
          </a:xfrm>
          <a:prstGeom prst="rect">
            <a:avLst/>
          </a:prstGeom>
        </p:spPr>
      </p:pic>
      <p:sp>
        <p:nvSpPr>
          <p:cNvPr id="4" name="TextBox 3">
            <a:extLst>
              <a:ext uri="{FF2B5EF4-FFF2-40B4-BE49-F238E27FC236}">
                <a16:creationId xmlns:a16="http://schemas.microsoft.com/office/drawing/2014/main" id="{12A71A78-ADC9-F03A-F61C-6973BC7B649D}"/>
              </a:ext>
            </a:extLst>
          </p:cNvPr>
          <p:cNvSpPr txBox="1"/>
          <p:nvPr/>
        </p:nvSpPr>
        <p:spPr>
          <a:xfrm>
            <a:off x="724224" y="5832086"/>
            <a:ext cx="4796812" cy="923330"/>
          </a:xfrm>
          <a:prstGeom prst="rect">
            <a:avLst/>
          </a:prstGeom>
          <a:noFill/>
        </p:spPr>
        <p:txBody>
          <a:bodyPr wrap="square" rtlCol="0">
            <a:spAutoFit/>
          </a:bodyPr>
          <a:lstStyle/>
          <a:p>
            <a:pPr algn="ctr"/>
            <a:r>
              <a:rPr lang="en-NZ" dirty="0"/>
              <a:t>73 Hutt Road, Petone. </a:t>
            </a:r>
          </a:p>
          <a:p>
            <a:pPr algn="ctr"/>
            <a:r>
              <a:rPr lang="en-NZ" dirty="0"/>
              <a:t>In the proposed heritage areas (HA-03).</a:t>
            </a:r>
          </a:p>
          <a:p>
            <a:pPr algn="ctr"/>
            <a:endParaRPr lang="en-NZ" dirty="0"/>
          </a:p>
        </p:txBody>
      </p:sp>
      <p:sp>
        <p:nvSpPr>
          <p:cNvPr id="5" name="TextBox 4">
            <a:extLst>
              <a:ext uri="{FF2B5EF4-FFF2-40B4-BE49-F238E27FC236}">
                <a16:creationId xmlns:a16="http://schemas.microsoft.com/office/drawing/2014/main" id="{0F9855D4-269D-9E67-EFE5-CB8918B929A9}"/>
              </a:ext>
            </a:extLst>
          </p:cNvPr>
          <p:cNvSpPr txBox="1"/>
          <p:nvPr/>
        </p:nvSpPr>
        <p:spPr>
          <a:xfrm>
            <a:off x="5873021" y="5832086"/>
            <a:ext cx="5480779" cy="923330"/>
          </a:xfrm>
          <a:prstGeom prst="rect">
            <a:avLst/>
          </a:prstGeom>
          <a:noFill/>
        </p:spPr>
        <p:txBody>
          <a:bodyPr wrap="square" rtlCol="0">
            <a:spAutoFit/>
          </a:bodyPr>
          <a:lstStyle/>
          <a:p>
            <a:pPr algn="ctr"/>
            <a:r>
              <a:rPr lang="en-NZ" dirty="0"/>
              <a:t>45 Queen Street, Petone. </a:t>
            </a:r>
          </a:p>
          <a:p>
            <a:pPr algn="ctr"/>
            <a:r>
              <a:rPr lang="en-NZ" dirty="0"/>
              <a:t>In the proposed heritage areas (HA-08).</a:t>
            </a:r>
          </a:p>
          <a:p>
            <a:pPr algn="ctr"/>
            <a:endParaRPr lang="en-NZ" dirty="0"/>
          </a:p>
        </p:txBody>
      </p:sp>
    </p:spTree>
    <p:extLst>
      <p:ext uri="{BB962C8B-B14F-4D97-AF65-F5344CB8AC3E}">
        <p14:creationId xmlns:p14="http://schemas.microsoft.com/office/powerpoint/2010/main" val="190893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house with a fence&#10;&#10;Description automatically generated with low confidence">
            <a:extLst>
              <a:ext uri="{FF2B5EF4-FFF2-40B4-BE49-F238E27FC236}">
                <a16:creationId xmlns:a16="http://schemas.microsoft.com/office/drawing/2014/main" id="{4F13C976-BC38-03B6-B7B5-AAAD04E9EDF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9517"/>
          <a:stretch/>
        </p:blipFill>
        <p:spPr>
          <a:xfrm>
            <a:off x="606146" y="899152"/>
            <a:ext cx="4949527" cy="4726586"/>
          </a:xfrm>
        </p:spPr>
      </p:pic>
      <p:pic>
        <p:nvPicPr>
          <p:cNvPr id="7" name="Picture 6">
            <a:extLst>
              <a:ext uri="{FF2B5EF4-FFF2-40B4-BE49-F238E27FC236}">
                <a16:creationId xmlns:a16="http://schemas.microsoft.com/office/drawing/2014/main" id="{F85A3D1C-B5C8-6511-3433-DF5B00D75D26}"/>
              </a:ext>
            </a:extLst>
          </p:cNvPr>
          <p:cNvPicPr>
            <a:picLocks noChangeAspect="1"/>
          </p:cNvPicPr>
          <p:nvPr/>
        </p:nvPicPr>
        <p:blipFill rotWithShape="1">
          <a:blip r:embed="rId4">
            <a:extLst>
              <a:ext uri="{28A0092B-C50C-407E-A947-70E740481C1C}">
                <a14:useLocalDpi xmlns:a14="http://schemas.microsoft.com/office/drawing/2010/main" val="0"/>
              </a:ext>
            </a:extLst>
          </a:blip>
          <a:srcRect l="8453"/>
          <a:stretch/>
        </p:blipFill>
        <p:spPr>
          <a:xfrm>
            <a:off x="6044848" y="899152"/>
            <a:ext cx="5541006" cy="4726586"/>
          </a:xfrm>
          <a:prstGeom prst="rect">
            <a:avLst/>
          </a:prstGeom>
        </p:spPr>
      </p:pic>
      <p:sp>
        <p:nvSpPr>
          <p:cNvPr id="2" name="Slide Number Placeholder 1">
            <a:extLst>
              <a:ext uri="{FF2B5EF4-FFF2-40B4-BE49-F238E27FC236}">
                <a16:creationId xmlns:a16="http://schemas.microsoft.com/office/drawing/2014/main" id="{294FDE17-0295-95AD-02DD-311E4E013BC0}"/>
              </a:ext>
            </a:extLst>
          </p:cNvPr>
          <p:cNvSpPr>
            <a:spLocks noGrp="1"/>
          </p:cNvSpPr>
          <p:nvPr>
            <p:ph type="sldNum" sz="quarter" idx="12"/>
          </p:nvPr>
        </p:nvSpPr>
        <p:spPr/>
        <p:txBody>
          <a:bodyPr/>
          <a:lstStyle/>
          <a:p>
            <a:fld id="{D5B95E62-E52A-425D-8247-581DCC61D0C5}" type="slidenum">
              <a:rPr lang="en-NZ" smtClean="0"/>
              <a:t>25</a:t>
            </a:fld>
            <a:endParaRPr lang="en-NZ" dirty="0"/>
          </a:p>
        </p:txBody>
      </p:sp>
      <p:sp>
        <p:nvSpPr>
          <p:cNvPr id="3" name="TextBox 2">
            <a:extLst>
              <a:ext uri="{FF2B5EF4-FFF2-40B4-BE49-F238E27FC236}">
                <a16:creationId xmlns:a16="http://schemas.microsoft.com/office/drawing/2014/main" id="{6EFA171A-D361-708C-1EC2-268F7256FD97}"/>
              </a:ext>
            </a:extLst>
          </p:cNvPr>
          <p:cNvSpPr txBox="1"/>
          <p:nvPr/>
        </p:nvSpPr>
        <p:spPr>
          <a:xfrm>
            <a:off x="606146" y="5798145"/>
            <a:ext cx="4949527" cy="646331"/>
          </a:xfrm>
          <a:prstGeom prst="rect">
            <a:avLst/>
          </a:prstGeom>
          <a:noFill/>
        </p:spPr>
        <p:txBody>
          <a:bodyPr wrap="square" rtlCol="0">
            <a:spAutoFit/>
          </a:bodyPr>
          <a:lstStyle/>
          <a:p>
            <a:pPr algn="ctr"/>
            <a:r>
              <a:rPr lang="en-US" dirty="0"/>
              <a:t>6 &amp; 8 Hector Street, Petone. </a:t>
            </a:r>
            <a:endParaRPr lang="en-NZ" dirty="0"/>
          </a:p>
          <a:p>
            <a:pPr algn="ctr"/>
            <a:r>
              <a:rPr lang="en-NZ" dirty="0"/>
              <a:t>In the proposed heritage areas (HA-03).</a:t>
            </a:r>
          </a:p>
        </p:txBody>
      </p:sp>
      <p:sp>
        <p:nvSpPr>
          <p:cNvPr id="4" name="TextBox 3">
            <a:extLst>
              <a:ext uri="{FF2B5EF4-FFF2-40B4-BE49-F238E27FC236}">
                <a16:creationId xmlns:a16="http://schemas.microsoft.com/office/drawing/2014/main" id="{3E1D3E00-472D-C880-059C-4F5E01D394DA}"/>
              </a:ext>
            </a:extLst>
          </p:cNvPr>
          <p:cNvSpPr txBox="1"/>
          <p:nvPr/>
        </p:nvSpPr>
        <p:spPr>
          <a:xfrm>
            <a:off x="5754678" y="5798145"/>
            <a:ext cx="5711844" cy="923330"/>
          </a:xfrm>
          <a:prstGeom prst="rect">
            <a:avLst/>
          </a:prstGeom>
          <a:noFill/>
        </p:spPr>
        <p:txBody>
          <a:bodyPr wrap="square" rtlCol="0">
            <a:spAutoFit/>
          </a:bodyPr>
          <a:lstStyle/>
          <a:p>
            <a:pPr algn="ctr"/>
            <a:r>
              <a:rPr lang="en-NZ" dirty="0"/>
              <a:t>30 Elizabeth Street, </a:t>
            </a:r>
            <a:r>
              <a:rPr lang="en-NZ" dirty="0" err="1"/>
              <a:t>Moera</a:t>
            </a:r>
            <a:r>
              <a:rPr lang="en-NZ" dirty="0"/>
              <a:t>. </a:t>
            </a:r>
          </a:p>
          <a:p>
            <a:pPr algn="ctr"/>
            <a:r>
              <a:rPr lang="en-NZ" dirty="0"/>
              <a:t>In the proposed heritage areas (HA-07).</a:t>
            </a:r>
          </a:p>
          <a:p>
            <a:pPr algn="ctr"/>
            <a:r>
              <a:rPr lang="en-NZ" dirty="0"/>
              <a:t> </a:t>
            </a:r>
          </a:p>
        </p:txBody>
      </p:sp>
    </p:spTree>
    <p:extLst>
      <p:ext uri="{BB962C8B-B14F-4D97-AF65-F5344CB8AC3E}">
        <p14:creationId xmlns:p14="http://schemas.microsoft.com/office/powerpoint/2010/main" val="1098174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4E8F91-BD6E-C3CF-1369-75B15AFF0A85}"/>
              </a:ext>
            </a:extLst>
          </p:cNvPr>
          <p:cNvSpPr>
            <a:spLocks noGrp="1"/>
          </p:cNvSpPr>
          <p:nvPr>
            <p:ph type="sldNum" sz="quarter" idx="12"/>
          </p:nvPr>
        </p:nvSpPr>
        <p:spPr/>
        <p:txBody>
          <a:bodyPr/>
          <a:lstStyle/>
          <a:p>
            <a:fld id="{D5B95E62-E52A-425D-8247-581DCC61D0C5}" type="slidenum">
              <a:rPr lang="en-NZ" smtClean="0"/>
              <a:t>26</a:t>
            </a:fld>
            <a:endParaRPr lang="en-NZ"/>
          </a:p>
        </p:txBody>
      </p:sp>
      <p:pic>
        <p:nvPicPr>
          <p:cNvPr id="6" name="Content Placeholder 5">
            <a:extLst>
              <a:ext uri="{FF2B5EF4-FFF2-40B4-BE49-F238E27FC236}">
                <a16:creationId xmlns:a16="http://schemas.microsoft.com/office/drawing/2014/main" id="{A62B8C69-5963-E3AD-71FD-654FB084C938}"/>
              </a:ext>
            </a:extLst>
          </p:cNvPr>
          <p:cNvPicPr>
            <a:picLocks noGrp="1" noChangeAspect="1"/>
          </p:cNvPicPr>
          <p:nvPr>
            <p:ph idx="1"/>
          </p:nvPr>
        </p:nvPicPr>
        <p:blipFill>
          <a:blip r:embed="rId3"/>
          <a:stretch>
            <a:fillRect/>
          </a:stretch>
        </p:blipFill>
        <p:spPr>
          <a:xfrm>
            <a:off x="514301" y="888389"/>
            <a:ext cx="5385264" cy="4736165"/>
          </a:xfrm>
          <a:prstGeom prst="rect">
            <a:avLst/>
          </a:prstGeom>
        </p:spPr>
      </p:pic>
      <p:pic>
        <p:nvPicPr>
          <p:cNvPr id="7" name="Picture 6">
            <a:extLst>
              <a:ext uri="{FF2B5EF4-FFF2-40B4-BE49-F238E27FC236}">
                <a16:creationId xmlns:a16="http://schemas.microsoft.com/office/drawing/2014/main" id="{3859796D-8CBD-6F7A-629A-7C715698C9F1}"/>
              </a:ext>
            </a:extLst>
          </p:cNvPr>
          <p:cNvPicPr>
            <a:picLocks noChangeAspect="1"/>
          </p:cNvPicPr>
          <p:nvPr/>
        </p:nvPicPr>
        <p:blipFill>
          <a:blip r:embed="rId4"/>
          <a:stretch>
            <a:fillRect/>
          </a:stretch>
        </p:blipFill>
        <p:spPr>
          <a:xfrm>
            <a:off x="6292437" y="888389"/>
            <a:ext cx="5385262" cy="4736165"/>
          </a:xfrm>
          <a:prstGeom prst="rect">
            <a:avLst/>
          </a:prstGeom>
        </p:spPr>
      </p:pic>
      <p:sp>
        <p:nvSpPr>
          <p:cNvPr id="4" name="TextBox 3">
            <a:extLst>
              <a:ext uri="{FF2B5EF4-FFF2-40B4-BE49-F238E27FC236}">
                <a16:creationId xmlns:a16="http://schemas.microsoft.com/office/drawing/2014/main" id="{A60DDA99-E13B-E91F-5941-84CA87170135}"/>
              </a:ext>
            </a:extLst>
          </p:cNvPr>
          <p:cNvSpPr txBox="1"/>
          <p:nvPr/>
        </p:nvSpPr>
        <p:spPr>
          <a:xfrm>
            <a:off x="653512" y="5813925"/>
            <a:ext cx="5106837" cy="923330"/>
          </a:xfrm>
          <a:prstGeom prst="rect">
            <a:avLst/>
          </a:prstGeom>
          <a:noFill/>
        </p:spPr>
        <p:txBody>
          <a:bodyPr wrap="square" rtlCol="0">
            <a:spAutoFit/>
          </a:bodyPr>
          <a:lstStyle/>
          <a:p>
            <a:pPr algn="ctr"/>
            <a:r>
              <a:rPr lang="en-NZ" dirty="0"/>
              <a:t>3 &amp; 5 Bolton Street, Petone.</a:t>
            </a:r>
          </a:p>
          <a:p>
            <a:pPr algn="ctr"/>
            <a:r>
              <a:rPr lang="en-NZ" dirty="0"/>
              <a:t>In the proposed heritage areas (HA-08).</a:t>
            </a:r>
          </a:p>
          <a:p>
            <a:pPr algn="ctr"/>
            <a:r>
              <a:rPr lang="en-NZ" dirty="0"/>
              <a:t> </a:t>
            </a:r>
          </a:p>
        </p:txBody>
      </p:sp>
      <p:sp>
        <p:nvSpPr>
          <p:cNvPr id="5" name="TextBox 4">
            <a:extLst>
              <a:ext uri="{FF2B5EF4-FFF2-40B4-BE49-F238E27FC236}">
                <a16:creationId xmlns:a16="http://schemas.microsoft.com/office/drawing/2014/main" id="{8AB4E649-7742-AC2E-E676-A53DE1D60BAB}"/>
              </a:ext>
            </a:extLst>
          </p:cNvPr>
          <p:cNvSpPr txBox="1"/>
          <p:nvPr/>
        </p:nvSpPr>
        <p:spPr>
          <a:xfrm>
            <a:off x="6431651" y="5805299"/>
            <a:ext cx="5106837" cy="923330"/>
          </a:xfrm>
          <a:prstGeom prst="rect">
            <a:avLst/>
          </a:prstGeom>
          <a:noFill/>
        </p:spPr>
        <p:txBody>
          <a:bodyPr wrap="square" rtlCol="0">
            <a:spAutoFit/>
          </a:bodyPr>
          <a:lstStyle/>
          <a:p>
            <a:pPr algn="ctr"/>
            <a:r>
              <a:rPr lang="en-NZ" dirty="0"/>
              <a:t>4 Queen Street, Petone. </a:t>
            </a:r>
          </a:p>
          <a:p>
            <a:pPr algn="ctr"/>
            <a:r>
              <a:rPr lang="en-NZ" dirty="0"/>
              <a:t>In the proposed heritage areas (HA-08).</a:t>
            </a:r>
          </a:p>
          <a:p>
            <a:pPr algn="ctr"/>
            <a:endParaRPr lang="en-NZ" dirty="0"/>
          </a:p>
        </p:txBody>
      </p:sp>
    </p:spTree>
    <p:extLst>
      <p:ext uri="{BB962C8B-B14F-4D97-AF65-F5344CB8AC3E}">
        <p14:creationId xmlns:p14="http://schemas.microsoft.com/office/powerpoint/2010/main" val="1370033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ss, building&#10;&#10;Description automatically generated">
            <a:extLst>
              <a:ext uri="{FF2B5EF4-FFF2-40B4-BE49-F238E27FC236}">
                <a16:creationId xmlns:a16="http://schemas.microsoft.com/office/drawing/2014/main" id="{E775E930-99C9-885D-C84F-12FB986B5F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0274" y="678292"/>
            <a:ext cx="5285508" cy="5092779"/>
          </a:xfrm>
        </p:spPr>
      </p:pic>
      <p:pic>
        <p:nvPicPr>
          <p:cNvPr id="7" name="Picture 6" descr="A picture containing sky, building, outdoor, road&#10;&#10;Description automatically generated">
            <a:extLst>
              <a:ext uri="{FF2B5EF4-FFF2-40B4-BE49-F238E27FC236}">
                <a16:creationId xmlns:a16="http://schemas.microsoft.com/office/drawing/2014/main" id="{DA7DC44D-D396-EAAA-D99B-ED17128FC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0691" y="678293"/>
            <a:ext cx="5521035" cy="5092780"/>
          </a:xfrm>
          <a:prstGeom prst="rect">
            <a:avLst/>
          </a:prstGeom>
        </p:spPr>
      </p:pic>
      <p:sp>
        <p:nvSpPr>
          <p:cNvPr id="2" name="Slide Number Placeholder 1">
            <a:extLst>
              <a:ext uri="{FF2B5EF4-FFF2-40B4-BE49-F238E27FC236}">
                <a16:creationId xmlns:a16="http://schemas.microsoft.com/office/drawing/2014/main" id="{5A48C468-4625-C933-596E-CEBDB80F52AC}"/>
              </a:ext>
            </a:extLst>
          </p:cNvPr>
          <p:cNvSpPr>
            <a:spLocks noGrp="1"/>
          </p:cNvSpPr>
          <p:nvPr>
            <p:ph type="sldNum" sz="quarter" idx="12"/>
          </p:nvPr>
        </p:nvSpPr>
        <p:spPr/>
        <p:txBody>
          <a:bodyPr/>
          <a:lstStyle/>
          <a:p>
            <a:fld id="{D5B95E62-E52A-425D-8247-581DCC61D0C5}" type="slidenum">
              <a:rPr lang="en-NZ" smtClean="0"/>
              <a:t>27</a:t>
            </a:fld>
            <a:endParaRPr lang="en-NZ"/>
          </a:p>
        </p:txBody>
      </p:sp>
      <p:sp>
        <p:nvSpPr>
          <p:cNvPr id="4" name="TextBox 3">
            <a:extLst>
              <a:ext uri="{FF2B5EF4-FFF2-40B4-BE49-F238E27FC236}">
                <a16:creationId xmlns:a16="http://schemas.microsoft.com/office/drawing/2014/main" id="{19A12E7F-2976-B2E4-5BF1-9425B6953913}"/>
              </a:ext>
            </a:extLst>
          </p:cNvPr>
          <p:cNvSpPr txBox="1"/>
          <p:nvPr/>
        </p:nvSpPr>
        <p:spPr>
          <a:xfrm>
            <a:off x="6220691" y="5892581"/>
            <a:ext cx="5521035" cy="646331"/>
          </a:xfrm>
          <a:prstGeom prst="rect">
            <a:avLst/>
          </a:prstGeom>
          <a:noFill/>
        </p:spPr>
        <p:txBody>
          <a:bodyPr wrap="square" rtlCol="0">
            <a:spAutoFit/>
          </a:bodyPr>
          <a:lstStyle/>
          <a:p>
            <a:pPr algn="ctr"/>
            <a:r>
              <a:rPr lang="en-NZ" dirty="0"/>
              <a:t>2 Queen Street, Petone.</a:t>
            </a:r>
          </a:p>
          <a:p>
            <a:pPr algn="ctr"/>
            <a:r>
              <a:rPr lang="en-NZ" dirty="0"/>
              <a:t>In the proposed heritage areas (HA-08). </a:t>
            </a:r>
          </a:p>
        </p:txBody>
      </p:sp>
      <p:sp>
        <p:nvSpPr>
          <p:cNvPr id="8" name="TextBox 7">
            <a:extLst>
              <a:ext uri="{FF2B5EF4-FFF2-40B4-BE49-F238E27FC236}">
                <a16:creationId xmlns:a16="http://schemas.microsoft.com/office/drawing/2014/main" id="{C8D6BFAA-B2DE-6F8C-2266-2F6DC26479FF}"/>
              </a:ext>
            </a:extLst>
          </p:cNvPr>
          <p:cNvSpPr txBox="1"/>
          <p:nvPr/>
        </p:nvSpPr>
        <p:spPr>
          <a:xfrm>
            <a:off x="214747" y="5892581"/>
            <a:ext cx="5521035" cy="646331"/>
          </a:xfrm>
          <a:prstGeom prst="rect">
            <a:avLst/>
          </a:prstGeom>
          <a:noFill/>
        </p:spPr>
        <p:txBody>
          <a:bodyPr wrap="square" rtlCol="0">
            <a:spAutoFit/>
          </a:bodyPr>
          <a:lstStyle/>
          <a:p>
            <a:pPr algn="ctr"/>
            <a:r>
              <a:rPr lang="en-NZ" dirty="0" err="1"/>
              <a:t>Hardham</a:t>
            </a:r>
            <a:r>
              <a:rPr lang="en-NZ" dirty="0"/>
              <a:t> Crescent, Petone.</a:t>
            </a:r>
          </a:p>
          <a:p>
            <a:pPr algn="ctr"/>
            <a:r>
              <a:rPr lang="en-NZ" dirty="0"/>
              <a:t>In the proposed heritage areas (HA-01).</a:t>
            </a:r>
          </a:p>
        </p:txBody>
      </p:sp>
    </p:spTree>
    <p:extLst>
      <p:ext uri="{BB962C8B-B14F-4D97-AF65-F5344CB8AC3E}">
        <p14:creationId xmlns:p14="http://schemas.microsoft.com/office/powerpoint/2010/main" val="540032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BC6DB-DB8B-37B0-8D19-93DF0AF1626F}"/>
              </a:ext>
            </a:extLst>
          </p:cNvPr>
          <p:cNvSpPr>
            <a:spLocks noGrp="1"/>
          </p:cNvSpPr>
          <p:nvPr>
            <p:ph type="title"/>
          </p:nvPr>
        </p:nvSpPr>
        <p:spPr>
          <a:xfrm>
            <a:off x="722844" y="1940460"/>
            <a:ext cx="10515600" cy="4120885"/>
          </a:xfrm>
        </p:spPr>
        <p:txBody>
          <a:bodyPr>
            <a:normAutofit fontScale="90000"/>
          </a:bodyPr>
          <a:lstStyle/>
          <a:p>
            <a:pPr marR="0">
              <a:lnSpc>
                <a:spcPct val="80000"/>
              </a:lnSpc>
              <a:spcBef>
                <a:spcPts val="1000"/>
              </a:spcBef>
              <a:spcAft>
                <a:spcPts val="800"/>
              </a:spcAft>
            </a:pPr>
            <a:r>
              <a:rPr lang="en-NZ" sz="2600" dirty="0">
                <a:latin typeface="+mn-lt"/>
                <a:ea typeface="+mn-ea"/>
                <a:cs typeface="+mn-cs"/>
              </a:rPr>
              <a:t>In 2023, Hamilton City Council proposed 32 new historic heritage areas (HHAs) containing around 3,000 properties</a:t>
            </a:r>
            <a:br>
              <a:rPr lang="en-NZ" sz="2600" dirty="0">
                <a:latin typeface="+mn-lt"/>
                <a:ea typeface="+mn-ea"/>
                <a:cs typeface="+mn-cs"/>
              </a:rPr>
            </a:br>
            <a:br>
              <a:rPr lang="en-NZ" sz="2600" dirty="0">
                <a:latin typeface="+mn-lt"/>
                <a:ea typeface="+mn-ea"/>
                <a:cs typeface="+mn-cs"/>
              </a:rPr>
            </a:br>
            <a:r>
              <a:rPr lang="en-NZ" sz="2600" dirty="0">
                <a:latin typeface="+mn-lt"/>
                <a:ea typeface="+mn-ea"/>
                <a:cs typeface="+mn-cs"/>
              </a:rPr>
              <a:t>Minimal and at times no evidence was provided of the properties’ heritage values </a:t>
            </a:r>
            <a:br>
              <a:rPr lang="en-NZ" sz="2600" dirty="0">
                <a:latin typeface="+mn-lt"/>
                <a:ea typeface="+mn-ea"/>
                <a:cs typeface="+mn-cs"/>
              </a:rPr>
            </a:br>
            <a:br>
              <a:rPr lang="en-NZ" sz="2600" dirty="0">
                <a:latin typeface="+mn-lt"/>
                <a:ea typeface="+mn-ea"/>
                <a:cs typeface="+mn-cs"/>
              </a:rPr>
            </a:br>
            <a:r>
              <a:rPr lang="en-NZ" sz="2600" dirty="0">
                <a:latin typeface="+mn-lt"/>
                <a:ea typeface="+mn-ea"/>
                <a:cs typeface="+mn-cs"/>
              </a:rPr>
              <a:t>In a later report, the expert said that he was not given time or resources to do research</a:t>
            </a:r>
            <a:br>
              <a:rPr lang="en-NZ" sz="2600" dirty="0">
                <a:latin typeface="+mn-lt"/>
                <a:ea typeface="+mn-ea"/>
                <a:cs typeface="+mn-cs"/>
              </a:rPr>
            </a:br>
            <a:br>
              <a:rPr lang="en-NZ" sz="2600" dirty="0">
                <a:latin typeface="+mn-lt"/>
                <a:ea typeface="+mn-ea"/>
                <a:cs typeface="+mn-cs"/>
              </a:rPr>
            </a:br>
            <a:r>
              <a:rPr lang="en-NZ" sz="2600" dirty="0">
                <a:latin typeface="+mn-lt"/>
                <a:ea typeface="+mn-ea"/>
                <a:cs typeface="+mn-cs"/>
              </a:rPr>
              <a:t>But all properties were publicly notified with restrictions including no solid fences over 1.2m </a:t>
            </a:r>
            <a:br>
              <a:rPr lang="en-NZ" sz="2600" dirty="0">
                <a:latin typeface="+mn-lt"/>
                <a:ea typeface="+mn-ea"/>
                <a:cs typeface="+mn-cs"/>
              </a:rPr>
            </a:br>
            <a:br>
              <a:rPr lang="en-NZ" sz="2600" dirty="0">
                <a:latin typeface="+mn-lt"/>
                <a:ea typeface="+mn-ea"/>
                <a:cs typeface="+mn-cs"/>
              </a:rPr>
            </a:br>
            <a:r>
              <a:rPr lang="en-NZ" sz="2600" dirty="0">
                <a:latin typeface="+mn-lt"/>
                <a:ea typeface="+mn-ea"/>
                <a:cs typeface="+mn-cs"/>
              </a:rPr>
              <a:t>Many were unsaleable as the HHA precluded significant renovation or demolition.</a:t>
            </a:r>
          </a:p>
        </p:txBody>
      </p:sp>
      <p:sp>
        <p:nvSpPr>
          <p:cNvPr id="4" name="Slide Number Placeholder 3">
            <a:extLst>
              <a:ext uri="{FF2B5EF4-FFF2-40B4-BE49-F238E27FC236}">
                <a16:creationId xmlns:a16="http://schemas.microsoft.com/office/drawing/2014/main" id="{F57CCF35-4145-DC3B-B1CD-1F9BC27B1C46}"/>
              </a:ext>
            </a:extLst>
          </p:cNvPr>
          <p:cNvSpPr>
            <a:spLocks noGrp="1"/>
          </p:cNvSpPr>
          <p:nvPr>
            <p:ph type="sldNum" sz="quarter" idx="12"/>
          </p:nvPr>
        </p:nvSpPr>
        <p:spPr/>
        <p:txBody>
          <a:bodyPr/>
          <a:lstStyle/>
          <a:p>
            <a:fld id="{D5B95E62-E52A-425D-8247-581DCC61D0C5}" type="slidenum">
              <a:rPr lang="en-NZ" smtClean="0"/>
              <a:t>28</a:t>
            </a:fld>
            <a:endParaRPr lang="en-NZ"/>
          </a:p>
        </p:txBody>
      </p:sp>
      <p:sp>
        <p:nvSpPr>
          <p:cNvPr id="6" name="Title 1">
            <a:extLst>
              <a:ext uri="{FF2B5EF4-FFF2-40B4-BE49-F238E27FC236}">
                <a16:creationId xmlns:a16="http://schemas.microsoft.com/office/drawing/2014/main" id="{F11EC060-F723-AB44-1B93-A83F251F9210}"/>
              </a:ext>
            </a:extLst>
          </p:cNvPr>
          <p:cNvSpPr txBox="1">
            <a:spLocks/>
          </p:cNvSpPr>
          <p:nvPr/>
        </p:nvSpPr>
        <p:spPr>
          <a:xfrm>
            <a:off x="722844" y="321971"/>
            <a:ext cx="11469156" cy="1618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5000" b="1" dirty="0"/>
              <a:t>Case Study 2: Hamilton</a:t>
            </a:r>
          </a:p>
        </p:txBody>
      </p:sp>
    </p:spTree>
    <p:extLst>
      <p:ext uri="{BB962C8B-B14F-4D97-AF65-F5344CB8AC3E}">
        <p14:creationId xmlns:p14="http://schemas.microsoft.com/office/powerpoint/2010/main" val="3385625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11275-1F89-7D7F-8392-06F6716D1D5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C22FC-82B2-7EDD-BE50-A27EF0401E13}"/>
              </a:ext>
            </a:extLst>
          </p:cNvPr>
          <p:cNvSpPr>
            <a:spLocks noGrp="1"/>
          </p:cNvSpPr>
          <p:nvPr>
            <p:ph type="sldNum" sz="quarter" idx="12"/>
          </p:nvPr>
        </p:nvSpPr>
        <p:spPr/>
        <p:txBody>
          <a:bodyPr/>
          <a:lstStyle/>
          <a:p>
            <a:fld id="{D5B95E62-E52A-425D-8247-581DCC61D0C5}" type="slidenum">
              <a:rPr lang="en-NZ" smtClean="0"/>
              <a:t>29</a:t>
            </a:fld>
            <a:endParaRPr lang="en-NZ"/>
          </a:p>
        </p:txBody>
      </p:sp>
      <p:sp>
        <p:nvSpPr>
          <p:cNvPr id="6" name="Title 1">
            <a:extLst>
              <a:ext uri="{FF2B5EF4-FFF2-40B4-BE49-F238E27FC236}">
                <a16:creationId xmlns:a16="http://schemas.microsoft.com/office/drawing/2014/main" id="{65956084-8CBA-CD58-BE75-86CE32355D66}"/>
              </a:ext>
            </a:extLst>
          </p:cNvPr>
          <p:cNvSpPr txBox="1">
            <a:spLocks/>
          </p:cNvSpPr>
          <p:nvPr/>
        </p:nvSpPr>
        <p:spPr>
          <a:xfrm>
            <a:off x="722844" y="321971"/>
            <a:ext cx="11469156" cy="1618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5000" b="1" dirty="0"/>
              <a:t>Fake heritage – Acacia HHA, Hamilton</a:t>
            </a:r>
          </a:p>
        </p:txBody>
      </p:sp>
      <p:sp>
        <p:nvSpPr>
          <p:cNvPr id="9" name="Title 8">
            <a:extLst>
              <a:ext uri="{FF2B5EF4-FFF2-40B4-BE49-F238E27FC236}">
                <a16:creationId xmlns:a16="http://schemas.microsoft.com/office/drawing/2014/main" id="{A74DFFDB-A326-08F9-8BEF-6707ADA2A44F}"/>
              </a:ext>
            </a:extLst>
          </p:cNvPr>
          <p:cNvSpPr>
            <a:spLocks noGrp="1"/>
          </p:cNvSpPr>
          <p:nvPr>
            <p:ph type="title"/>
          </p:nvPr>
        </p:nvSpPr>
        <p:spPr>
          <a:xfrm>
            <a:off x="537493" y="5030787"/>
            <a:ext cx="10515600" cy="1325563"/>
          </a:xfrm>
        </p:spPr>
        <p:txBody>
          <a:bodyPr>
            <a:normAutofit fontScale="90000"/>
          </a:bodyPr>
          <a:lstStyle/>
          <a:p>
            <a:pPr marL="0" marR="0">
              <a:lnSpc>
                <a:spcPct val="107000"/>
              </a:lnSpc>
              <a:spcBef>
                <a:spcPts val="0"/>
              </a:spcBef>
              <a:spcAft>
                <a:spcPts val="800"/>
              </a:spcAft>
            </a:pPr>
            <a:br>
              <a:rPr lang="en-NZ" sz="1800" kern="100" dirty="0">
                <a:effectLst/>
                <a:latin typeface="Arial" panose="020B0604020202020204" pitchFamily="34" charset="0"/>
                <a:ea typeface="Aptos" panose="020B0004020202020204" pitchFamily="34" charset="0"/>
                <a:cs typeface="Times New Roman" panose="02020603050405020304" pitchFamily="18" charset="0"/>
              </a:rPr>
            </a:br>
            <a:br>
              <a:rPr lang="en-NZ" sz="1800" kern="100" dirty="0">
                <a:effectLst/>
                <a:latin typeface="Arial" panose="020B0604020202020204" pitchFamily="34" charset="0"/>
                <a:ea typeface="Aptos" panose="020B0004020202020204" pitchFamily="34" charset="0"/>
                <a:cs typeface="Times New Roman" panose="02020603050405020304" pitchFamily="18" charset="0"/>
              </a:rPr>
            </a:br>
            <a:br>
              <a:rPr lang="en-NZ" sz="1800" kern="100" dirty="0">
                <a:effectLst/>
                <a:latin typeface="Arial" panose="020B0604020202020204" pitchFamily="34" charset="0"/>
                <a:ea typeface="Aptos" panose="020B0004020202020204" pitchFamily="34" charset="0"/>
                <a:cs typeface="Times New Roman" panose="02020603050405020304" pitchFamily="18" charset="0"/>
              </a:rPr>
            </a:br>
            <a:br>
              <a:rPr lang="en-NZ" sz="1800" kern="100" dirty="0">
                <a:effectLst/>
                <a:latin typeface="Arial" panose="020B0604020202020204" pitchFamily="34" charset="0"/>
                <a:ea typeface="Aptos" panose="020B0004020202020204" pitchFamily="34" charset="0"/>
                <a:cs typeface="Times New Roman" panose="02020603050405020304" pitchFamily="18" charset="0"/>
              </a:rPr>
            </a:br>
            <a:r>
              <a:rPr lang="en-NZ" sz="1800" kern="100" dirty="0">
                <a:effectLst/>
                <a:latin typeface="Arial" panose="020B0604020202020204" pitchFamily="34" charset="0"/>
                <a:ea typeface="Aptos" panose="020B0004020202020204" pitchFamily="34" charset="0"/>
                <a:cs typeface="Times New Roman" panose="02020603050405020304" pitchFamily="18" charset="0"/>
              </a:rPr>
              <a:t>These houses are described as exhibiting “High heritage significance as it is a relatively unaltered example of 1960s/1970s development.”</a:t>
            </a:r>
            <a:br>
              <a:rPr lang="en-NZ" sz="1800" kern="100" dirty="0">
                <a:effectLst/>
                <a:latin typeface="Arial" panose="020B0604020202020204" pitchFamily="34" charset="0"/>
                <a:ea typeface="Aptos" panose="020B0004020202020204" pitchFamily="34" charset="0"/>
                <a:cs typeface="Times New Roman" panose="02020603050405020304" pitchFamily="18" charset="0"/>
              </a:rPr>
            </a:br>
            <a:br>
              <a:rPr lang="en-NZ" sz="1800" kern="100" dirty="0">
                <a:effectLst/>
                <a:latin typeface="Arial" panose="020B0604020202020204" pitchFamily="34" charset="0"/>
                <a:ea typeface="Aptos" panose="020B0004020202020204" pitchFamily="34" charset="0"/>
                <a:cs typeface="Times New Roman" panose="02020603050405020304" pitchFamily="18" charset="0"/>
              </a:rPr>
            </a:br>
            <a:endParaRPr lang="en-NZ" dirty="0"/>
          </a:p>
        </p:txBody>
      </p:sp>
      <p:pic>
        <p:nvPicPr>
          <p:cNvPr id="10" name="Picture 9">
            <a:extLst>
              <a:ext uri="{FF2B5EF4-FFF2-40B4-BE49-F238E27FC236}">
                <a16:creationId xmlns:a16="http://schemas.microsoft.com/office/drawing/2014/main" id="{73B3FDF2-4C20-FFD9-799E-B94777964231}"/>
              </a:ext>
            </a:extLst>
          </p:cNvPr>
          <p:cNvPicPr>
            <a:picLocks noChangeAspect="1"/>
          </p:cNvPicPr>
          <p:nvPr/>
        </p:nvPicPr>
        <p:blipFill>
          <a:blip r:embed="rId2"/>
          <a:stretch>
            <a:fillRect/>
          </a:stretch>
        </p:blipFill>
        <p:spPr>
          <a:xfrm>
            <a:off x="1554523" y="1646006"/>
            <a:ext cx="7822565" cy="3331210"/>
          </a:xfrm>
          <a:prstGeom prst="rect">
            <a:avLst/>
          </a:prstGeom>
        </p:spPr>
      </p:pic>
    </p:spTree>
    <p:extLst>
      <p:ext uri="{BB962C8B-B14F-4D97-AF65-F5344CB8AC3E}">
        <p14:creationId xmlns:p14="http://schemas.microsoft.com/office/powerpoint/2010/main" val="216702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23144B-1182-0803-079F-E1FCE97650D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47206AA-9DD6-D528-47EB-F19EA82ED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565ADB-1D14-E007-D0CB-7EBD83037B81}"/>
              </a:ext>
            </a:extLst>
          </p:cNvPr>
          <p:cNvSpPr>
            <a:spLocks noGrp="1"/>
          </p:cNvSpPr>
          <p:nvPr>
            <p:ph type="title"/>
          </p:nvPr>
        </p:nvSpPr>
        <p:spPr>
          <a:xfrm>
            <a:off x="635000" y="640823"/>
            <a:ext cx="3418659" cy="5583148"/>
          </a:xfrm>
        </p:spPr>
        <p:txBody>
          <a:bodyPr anchor="ctr">
            <a:normAutofit/>
          </a:bodyPr>
          <a:lstStyle/>
          <a:p>
            <a:r>
              <a:rPr lang="en-NZ" sz="5000" dirty="0"/>
              <a:t>Introduction</a:t>
            </a:r>
          </a:p>
        </p:txBody>
      </p:sp>
      <p:sp>
        <p:nvSpPr>
          <p:cNvPr id="12" name="sketch line">
            <a:extLst>
              <a:ext uri="{FF2B5EF4-FFF2-40B4-BE49-F238E27FC236}">
                <a16:creationId xmlns:a16="http://schemas.microsoft.com/office/drawing/2014/main" id="{3596209A-1575-6385-DEB0-B002AA472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38612A7-610E-CAB8-2778-F8CD397F0F37}"/>
              </a:ext>
            </a:extLst>
          </p:cNvPr>
          <p:cNvSpPr>
            <a:spLocks noGrp="1"/>
          </p:cNvSpPr>
          <p:nvPr>
            <p:ph type="sldNum" sz="quarter" idx="12"/>
          </p:nvPr>
        </p:nvSpPr>
        <p:spPr>
          <a:xfrm>
            <a:off x="8610600" y="6356350"/>
            <a:ext cx="2743200" cy="365125"/>
          </a:xfrm>
        </p:spPr>
        <p:txBody>
          <a:bodyPr>
            <a:normAutofit/>
          </a:bodyPr>
          <a:lstStyle/>
          <a:p>
            <a:pPr>
              <a:spcAft>
                <a:spcPts val="600"/>
              </a:spcAft>
            </a:pPr>
            <a:fld id="{D5B95E62-E52A-425D-8247-581DCC61D0C5}" type="slidenum">
              <a:rPr lang="en-NZ" smtClean="0"/>
              <a:pPr>
                <a:spcAft>
                  <a:spcPts val="600"/>
                </a:spcAft>
              </a:pPr>
              <a:t>3</a:t>
            </a:fld>
            <a:endParaRPr lang="en-NZ"/>
          </a:p>
        </p:txBody>
      </p:sp>
      <p:graphicFrame>
        <p:nvGraphicFramePr>
          <p:cNvPr id="6" name="Content Placeholder 2">
            <a:extLst>
              <a:ext uri="{FF2B5EF4-FFF2-40B4-BE49-F238E27FC236}">
                <a16:creationId xmlns:a16="http://schemas.microsoft.com/office/drawing/2014/main" id="{8CE6D831-0B25-F323-A35C-DCD67F2024FB}"/>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9902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173BF-E62E-C71A-61B8-9E7AB233507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96F36-26D9-222D-BE06-E48DE9A986CC}"/>
              </a:ext>
            </a:extLst>
          </p:cNvPr>
          <p:cNvSpPr>
            <a:spLocks noGrp="1"/>
          </p:cNvSpPr>
          <p:nvPr>
            <p:ph idx="1"/>
          </p:nvPr>
        </p:nvSpPr>
        <p:spPr>
          <a:xfrm>
            <a:off x="901539" y="4752975"/>
            <a:ext cx="10819964" cy="1603375"/>
          </a:xfrm>
        </p:spPr>
        <p:txBody>
          <a:bodyPr>
            <a:normAutofit/>
          </a:bodyPr>
          <a:lstStyle/>
          <a:p>
            <a:pPr marL="0" marR="0" algn="just">
              <a:lnSpc>
                <a:spcPct val="107000"/>
              </a:lnSpc>
              <a:spcBef>
                <a:spcPts val="0"/>
              </a:spcBef>
              <a:spcAft>
                <a:spcPts val="800"/>
              </a:spcAft>
            </a:pPr>
            <a:r>
              <a:rPr lang="en-NZ" sz="1800" kern="100" dirty="0">
                <a:effectLst/>
                <a:latin typeface="Arial" panose="020B0604020202020204" pitchFamily="34" charset="0"/>
                <a:ea typeface="Aptos" panose="020B0004020202020204" pitchFamily="34" charset="0"/>
                <a:cs typeface="Times New Roman" panose="02020603050405020304" pitchFamily="18" charset="0"/>
              </a:rPr>
              <a:t>Fairfield Project has about 800 state houses</a:t>
            </a:r>
          </a:p>
          <a:p>
            <a:pPr marL="0" marR="0" algn="just">
              <a:lnSpc>
                <a:spcPct val="107000"/>
              </a:lnSpc>
              <a:spcBef>
                <a:spcPts val="0"/>
              </a:spcBef>
              <a:spcAft>
                <a:spcPts val="800"/>
              </a:spcAft>
            </a:pPr>
            <a:r>
              <a:rPr lang="en-NZ" sz="1800" kern="100" dirty="0">
                <a:latin typeface="Arial" panose="020B0604020202020204" pitchFamily="34" charset="0"/>
                <a:ea typeface="Aptos" panose="020B0004020202020204" pitchFamily="34" charset="0"/>
                <a:cs typeface="Times New Roman" panose="02020603050405020304" pitchFamily="18" charset="0"/>
              </a:rPr>
              <a:t>N</a:t>
            </a:r>
            <a:r>
              <a:rPr lang="en-NZ" sz="1800" kern="100" dirty="0">
                <a:effectLst/>
                <a:latin typeface="Arial" panose="020B0604020202020204" pitchFamily="34" charset="0"/>
                <a:ea typeface="Aptos" panose="020B0004020202020204" pitchFamily="34" charset="0"/>
                <a:cs typeface="Times New Roman" panose="02020603050405020304" pitchFamily="18" charset="0"/>
              </a:rPr>
              <a:t>othing differentiates the selected homes from the rest of 1950s state housing streets in the suburb. </a:t>
            </a:r>
          </a:p>
          <a:p>
            <a:pPr marL="0" indent="0">
              <a:spcBef>
                <a:spcPct val="0"/>
              </a:spcBef>
              <a:buNone/>
            </a:pPr>
            <a:endParaRPr lang="en-NZ" sz="3600" dirty="0">
              <a:latin typeface="+mj-lt"/>
              <a:ea typeface="+mj-ea"/>
              <a:cs typeface="+mj-cs"/>
            </a:endParaRPr>
          </a:p>
        </p:txBody>
      </p:sp>
      <p:sp>
        <p:nvSpPr>
          <p:cNvPr id="4" name="Slide Number Placeholder 3">
            <a:extLst>
              <a:ext uri="{FF2B5EF4-FFF2-40B4-BE49-F238E27FC236}">
                <a16:creationId xmlns:a16="http://schemas.microsoft.com/office/drawing/2014/main" id="{747090FD-54DF-6641-3EE7-C78885F2B58D}"/>
              </a:ext>
            </a:extLst>
          </p:cNvPr>
          <p:cNvSpPr>
            <a:spLocks noGrp="1"/>
          </p:cNvSpPr>
          <p:nvPr>
            <p:ph type="sldNum" sz="quarter" idx="12"/>
          </p:nvPr>
        </p:nvSpPr>
        <p:spPr/>
        <p:txBody>
          <a:bodyPr/>
          <a:lstStyle/>
          <a:p>
            <a:fld id="{D5B95E62-E52A-425D-8247-581DCC61D0C5}" type="slidenum">
              <a:rPr lang="en-NZ" smtClean="0"/>
              <a:t>30</a:t>
            </a:fld>
            <a:endParaRPr lang="en-NZ"/>
          </a:p>
        </p:txBody>
      </p:sp>
      <p:sp>
        <p:nvSpPr>
          <p:cNvPr id="6" name="Title 1">
            <a:extLst>
              <a:ext uri="{FF2B5EF4-FFF2-40B4-BE49-F238E27FC236}">
                <a16:creationId xmlns:a16="http://schemas.microsoft.com/office/drawing/2014/main" id="{DF064B6B-F4D2-932D-D0C8-F3F8E4E54F45}"/>
              </a:ext>
            </a:extLst>
          </p:cNvPr>
          <p:cNvSpPr txBox="1">
            <a:spLocks/>
          </p:cNvSpPr>
          <p:nvPr/>
        </p:nvSpPr>
        <p:spPr>
          <a:xfrm>
            <a:off x="722844" y="321971"/>
            <a:ext cx="11469156" cy="1618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5000" b="1" dirty="0"/>
              <a:t>Fake heritage – Fairfield Rd, Hamilton</a:t>
            </a:r>
          </a:p>
        </p:txBody>
      </p:sp>
      <p:pic>
        <p:nvPicPr>
          <p:cNvPr id="8" name="Picture 7">
            <a:extLst>
              <a:ext uri="{FF2B5EF4-FFF2-40B4-BE49-F238E27FC236}">
                <a16:creationId xmlns:a16="http://schemas.microsoft.com/office/drawing/2014/main" id="{57D2EC4E-3C56-41BD-D95C-EBD2B970C80F}"/>
              </a:ext>
            </a:extLst>
          </p:cNvPr>
          <p:cNvPicPr>
            <a:picLocks noChangeAspect="1"/>
          </p:cNvPicPr>
          <p:nvPr/>
        </p:nvPicPr>
        <p:blipFill>
          <a:blip r:embed="rId2"/>
          <a:stretch>
            <a:fillRect/>
          </a:stretch>
        </p:blipFill>
        <p:spPr>
          <a:xfrm>
            <a:off x="1839088" y="2016445"/>
            <a:ext cx="7821846" cy="2182557"/>
          </a:xfrm>
          <a:prstGeom prst="rect">
            <a:avLst/>
          </a:prstGeom>
        </p:spPr>
      </p:pic>
    </p:spTree>
    <p:extLst>
      <p:ext uri="{BB962C8B-B14F-4D97-AF65-F5344CB8AC3E}">
        <p14:creationId xmlns:p14="http://schemas.microsoft.com/office/powerpoint/2010/main" val="1676619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85478-B4DA-218C-CCD2-08A53C9D942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0168C2-BF3C-AFF2-9B8D-233ABD8A91EC}"/>
              </a:ext>
            </a:extLst>
          </p:cNvPr>
          <p:cNvSpPr>
            <a:spLocks noGrp="1"/>
          </p:cNvSpPr>
          <p:nvPr>
            <p:ph idx="1"/>
          </p:nvPr>
        </p:nvSpPr>
        <p:spPr>
          <a:xfrm>
            <a:off x="980303" y="5004038"/>
            <a:ext cx="10515600" cy="1603375"/>
          </a:xfrm>
        </p:spPr>
        <p:txBody>
          <a:bodyPr>
            <a:normAutofit/>
          </a:bodyPr>
          <a:lstStyle/>
          <a:p>
            <a:pPr marL="0" marR="0" indent="0" algn="just">
              <a:lnSpc>
                <a:spcPct val="107000"/>
              </a:lnSpc>
              <a:spcBef>
                <a:spcPts val="0"/>
              </a:spcBef>
              <a:spcAft>
                <a:spcPts val="800"/>
              </a:spcAft>
              <a:buNone/>
            </a:pPr>
            <a:r>
              <a:rPr lang="en-NZ" sz="1800" kern="100" dirty="0">
                <a:effectLst/>
                <a:latin typeface="Arial" panose="020B0604020202020204" pitchFamily="34" charset="0"/>
                <a:ea typeface="Aptos" panose="020B0004020202020204" pitchFamily="34" charset="0"/>
                <a:cs typeface="Times New Roman" panose="02020603050405020304" pitchFamily="18" charset="0"/>
              </a:rPr>
              <a:t>The area </a:t>
            </a:r>
            <a:r>
              <a:rPr lang="en-NZ" sz="1800" kern="100" dirty="0">
                <a:latin typeface="Arial" panose="020B0604020202020204" pitchFamily="34" charset="0"/>
                <a:ea typeface="Aptos" panose="020B0004020202020204" pitchFamily="34" charset="0"/>
                <a:cs typeface="Times New Roman" panose="02020603050405020304" pitchFamily="18" charset="0"/>
              </a:rPr>
              <a:t>is </a:t>
            </a:r>
            <a:r>
              <a:rPr lang="en-NZ" sz="1800" kern="100" dirty="0">
                <a:effectLst/>
                <a:latin typeface="Arial" panose="020B0604020202020204" pitchFamily="34" charset="0"/>
                <a:ea typeface="Aptos" panose="020B0004020202020204" pitchFamily="34" charset="0"/>
                <a:cs typeface="Times New Roman" panose="02020603050405020304" pitchFamily="18" charset="0"/>
              </a:rPr>
              <a:t>claimed “to exhibit High heritage significance as it is a relatively unaltered example of post-war development. The curving street design moves away from the previously regimented grid street layouts to the post-war free flowing street form which typifies the period.”</a:t>
            </a:r>
          </a:p>
        </p:txBody>
      </p:sp>
      <p:sp>
        <p:nvSpPr>
          <p:cNvPr id="4" name="Slide Number Placeholder 3">
            <a:extLst>
              <a:ext uri="{FF2B5EF4-FFF2-40B4-BE49-F238E27FC236}">
                <a16:creationId xmlns:a16="http://schemas.microsoft.com/office/drawing/2014/main" id="{0936871C-DDB4-3697-5CCE-55D4DBE938D2}"/>
              </a:ext>
            </a:extLst>
          </p:cNvPr>
          <p:cNvSpPr>
            <a:spLocks noGrp="1"/>
          </p:cNvSpPr>
          <p:nvPr>
            <p:ph type="sldNum" sz="quarter" idx="12"/>
          </p:nvPr>
        </p:nvSpPr>
        <p:spPr/>
        <p:txBody>
          <a:bodyPr/>
          <a:lstStyle/>
          <a:p>
            <a:fld id="{D5B95E62-E52A-425D-8247-581DCC61D0C5}" type="slidenum">
              <a:rPr lang="en-NZ" smtClean="0"/>
              <a:t>31</a:t>
            </a:fld>
            <a:endParaRPr lang="en-NZ"/>
          </a:p>
        </p:txBody>
      </p:sp>
      <p:sp>
        <p:nvSpPr>
          <p:cNvPr id="6" name="Title 1">
            <a:extLst>
              <a:ext uri="{FF2B5EF4-FFF2-40B4-BE49-F238E27FC236}">
                <a16:creationId xmlns:a16="http://schemas.microsoft.com/office/drawing/2014/main" id="{270D102E-FDC7-A766-468E-663D19572030}"/>
              </a:ext>
            </a:extLst>
          </p:cNvPr>
          <p:cNvSpPr txBox="1">
            <a:spLocks/>
          </p:cNvSpPr>
          <p:nvPr/>
        </p:nvSpPr>
        <p:spPr>
          <a:xfrm>
            <a:off x="722844" y="321971"/>
            <a:ext cx="11469156" cy="1618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5000" b="1" dirty="0"/>
              <a:t>Fake Heritage – Sare Rd, Hamilton</a:t>
            </a:r>
          </a:p>
        </p:txBody>
      </p:sp>
      <p:pic>
        <p:nvPicPr>
          <p:cNvPr id="8" name="Picture 7">
            <a:extLst>
              <a:ext uri="{FF2B5EF4-FFF2-40B4-BE49-F238E27FC236}">
                <a16:creationId xmlns:a16="http://schemas.microsoft.com/office/drawing/2014/main" id="{68EDAC62-760B-DFB3-A2D4-111C9338A6D4}"/>
              </a:ext>
            </a:extLst>
          </p:cNvPr>
          <p:cNvPicPr>
            <a:picLocks noChangeAspect="1"/>
          </p:cNvPicPr>
          <p:nvPr/>
        </p:nvPicPr>
        <p:blipFill>
          <a:blip r:embed="rId2"/>
          <a:stretch>
            <a:fillRect/>
          </a:stretch>
        </p:blipFill>
        <p:spPr>
          <a:xfrm>
            <a:off x="3012804" y="2065725"/>
            <a:ext cx="6072142" cy="2444708"/>
          </a:xfrm>
          <a:prstGeom prst="rect">
            <a:avLst/>
          </a:prstGeom>
        </p:spPr>
      </p:pic>
    </p:spTree>
    <p:extLst>
      <p:ext uri="{BB962C8B-B14F-4D97-AF65-F5344CB8AC3E}">
        <p14:creationId xmlns:p14="http://schemas.microsoft.com/office/powerpoint/2010/main" val="3737703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16E15-8127-15EA-806A-352EB764CBC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73599-7762-1BAD-10A9-95D3F1120730}"/>
              </a:ext>
            </a:extLst>
          </p:cNvPr>
          <p:cNvSpPr>
            <a:spLocks noGrp="1"/>
          </p:cNvSpPr>
          <p:nvPr>
            <p:ph idx="1"/>
          </p:nvPr>
        </p:nvSpPr>
        <p:spPr>
          <a:xfrm>
            <a:off x="791075" y="4510433"/>
            <a:ext cx="10515600" cy="2025596"/>
          </a:xfrm>
        </p:spPr>
        <p:txBody>
          <a:bodyPr>
            <a:normAutofit lnSpcReduction="10000"/>
          </a:bodyPr>
          <a:lstStyle/>
          <a:p>
            <a:pPr marL="0" marR="0" algn="just">
              <a:lnSpc>
                <a:spcPct val="107000"/>
              </a:lnSpc>
              <a:spcBef>
                <a:spcPts val="0"/>
              </a:spcBef>
              <a:spcAft>
                <a:spcPts val="800"/>
              </a:spcAft>
            </a:pPr>
            <a:r>
              <a:rPr lang="en-NZ" sz="1800" kern="100" dirty="0">
                <a:effectLst/>
                <a:latin typeface="Arial" panose="020B0604020202020204" pitchFamily="34" charset="0"/>
                <a:ea typeface="Aptos" panose="020B0004020202020204" pitchFamily="34" charset="0"/>
                <a:cs typeface="Times New Roman" panose="02020603050405020304" pitchFamily="18" charset="0"/>
              </a:rPr>
              <a:t>A group of 12 houses (of which these two are typical) were incorrectly recorded in an expert report as “appear to be railway cottages” and so they met the theme “representative of a railways workers suburb”. </a:t>
            </a:r>
            <a:r>
              <a:rPr lang="en-NZ" sz="1800" kern="100" dirty="0">
                <a:latin typeface="Arial" panose="020B0604020202020204" pitchFamily="34" charset="0"/>
                <a:ea typeface="Aptos" panose="020B0004020202020204" pitchFamily="34" charset="0"/>
                <a:cs typeface="Times New Roman" panose="02020603050405020304" pitchFamily="18" charset="0"/>
              </a:rPr>
              <a:t>T</a:t>
            </a:r>
            <a:r>
              <a:rPr lang="en-NZ" sz="1800" kern="100" dirty="0">
                <a:effectLst/>
                <a:latin typeface="Arial" panose="020B0604020202020204" pitchFamily="34" charset="0"/>
                <a:ea typeface="Aptos" panose="020B0004020202020204" pitchFamily="34" charset="0"/>
                <a:cs typeface="Times New Roman" panose="02020603050405020304" pitchFamily="18" charset="0"/>
              </a:rPr>
              <a:t>hey are not Railway houses, have nothing to do with Railways and are several kilometres from any rail infrastructure. </a:t>
            </a:r>
          </a:p>
          <a:p>
            <a:pPr marL="0" marR="0" algn="just">
              <a:lnSpc>
                <a:spcPct val="107000"/>
              </a:lnSpc>
              <a:spcBef>
                <a:spcPts val="0"/>
              </a:spcBef>
              <a:spcAft>
                <a:spcPts val="800"/>
              </a:spcAft>
            </a:pPr>
            <a:r>
              <a:rPr lang="en-NZ" sz="1800" kern="100" dirty="0">
                <a:effectLst/>
                <a:latin typeface="Arial" panose="020B0604020202020204" pitchFamily="34" charset="0"/>
                <a:ea typeface="Aptos" panose="020B0004020202020204" pitchFamily="34" charset="0"/>
                <a:cs typeface="Times New Roman" panose="02020603050405020304" pitchFamily="18" charset="0"/>
              </a:rPr>
              <a:t>The experts then decided they were early 1920s Ellis and Burnand prefabricated houses which a) they are not but also E &amp; B </a:t>
            </a:r>
            <a:r>
              <a:rPr lang="en-NZ" sz="1800" kern="100" dirty="0">
                <a:latin typeface="Arial" panose="020B0604020202020204" pitchFamily="34" charset="0"/>
                <a:ea typeface="Aptos" panose="020B0004020202020204" pitchFamily="34" charset="0"/>
                <a:cs typeface="Times New Roman" panose="02020603050405020304" pitchFamily="18" charset="0"/>
              </a:rPr>
              <a:t>did not </a:t>
            </a:r>
            <a:r>
              <a:rPr lang="en-NZ" sz="1800" kern="100" dirty="0">
                <a:effectLst/>
                <a:latin typeface="Arial" panose="020B0604020202020204" pitchFamily="34" charset="0"/>
                <a:ea typeface="Aptos" panose="020B0004020202020204" pitchFamily="34" charset="0"/>
                <a:cs typeface="Times New Roman" panose="02020603050405020304" pitchFamily="18" charset="0"/>
              </a:rPr>
              <a:t>design until the late 1920s.</a:t>
            </a:r>
          </a:p>
          <a:p>
            <a:pPr marL="0" indent="0">
              <a:spcBef>
                <a:spcPct val="0"/>
              </a:spcBef>
              <a:buNone/>
            </a:pPr>
            <a:endParaRPr lang="en-NZ" sz="3600" dirty="0">
              <a:latin typeface="+mj-lt"/>
              <a:ea typeface="+mj-ea"/>
              <a:cs typeface="+mj-cs"/>
            </a:endParaRPr>
          </a:p>
        </p:txBody>
      </p:sp>
      <p:sp>
        <p:nvSpPr>
          <p:cNvPr id="4" name="Slide Number Placeholder 3">
            <a:extLst>
              <a:ext uri="{FF2B5EF4-FFF2-40B4-BE49-F238E27FC236}">
                <a16:creationId xmlns:a16="http://schemas.microsoft.com/office/drawing/2014/main" id="{FAE453EC-57A1-A531-E79D-45EFFB38ED82}"/>
              </a:ext>
            </a:extLst>
          </p:cNvPr>
          <p:cNvSpPr>
            <a:spLocks noGrp="1"/>
          </p:cNvSpPr>
          <p:nvPr>
            <p:ph type="sldNum" sz="quarter" idx="12"/>
          </p:nvPr>
        </p:nvSpPr>
        <p:spPr/>
        <p:txBody>
          <a:bodyPr/>
          <a:lstStyle/>
          <a:p>
            <a:fld id="{D5B95E62-E52A-425D-8247-581DCC61D0C5}" type="slidenum">
              <a:rPr lang="en-NZ" smtClean="0"/>
              <a:t>32</a:t>
            </a:fld>
            <a:endParaRPr lang="en-NZ"/>
          </a:p>
        </p:txBody>
      </p:sp>
      <p:sp>
        <p:nvSpPr>
          <p:cNvPr id="6" name="Title 1">
            <a:extLst>
              <a:ext uri="{FF2B5EF4-FFF2-40B4-BE49-F238E27FC236}">
                <a16:creationId xmlns:a16="http://schemas.microsoft.com/office/drawing/2014/main" id="{E933083D-80FE-BB30-012F-30A0D1AF659B}"/>
              </a:ext>
            </a:extLst>
          </p:cNvPr>
          <p:cNvSpPr txBox="1">
            <a:spLocks/>
          </p:cNvSpPr>
          <p:nvPr/>
        </p:nvSpPr>
        <p:spPr>
          <a:xfrm>
            <a:off x="722844" y="321971"/>
            <a:ext cx="11469156" cy="1618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5000" b="1" dirty="0"/>
              <a:t>Fake heritage – Oxford East, Hamilton</a:t>
            </a:r>
          </a:p>
        </p:txBody>
      </p:sp>
      <p:pic>
        <p:nvPicPr>
          <p:cNvPr id="8" name="Picture 7">
            <a:extLst>
              <a:ext uri="{FF2B5EF4-FFF2-40B4-BE49-F238E27FC236}">
                <a16:creationId xmlns:a16="http://schemas.microsoft.com/office/drawing/2014/main" id="{6BA5FEE6-88F9-CFDD-72F0-48C87CBB3326}"/>
              </a:ext>
            </a:extLst>
          </p:cNvPr>
          <p:cNvPicPr>
            <a:picLocks noChangeAspect="1"/>
          </p:cNvPicPr>
          <p:nvPr/>
        </p:nvPicPr>
        <p:blipFill>
          <a:blip r:embed="rId2"/>
          <a:stretch>
            <a:fillRect/>
          </a:stretch>
        </p:blipFill>
        <p:spPr>
          <a:xfrm>
            <a:off x="1447981" y="1764322"/>
            <a:ext cx="3401863" cy="2548349"/>
          </a:xfrm>
          <a:prstGeom prst="rect">
            <a:avLst/>
          </a:prstGeom>
        </p:spPr>
      </p:pic>
      <p:pic>
        <p:nvPicPr>
          <p:cNvPr id="9" name="Picture 8">
            <a:extLst>
              <a:ext uri="{FF2B5EF4-FFF2-40B4-BE49-F238E27FC236}">
                <a16:creationId xmlns:a16="http://schemas.microsoft.com/office/drawing/2014/main" id="{778694C0-5E56-3E2E-2301-E58B76362E66}"/>
              </a:ext>
            </a:extLst>
          </p:cNvPr>
          <p:cNvPicPr>
            <a:picLocks noChangeAspect="1"/>
          </p:cNvPicPr>
          <p:nvPr/>
        </p:nvPicPr>
        <p:blipFill>
          <a:blip r:embed="rId3"/>
          <a:stretch>
            <a:fillRect/>
          </a:stretch>
        </p:blipFill>
        <p:spPr>
          <a:xfrm>
            <a:off x="5900371" y="1765751"/>
            <a:ext cx="3810330" cy="2560542"/>
          </a:xfrm>
          <a:prstGeom prst="rect">
            <a:avLst/>
          </a:prstGeom>
        </p:spPr>
      </p:pic>
    </p:spTree>
    <p:extLst>
      <p:ext uri="{BB962C8B-B14F-4D97-AF65-F5344CB8AC3E}">
        <p14:creationId xmlns:p14="http://schemas.microsoft.com/office/powerpoint/2010/main" val="3110869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5475CC-694A-AA72-E8B2-168D6AF6FC01}"/>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BAF4E60-A37C-D724-2058-F7686D35E928}"/>
              </a:ext>
            </a:extLst>
          </p:cNvPr>
          <p:cNvSpPr txBox="1">
            <a:spLocks/>
          </p:cNvSpPr>
          <p:nvPr/>
        </p:nvSpPr>
        <p:spPr>
          <a:xfrm>
            <a:off x="686834" y="1153572"/>
            <a:ext cx="3200400"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kern="1200" dirty="0">
                <a:solidFill>
                  <a:srgbClr val="FFFFFF"/>
                </a:solidFill>
                <a:latin typeface="+mj-lt"/>
                <a:ea typeface="+mj-ea"/>
                <a:cs typeface="+mj-cs"/>
              </a:rPr>
              <a:t>Other Case Studies</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Content Placeholder 8">
            <a:extLst>
              <a:ext uri="{FF2B5EF4-FFF2-40B4-BE49-F238E27FC236}">
                <a16:creationId xmlns:a16="http://schemas.microsoft.com/office/drawing/2014/main" id="{1B9BF9A9-CE9E-3843-53FF-94FACD078D4B}"/>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sz="4000" dirty="0"/>
              <a:t>Dunedin</a:t>
            </a:r>
          </a:p>
          <a:p>
            <a:endParaRPr lang="en-US" sz="4000" dirty="0"/>
          </a:p>
          <a:p>
            <a:r>
              <a:rPr lang="en-US" sz="4000" dirty="0"/>
              <a:t>Greytown</a:t>
            </a:r>
          </a:p>
          <a:p>
            <a:endParaRPr lang="en-US" sz="4000" dirty="0"/>
          </a:p>
          <a:p>
            <a:r>
              <a:rPr lang="en-US" sz="4000" dirty="0"/>
              <a:t>Napier</a:t>
            </a:r>
          </a:p>
        </p:txBody>
      </p:sp>
      <p:sp>
        <p:nvSpPr>
          <p:cNvPr id="4" name="Slide Number Placeholder 3">
            <a:extLst>
              <a:ext uri="{FF2B5EF4-FFF2-40B4-BE49-F238E27FC236}">
                <a16:creationId xmlns:a16="http://schemas.microsoft.com/office/drawing/2014/main" id="{502BF5B1-AA86-0514-D969-D5C5A9860D21}"/>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a:spcAft>
                <a:spcPts val="600"/>
              </a:spcAft>
            </a:pPr>
            <a:fld id="{D5B95E62-E52A-425D-8247-581DCC61D0C5}" type="slidenum">
              <a:rPr lang="en-US" smtClean="0"/>
              <a:pPr>
                <a:spcAft>
                  <a:spcPts val="600"/>
                </a:spcAft>
              </a:pPr>
              <a:t>33</a:t>
            </a:fld>
            <a:endParaRPr lang="en-US"/>
          </a:p>
        </p:txBody>
      </p:sp>
    </p:spTree>
    <p:extLst>
      <p:ext uri="{BB962C8B-B14F-4D97-AF65-F5344CB8AC3E}">
        <p14:creationId xmlns:p14="http://schemas.microsoft.com/office/powerpoint/2010/main" val="2536581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D88EB-07E6-5D6A-ED1B-83E86C3E62F2}"/>
              </a:ext>
            </a:extLst>
          </p:cNvPr>
          <p:cNvSpPr>
            <a:spLocks noGrp="1"/>
          </p:cNvSpPr>
          <p:nvPr>
            <p:ph type="title"/>
          </p:nvPr>
        </p:nvSpPr>
        <p:spPr>
          <a:xfrm>
            <a:off x="4572000" y="601744"/>
            <a:ext cx="7111999" cy="1338696"/>
          </a:xfrm>
        </p:spPr>
        <p:txBody>
          <a:bodyPr>
            <a:normAutofit/>
          </a:bodyPr>
          <a:lstStyle/>
          <a:p>
            <a:r>
              <a:rPr lang="en-US" b="1" dirty="0"/>
              <a:t>The root cause of the problems</a:t>
            </a:r>
            <a:endParaRPr lang="en-NZ" b="1" dirty="0"/>
          </a:p>
        </p:txBody>
      </p:sp>
      <p:pic>
        <p:nvPicPr>
          <p:cNvPr id="23" name="Picture 5" descr="Plant growing in a concrete crack">
            <a:extLst>
              <a:ext uri="{FF2B5EF4-FFF2-40B4-BE49-F238E27FC236}">
                <a16:creationId xmlns:a16="http://schemas.microsoft.com/office/drawing/2014/main" id="{FBCDFE84-5629-ECFA-6BD1-911F89638149}"/>
              </a:ext>
            </a:extLst>
          </p:cNvPr>
          <p:cNvPicPr>
            <a:picLocks noChangeAspect="1"/>
          </p:cNvPicPr>
          <p:nvPr/>
        </p:nvPicPr>
        <p:blipFill rotWithShape="1">
          <a:blip r:embed="rId2"/>
          <a:srcRect l="22410" r="41044"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24" name="Content Placeholder 2">
            <a:extLst>
              <a:ext uri="{FF2B5EF4-FFF2-40B4-BE49-F238E27FC236}">
                <a16:creationId xmlns:a16="http://schemas.microsoft.com/office/drawing/2014/main" id="{7D25F49C-17D4-2D2D-A2CD-36FDF442AE7E}"/>
              </a:ext>
            </a:extLst>
          </p:cNvPr>
          <p:cNvSpPr>
            <a:spLocks noGrp="1"/>
          </p:cNvSpPr>
          <p:nvPr>
            <p:ph idx="1"/>
          </p:nvPr>
        </p:nvSpPr>
        <p:spPr>
          <a:xfrm>
            <a:off x="4339772" y="1948294"/>
            <a:ext cx="7852208" cy="4656042"/>
          </a:xfrm>
        </p:spPr>
        <p:txBody>
          <a:bodyPr anchor="t">
            <a:normAutofit/>
          </a:bodyPr>
          <a:lstStyle/>
          <a:p>
            <a:pPr marL="0" indent="0">
              <a:buNone/>
            </a:pPr>
            <a:r>
              <a:rPr lang="en-US" sz="3200" b="1" dirty="0"/>
              <a:t>The RMA</a:t>
            </a:r>
          </a:p>
          <a:p>
            <a:endParaRPr lang="en-US" sz="2000" dirty="0"/>
          </a:p>
          <a:p>
            <a:r>
              <a:rPr lang="en-US" sz="2000" dirty="0"/>
              <a:t>Section 6 of RMA: Matters of national importance:</a:t>
            </a:r>
          </a:p>
          <a:p>
            <a:pPr marL="457200" lvl="1" indent="0">
              <a:buNone/>
            </a:pPr>
            <a:endParaRPr lang="en-US" sz="2000" i="1" dirty="0"/>
          </a:p>
          <a:p>
            <a:pPr marL="457200" lvl="1" indent="0">
              <a:buNone/>
            </a:pPr>
            <a:r>
              <a:rPr lang="en-US" sz="2000" i="1" dirty="0"/>
              <a:t>“Councils must </a:t>
            </a:r>
            <a:r>
              <a:rPr lang="en-US" sz="2000" i="1" dirty="0" err="1"/>
              <a:t>recognise</a:t>
            </a:r>
            <a:r>
              <a:rPr lang="en-US" sz="2000" i="1" dirty="0"/>
              <a:t> and provide for … the protection of historic heritage from inappropriate subdivision, use and development”</a:t>
            </a:r>
          </a:p>
          <a:p>
            <a:pPr marL="0" indent="0">
              <a:buNone/>
            </a:pPr>
            <a:endParaRPr lang="en-US" sz="2000" i="1" dirty="0"/>
          </a:p>
          <a:p>
            <a:r>
              <a:rPr lang="en-US" sz="2000" dirty="0"/>
              <a:t>Many Councils believe they have a legal obligation to designate properties as heritage, even without the owners’ agreement</a:t>
            </a:r>
          </a:p>
          <a:p>
            <a:endParaRPr lang="en-US" sz="2000" dirty="0"/>
          </a:p>
        </p:txBody>
      </p:sp>
      <p:sp>
        <p:nvSpPr>
          <p:cNvPr id="4" name="Slide Number Placeholder 3">
            <a:extLst>
              <a:ext uri="{FF2B5EF4-FFF2-40B4-BE49-F238E27FC236}">
                <a16:creationId xmlns:a16="http://schemas.microsoft.com/office/drawing/2014/main" id="{C828EEAE-D22E-A321-0921-66BC56D49D28}"/>
              </a:ext>
            </a:extLst>
          </p:cNvPr>
          <p:cNvSpPr>
            <a:spLocks noGrp="1"/>
          </p:cNvSpPr>
          <p:nvPr>
            <p:ph type="sldNum" sz="quarter" idx="12"/>
          </p:nvPr>
        </p:nvSpPr>
        <p:spPr>
          <a:xfrm>
            <a:off x="8610600" y="6356350"/>
            <a:ext cx="2743200" cy="365125"/>
          </a:xfrm>
        </p:spPr>
        <p:txBody>
          <a:bodyPr>
            <a:normAutofit/>
          </a:bodyPr>
          <a:lstStyle/>
          <a:p>
            <a:pPr>
              <a:spcAft>
                <a:spcPts val="600"/>
              </a:spcAft>
            </a:pPr>
            <a:fld id="{D5B95E62-E52A-425D-8247-581DCC61D0C5}" type="slidenum">
              <a:rPr lang="en-NZ" sz="1000"/>
              <a:pPr>
                <a:spcAft>
                  <a:spcPts val="600"/>
                </a:spcAft>
              </a:pPr>
              <a:t>34</a:t>
            </a:fld>
            <a:endParaRPr lang="en-NZ" sz="1000"/>
          </a:p>
        </p:txBody>
      </p:sp>
    </p:spTree>
    <p:extLst>
      <p:ext uri="{BB962C8B-B14F-4D97-AF65-F5344CB8AC3E}">
        <p14:creationId xmlns:p14="http://schemas.microsoft.com/office/powerpoint/2010/main" val="112311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6F749B-3D11-DC29-9572-29510E9A717C}"/>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The Incentives Are All Wrong</a:t>
            </a:r>
            <a:endParaRPr lang="en-NZ" b="1" dirty="0">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A38E1E7-12AD-021B-C175-DF0EF53197AF}"/>
              </a:ext>
            </a:extLst>
          </p:cNvPr>
          <p:cNvSpPr>
            <a:spLocks noGrp="1"/>
          </p:cNvSpPr>
          <p:nvPr>
            <p:ph idx="1"/>
          </p:nvPr>
        </p:nvSpPr>
        <p:spPr>
          <a:xfrm>
            <a:off x="4447308" y="591344"/>
            <a:ext cx="6906491" cy="5585619"/>
          </a:xfrm>
        </p:spPr>
        <p:txBody>
          <a:bodyPr anchor="ctr">
            <a:normAutofit/>
          </a:bodyPr>
          <a:lstStyle/>
          <a:p>
            <a:r>
              <a:rPr lang="en-US" dirty="0"/>
              <a:t>Those who benefit from heritage designations bear none of the costs</a:t>
            </a:r>
          </a:p>
          <a:p>
            <a:endParaRPr lang="en-US" dirty="0"/>
          </a:p>
          <a:p>
            <a:r>
              <a:rPr lang="en-US" dirty="0"/>
              <a:t>Those who bear the costs and losses get few if any benefits</a:t>
            </a:r>
          </a:p>
          <a:p>
            <a:endParaRPr lang="en-US" dirty="0"/>
          </a:p>
          <a:p>
            <a:r>
              <a:rPr lang="en-US" dirty="0"/>
              <a:t>If there is a true public benefit from heritage designation shouldn’t the public pay?</a:t>
            </a:r>
          </a:p>
          <a:p>
            <a:endParaRPr lang="en-NZ" dirty="0"/>
          </a:p>
        </p:txBody>
      </p:sp>
      <p:sp>
        <p:nvSpPr>
          <p:cNvPr id="4" name="Slide Number Placeholder 3">
            <a:extLst>
              <a:ext uri="{FF2B5EF4-FFF2-40B4-BE49-F238E27FC236}">
                <a16:creationId xmlns:a16="http://schemas.microsoft.com/office/drawing/2014/main" id="{911FD1F7-0191-4D15-9CA3-36DF46659E8A}"/>
              </a:ext>
            </a:extLst>
          </p:cNvPr>
          <p:cNvSpPr>
            <a:spLocks noGrp="1"/>
          </p:cNvSpPr>
          <p:nvPr>
            <p:ph type="sldNum" sz="quarter" idx="12"/>
          </p:nvPr>
        </p:nvSpPr>
        <p:spPr>
          <a:xfrm>
            <a:off x="9541564" y="6356350"/>
            <a:ext cx="1812235" cy="365125"/>
          </a:xfrm>
        </p:spPr>
        <p:txBody>
          <a:bodyPr>
            <a:normAutofit/>
          </a:bodyPr>
          <a:lstStyle/>
          <a:p>
            <a:pPr>
              <a:spcAft>
                <a:spcPts val="600"/>
              </a:spcAft>
            </a:pPr>
            <a:fld id="{D5B95E62-E52A-425D-8247-581DCC61D0C5}" type="slidenum">
              <a:rPr lang="en-NZ" smtClean="0"/>
              <a:pPr>
                <a:spcAft>
                  <a:spcPts val="600"/>
                </a:spcAft>
              </a:pPr>
              <a:t>35</a:t>
            </a:fld>
            <a:endParaRPr lang="en-NZ"/>
          </a:p>
        </p:txBody>
      </p:sp>
    </p:spTree>
    <p:extLst>
      <p:ext uri="{BB962C8B-B14F-4D97-AF65-F5344CB8AC3E}">
        <p14:creationId xmlns:p14="http://schemas.microsoft.com/office/powerpoint/2010/main" val="3547331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8">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0">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CE3C5D-4389-12F8-6005-9E9A53A542B2}"/>
              </a:ext>
            </a:extLst>
          </p:cNvPr>
          <p:cNvSpPr>
            <a:spLocks noGrp="1"/>
          </p:cNvSpPr>
          <p:nvPr>
            <p:ph type="title"/>
          </p:nvPr>
        </p:nvSpPr>
        <p:spPr>
          <a:xfrm>
            <a:off x="148843" y="3512681"/>
            <a:ext cx="4337858" cy="2398713"/>
          </a:xfrm>
        </p:spPr>
        <p:txBody>
          <a:bodyPr>
            <a:normAutofit/>
          </a:bodyPr>
          <a:lstStyle/>
          <a:p>
            <a:pPr algn="ctr"/>
            <a:r>
              <a:rPr lang="en-US" b="1" dirty="0"/>
              <a:t>A better way</a:t>
            </a:r>
            <a:endParaRPr lang="en-NZ" b="1" dirty="0"/>
          </a:p>
        </p:txBody>
      </p:sp>
      <p:pic>
        <p:nvPicPr>
          <p:cNvPr id="39" name="Picture 24" descr="Path winding through a grassy field">
            <a:extLst>
              <a:ext uri="{FF2B5EF4-FFF2-40B4-BE49-F238E27FC236}">
                <a16:creationId xmlns:a16="http://schemas.microsoft.com/office/drawing/2014/main" id="{F181ACF7-7091-24A9-D3F9-59CCBA1EC46A}"/>
              </a:ext>
            </a:extLst>
          </p:cNvPr>
          <p:cNvPicPr>
            <a:picLocks noChangeAspect="1"/>
          </p:cNvPicPr>
          <p:nvPr/>
        </p:nvPicPr>
        <p:blipFill rotWithShape="1">
          <a:blip r:embed="rId3"/>
          <a:srcRect t="29087" b="32157"/>
          <a:stretch/>
        </p:blipFill>
        <p:spPr>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40" name="Content Placeholder 2">
            <a:extLst>
              <a:ext uri="{FF2B5EF4-FFF2-40B4-BE49-F238E27FC236}">
                <a16:creationId xmlns:a16="http://schemas.microsoft.com/office/drawing/2014/main" id="{0A0099AB-1335-9F55-3372-0E83C27AC256}"/>
              </a:ext>
            </a:extLst>
          </p:cNvPr>
          <p:cNvSpPr>
            <a:spLocks noGrp="1"/>
          </p:cNvSpPr>
          <p:nvPr>
            <p:ph idx="1"/>
          </p:nvPr>
        </p:nvSpPr>
        <p:spPr>
          <a:xfrm>
            <a:off x="4635544" y="3678587"/>
            <a:ext cx="7854141" cy="3452506"/>
          </a:xfrm>
        </p:spPr>
        <p:txBody>
          <a:bodyPr anchor="ctr">
            <a:normAutofit fontScale="47500" lnSpcReduction="20000"/>
          </a:bodyPr>
          <a:lstStyle/>
          <a:p>
            <a:pPr>
              <a:lnSpc>
                <a:spcPct val="170000"/>
              </a:lnSpc>
            </a:pPr>
            <a:r>
              <a:rPr lang="en-NZ" sz="3100" dirty="0"/>
              <a:t>There is a better way </a:t>
            </a:r>
          </a:p>
          <a:p>
            <a:pPr>
              <a:lnSpc>
                <a:spcPct val="170000"/>
              </a:lnSpc>
            </a:pPr>
            <a:r>
              <a:rPr lang="en-NZ" sz="3100" dirty="0"/>
              <a:t>To recognise and protect private property rights in the RMA.</a:t>
            </a:r>
          </a:p>
          <a:p>
            <a:pPr>
              <a:lnSpc>
                <a:spcPct val="170000"/>
              </a:lnSpc>
            </a:pPr>
            <a:r>
              <a:rPr lang="en-NZ" sz="3100" dirty="0"/>
              <a:t>To allow Councils to make new designations of private property as heritage only with the consent of the property owner.</a:t>
            </a:r>
          </a:p>
          <a:p>
            <a:pPr>
              <a:lnSpc>
                <a:spcPct val="170000"/>
              </a:lnSpc>
            </a:pPr>
            <a:r>
              <a:rPr lang="en-NZ" sz="3100" dirty="0"/>
              <a:t>The one exception should be true national heritage identified by Heritage NZ and only if the owners are fully compensated </a:t>
            </a:r>
          </a:p>
          <a:p>
            <a:pPr>
              <a:lnSpc>
                <a:spcPct val="170000"/>
              </a:lnSpc>
            </a:pPr>
            <a:r>
              <a:rPr lang="en-NZ" sz="3100" dirty="0"/>
              <a:t>Heritage NZ not to have regulatory-takings powers but to be funded adequately and to be required to live within its budget</a:t>
            </a:r>
          </a:p>
          <a:p>
            <a:pPr lvl="0"/>
            <a:endParaRPr lang="en-US" sz="1400" dirty="0"/>
          </a:p>
        </p:txBody>
      </p:sp>
      <p:sp>
        <p:nvSpPr>
          <p:cNvPr id="4" name="Slide Number Placeholder 3">
            <a:extLst>
              <a:ext uri="{FF2B5EF4-FFF2-40B4-BE49-F238E27FC236}">
                <a16:creationId xmlns:a16="http://schemas.microsoft.com/office/drawing/2014/main" id="{4DC02FF8-043D-6433-E71F-F45AB986DFD6}"/>
              </a:ext>
            </a:extLst>
          </p:cNvPr>
          <p:cNvSpPr>
            <a:spLocks noGrp="1"/>
          </p:cNvSpPr>
          <p:nvPr>
            <p:ph type="sldNum" sz="quarter" idx="12"/>
          </p:nvPr>
        </p:nvSpPr>
        <p:spPr>
          <a:xfrm>
            <a:off x="8610600" y="6356350"/>
            <a:ext cx="2743200" cy="365125"/>
          </a:xfrm>
        </p:spPr>
        <p:txBody>
          <a:bodyPr>
            <a:normAutofit/>
          </a:bodyPr>
          <a:lstStyle/>
          <a:p>
            <a:pPr>
              <a:spcAft>
                <a:spcPts val="600"/>
              </a:spcAft>
            </a:pPr>
            <a:fld id="{D5B95E62-E52A-425D-8247-581DCC61D0C5}" type="slidenum">
              <a:rPr lang="en-NZ" sz="1000"/>
              <a:pPr>
                <a:spcAft>
                  <a:spcPts val="600"/>
                </a:spcAft>
              </a:pPr>
              <a:t>36</a:t>
            </a:fld>
            <a:endParaRPr lang="en-NZ" sz="1000" dirty="0"/>
          </a:p>
        </p:txBody>
      </p:sp>
    </p:spTree>
    <p:extLst>
      <p:ext uri="{BB962C8B-B14F-4D97-AF65-F5344CB8AC3E}">
        <p14:creationId xmlns:p14="http://schemas.microsoft.com/office/powerpoint/2010/main" val="1115465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0DCFB2-0CAB-9F71-387D-C027358200A8}"/>
            </a:ext>
          </a:extLst>
        </p:cNvPr>
        <p:cNvGrpSpPr/>
        <p:nvPr/>
      </p:nvGrpSpPr>
      <p:grpSpPr>
        <a:xfrm>
          <a:off x="0" y="0"/>
          <a:ext cx="0" cy="0"/>
          <a:chOff x="0" y="0"/>
          <a:chExt cx="0" cy="0"/>
        </a:xfrm>
      </p:grpSpPr>
      <p:sp useBgFill="1">
        <p:nvSpPr>
          <p:cNvPr id="37" name="Rectangle 28">
            <a:extLst>
              <a:ext uri="{FF2B5EF4-FFF2-40B4-BE49-F238E27FC236}">
                <a16:creationId xmlns:a16="http://schemas.microsoft.com/office/drawing/2014/main" id="{31A48BC0-F294-B001-B161-692E3DB68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0">
            <a:extLst>
              <a:ext uri="{FF2B5EF4-FFF2-40B4-BE49-F238E27FC236}">
                <a16:creationId xmlns:a16="http://schemas.microsoft.com/office/drawing/2014/main" id="{39741782-E0E8-EFBD-2B79-C16D12B81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9B584-E510-AA12-48DE-6AAC672EB4AE}"/>
              </a:ext>
            </a:extLst>
          </p:cNvPr>
          <p:cNvSpPr>
            <a:spLocks noGrp="1"/>
          </p:cNvSpPr>
          <p:nvPr>
            <p:ph type="title"/>
          </p:nvPr>
        </p:nvSpPr>
        <p:spPr>
          <a:xfrm>
            <a:off x="148843" y="3512681"/>
            <a:ext cx="4337858" cy="2398713"/>
          </a:xfrm>
        </p:spPr>
        <p:txBody>
          <a:bodyPr>
            <a:normAutofit/>
          </a:bodyPr>
          <a:lstStyle/>
          <a:p>
            <a:pPr algn="ctr"/>
            <a:r>
              <a:rPr lang="en-US" b="1" dirty="0"/>
              <a:t>A better way</a:t>
            </a:r>
            <a:endParaRPr lang="en-NZ" b="1" dirty="0"/>
          </a:p>
        </p:txBody>
      </p:sp>
      <p:pic>
        <p:nvPicPr>
          <p:cNvPr id="39" name="Picture 24" descr="Path winding through a grassy field">
            <a:extLst>
              <a:ext uri="{FF2B5EF4-FFF2-40B4-BE49-F238E27FC236}">
                <a16:creationId xmlns:a16="http://schemas.microsoft.com/office/drawing/2014/main" id="{9F48A2A5-9BA9-8584-3F18-1230343C6DDE}"/>
              </a:ext>
            </a:extLst>
          </p:cNvPr>
          <p:cNvPicPr>
            <a:picLocks noChangeAspect="1"/>
          </p:cNvPicPr>
          <p:nvPr/>
        </p:nvPicPr>
        <p:blipFill rotWithShape="1">
          <a:blip r:embed="rId3"/>
          <a:srcRect t="29087" b="32157"/>
          <a:stretch/>
        </p:blipFill>
        <p:spPr>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4" name="Slide Number Placeholder 3">
            <a:extLst>
              <a:ext uri="{FF2B5EF4-FFF2-40B4-BE49-F238E27FC236}">
                <a16:creationId xmlns:a16="http://schemas.microsoft.com/office/drawing/2014/main" id="{1B24F6FD-3A3D-795A-2767-328B53B0C941}"/>
              </a:ext>
            </a:extLst>
          </p:cNvPr>
          <p:cNvSpPr>
            <a:spLocks noGrp="1"/>
          </p:cNvSpPr>
          <p:nvPr>
            <p:ph type="sldNum" sz="quarter" idx="12"/>
          </p:nvPr>
        </p:nvSpPr>
        <p:spPr>
          <a:xfrm>
            <a:off x="8610600" y="6356350"/>
            <a:ext cx="2743200" cy="365125"/>
          </a:xfrm>
        </p:spPr>
        <p:txBody>
          <a:bodyPr>
            <a:normAutofit/>
          </a:bodyPr>
          <a:lstStyle/>
          <a:p>
            <a:pPr>
              <a:spcAft>
                <a:spcPts val="600"/>
              </a:spcAft>
            </a:pPr>
            <a:fld id="{D5B95E62-E52A-425D-8247-581DCC61D0C5}" type="slidenum">
              <a:rPr lang="en-NZ" sz="1000"/>
              <a:pPr>
                <a:spcAft>
                  <a:spcPts val="600"/>
                </a:spcAft>
              </a:pPr>
              <a:t>37</a:t>
            </a:fld>
            <a:endParaRPr lang="en-NZ" sz="1000"/>
          </a:p>
        </p:txBody>
      </p:sp>
      <p:sp>
        <p:nvSpPr>
          <p:cNvPr id="7" name="Content Placeholder 6">
            <a:extLst>
              <a:ext uri="{FF2B5EF4-FFF2-40B4-BE49-F238E27FC236}">
                <a16:creationId xmlns:a16="http://schemas.microsoft.com/office/drawing/2014/main" id="{AA0A0686-69B2-9432-CE83-47B1FAB7E3EE}"/>
              </a:ext>
            </a:extLst>
          </p:cNvPr>
          <p:cNvSpPr>
            <a:spLocks noGrp="1"/>
          </p:cNvSpPr>
          <p:nvPr>
            <p:ph idx="1"/>
          </p:nvPr>
        </p:nvSpPr>
        <p:spPr>
          <a:xfrm>
            <a:off x="4995446" y="3310758"/>
            <a:ext cx="7196553" cy="4351338"/>
          </a:xfrm>
        </p:spPr>
        <p:txBody>
          <a:bodyPr/>
          <a:lstStyle/>
          <a:p>
            <a:pPr>
              <a:lnSpc>
                <a:spcPct val="150000"/>
              </a:lnSpc>
            </a:pPr>
            <a:r>
              <a:rPr lang="en-NZ" dirty="0"/>
              <a:t>Budget constraint internalises the externalities</a:t>
            </a:r>
          </a:p>
          <a:p>
            <a:pPr>
              <a:lnSpc>
                <a:spcPct val="150000"/>
              </a:lnSpc>
            </a:pPr>
            <a:r>
              <a:rPr lang="en-NZ" dirty="0"/>
              <a:t>And is more transparent</a:t>
            </a:r>
          </a:p>
          <a:p>
            <a:pPr>
              <a:lnSpc>
                <a:spcPct val="150000"/>
              </a:lnSpc>
            </a:pPr>
            <a:r>
              <a:rPr lang="en-NZ" dirty="0"/>
              <a:t>Permits voluntary solutions:</a:t>
            </a:r>
          </a:p>
          <a:p>
            <a:pPr lvl="1">
              <a:lnSpc>
                <a:spcPct val="150000"/>
              </a:lnSpc>
            </a:pPr>
            <a:r>
              <a:rPr lang="en-NZ" dirty="0"/>
              <a:t>Eg, Councils can subsidise or own local heritage </a:t>
            </a:r>
          </a:p>
        </p:txBody>
      </p:sp>
    </p:spTree>
    <p:extLst>
      <p:ext uri="{BB962C8B-B14F-4D97-AF65-F5344CB8AC3E}">
        <p14:creationId xmlns:p14="http://schemas.microsoft.com/office/powerpoint/2010/main" val="660260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CFCC07-20FA-B209-5799-97EB66367DEC}"/>
              </a:ext>
            </a:extLst>
          </p:cNvPr>
          <p:cNvSpPr>
            <a:spLocks noGrp="1"/>
          </p:cNvSpPr>
          <p:nvPr>
            <p:ph type="title"/>
          </p:nvPr>
        </p:nvSpPr>
        <p:spPr>
          <a:xfrm>
            <a:off x="841248" y="256032"/>
            <a:ext cx="10506456" cy="1014984"/>
          </a:xfrm>
        </p:spPr>
        <p:txBody>
          <a:bodyPr anchor="b">
            <a:normAutofit/>
          </a:bodyPr>
          <a:lstStyle/>
          <a:p>
            <a:r>
              <a:rPr lang="en-NZ" sz="4100" dirty="0"/>
              <a:t>The bigger picture – of RSBs, SNAs and SASMs</a:t>
            </a:r>
          </a:p>
        </p:txBody>
      </p:sp>
      <p:sp>
        <p:nvSpPr>
          <p:cNvPr id="33" name="Rectangle 3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64B46A09-38DE-3FC9-1933-6D4E693912A8}"/>
              </a:ext>
            </a:extLst>
          </p:cNvPr>
          <p:cNvSpPr>
            <a:spLocks noGrp="1"/>
          </p:cNvSpPr>
          <p:nvPr>
            <p:ph type="sldNum" sz="quarter" idx="12"/>
          </p:nvPr>
        </p:nvSpPr>
        <p:spPr>
          <a:xfrm>
            <a:off x="8873254" y="6356350"/>
            <a:ext cx="2477498" cy="365125"/>
          </a:xfrm>
        </p:spPr>
        <p:txBody>
          <a:bodyPr>
            <a:normAutofit/>
          </a:bodyPr>
          <a:lstStyle/>
          <a:p>
            <a:pPr>
              <a:spcAft>
                <a:spcPts val="600"/>
              </a:spcAft>
            </a:pPr>
            <a:fld id="{D5B95E62-E52A-425D-8247-581DCC61D0C5}" type="slidenum">
              <a:rPr lang="en-NZ">
                <a:solidFill>
                  <a:schemeClr val="tx1">
                    <a:lumMod val="50000"/>
                    <a:lumOff val="50000"/>
                  </a:schemeClr>
                </a:solidFill>
              </a:rPr>
              <a:pPr>
                <a:spcAft>
                  <a:spcPts val="600"/>
                </a:spcAft>
              </a:pPr>
              <a:t>38</a:t>
            </a:fld>
            <a:endParaRPr lang="en-NZ">
              <a:solidFill>
                <a:schemeClr val="tx1">
                  <a:lumMod val="50000"/>
                  <a:lumOff val="50000"/>
                </a:schemeClr>
              </a:solidFill>
            </a:endParaRPr>
          </a:p>
        </p:txBody>
      </p:sp>
      <p:graphicFrame>
        <p:nvGraphicFramePr>
          <p:cNvPr id="26" name="Content Placeholder 2">
            <a:extLst>
              <a:ext uri="{FF2B5EF4-FFF2-40B4-BE49-F238E27FC236}">
                <a16:creationId xmlns:a16="http://schemas.microsoft.com/office/drawing/2014/main" id="{E690550B-316C-08CE-3F6B-5E9587B51B50}"/>
              </a:ext>
            </a:extLst>
          </p:cNvPr>
          <p:cNvGraphicFramePr>
            <a:graphicFrameLocks noGrp="1"/>
          </p:cNvGraphicFramePr>
          <p:nvPr>
            <p:ph idx="1"/>
            <p:extLst>
              <p:ext uri="{D42A27DB-BD31-4B8C-83A1-F6EECF244321}">
                <p14:modId xmlns:p14="http://schemas.microsoft.com/office/powerpoint/2010/main" val="3109546887"/>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3234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989677-8F05-1E8B-9350-74ED79936382}"/>
              </a:ext>
            </a:extLst>
          </p:cNvPr>
          <p:cNvSpPr>
            <a:spLocks noGrp="1"/>
          </p:cNvSpPr>
          <p:nvPr>
            <p:ph type="title"/>
          </p:nvPr>
        </p:nvSpPr>
        <p:spPr>
          <a:xfrm>
            <a:off x="841248" y="548640"/>
            <a:ext cx="3600860" cy="5431536"/>
          </a:xfrm>
        </p:spPr>
        <p:txBody>
          <a:bodyPr>
            <a:normAutofit/>
          </a:bodyPr>
          <a:lstStyle/>
          <a:p>
            <a:r>
              <a:rPr lang="en-NZ" sz="5400" b="1" dirty="0"/>
              <a:t>Conclusions</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47D44C-6A46-E273-2ED6-EC370990EC51}"/>
              </a:ext>
            </a:extLst>
          </p:cNvPr>
          <p:cNvSpPr>
            <a:spLocks noGrp="1"/>
          </p:cNvSpPr>
          <p:nvPr>
            <p:ph idx="1"/>
          </p:nvPr>
        </p:nvSpPr>
        <p:spPr>
          <a:xfrm>
            <a:off x="5126418" y="552091"/>
            <a:ext cx="6224335" cy="6014964"/>
          </a:xfrm>
        </p:spPr>
        <p:txBody>
          <a:bodyPr anchor="ctr">
            <a:normAutofit fontScale="92500" lnSpcReduction="20000"/>
          </a:bodyPr>
          <a:lstStyle/>
          <a:p>
            <a:endParaRPr lang="en-NZ" sz="1400" dirty="0"/>
          </a:p>
          <a:p>
            <a:r>
              <a:rPr lang="en-NZ" sz="2400" b="1" dirty="0"/>
              <a:t>The current heritage system is not fit for purpose</a:t>
            </a:r>
          </a:p>
          <a:p>
            <a:endParaRPr lang="en-NZ" sz="2400" b="1" dirty="0"/>
          </a:p>
          <a:p>
            <a:pPr lvl="1"/>
            <a:r>
              <a:rPr lang="en-NZ" sz="2000" b="1" dirty="0"/>
              <a:t>True heritage is not being adequately protected</a:t>
            </a:r>
          </a:p>
          <a:p>
            <a:endParaRPr lang="en-NZ" sz="2400" b="1" dirty="0"/>
          </a:p>
          <a:p>
            <a:pPr lvl="1"/>
            <a:r>
              <a:rPr lang="en-NZ" sz="2000" b="1" dirty="0"/>
              <a:t>Fake heritage designation are imposing large costs on property owners and undermining housing affordability</a:t>
            </a:r>
          </a:p>
          <a:p>
            <a:endParaRPr lang="en-NZ" sz="2400" b="1" dirty="0"/>
          </a:p>
          <a:p>
            <a:r>
              <a:rPr lang="en-NZ" sz="2400" b="1" dirty="0"/>
              <a:t>There is a simple fix – publicly fund true national heritage designations by HNZ while protecting private property rights under the RMA</a:t>
            </a:r>
          </a:p>
          <a:p>
            <a:endParaRPr lang="en-NZ" sz="2400" b="1" dirty="0"/>
          </a:p>
          <a:p>
            <a:r>
              <a:rPr lang="en-NZ" sz="2400" b="1" dirty="0"/>
              <a:t>So that councils can only heritage-designate with the agreement of the property owner</a:t>
            </a:r>
          </a:p>
          <a:p>
            <a:endParaRPr lang="en-NZ" sz="2400" b="1" dirty="0"/>
          </a:p>
          <a:p>
            <a:r>
              <a:rPr lang="en-NZ" sz="2400" b="1" dirty="0"/>
              <a:t>That will mean better protection of true national heritage, greater security of property rights for home owners and more affordable housing</a:t>
            </a:r>
          </a:p>
          <a:p>
            <a:endParaRPr lang="en-NZ" sz="1400" dirty="0"/>
          </a:p>
          <a:p>
            <a:pPr marL="0" indent="0">
              <a:buNone/>
            </a:pPr>
            <a:endParaRPr lang="en-NZ" sz="1400" dirty="0"/>
          </a:p>
        </p:txBody>
      </p:sp>
      <p:sp>
        <p:nvSpPr>
          <p:cNvPr id="4" name="Slide Number Placeholder 3">
            <a:extLst>
              <a:ext uri="{FF2B5EF4-FFF2-40B4-BE49-F238E27FC236}">
                <a16:creationId xmlns:a16="http://schemas.microsoft.com/office/drawing/2014/main" id="{3F7C06E4-B221-157E-F1D1-6D2A1813D522}"/>
              </a:ext>
            </a:extLst>
          </p:cNvPr>
          <p:cNvSpPr>
            <a:spLocks noGrp="1"/>
          </p:cNvSpPr>
          <p:nvPr>
            <p:ph type="sldNum" sz="quarter" idx="12"/>
          </p:nvPr>
        </p:nvSpPr>
        <p:spPr>
          <a:xfrm>
            <a:off x="8610600" y="6356350"/>
            <a:ext cx="2743200" cy="365125"/>
          </a:xfrm>
        </p:spPr>
        <p:txBody>
          <a:bodyPr>
            <a:normAutofit/>
          </a:bodyPr>
          <a:lstStyle/>
          <a:p>
            <a:pPr>
              <a:spcAft>
                <a:spcPts val="600"/>
              </a:spcAft>
            </a:pPr>
            <a:fld id="{D5B95E62-E52A-425D-8247-581DCC61D0C5}" type="slidenum">
              <a:rPr lang="en-NZ" smtClean="0"/>
              <a:pPr>
                <a:spcAft>
                  <a:spcPts val="600"/>
                </a:spcAft>
              </a:pPr>
              <a:t>39</a:t>
            </a:fld>
            <a:endParaRPr lang="en-NZ"/>
          </a:p>
        </p:txBody>
      </p:sp>
    </p:spTree>
    <p:extLst>
      <p:ext uri="{BB962C8B-B14F-4D97-AF65-F5344CB8AC3E}">
        <p14:creationId xmlns:p14="http://schemas.microsoft.com/office/powerpoint/2010/main" val="3166267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ACD101-CED5-5997-3F14-689C15EC5DD6}"/>
              </a:ext>
            </a:extLst>
          </p:cNvPr>
          <p:cNvPicPr>
            <a:picLocks noGrp="1" noChangeAspect="1"/>
          </p:cNvPicPr>
          <p:nvPr>
            <p:ph idx="1"/>
          </p:nvPr>
        </p:nvPicPr>
        <p:blipFill>
          <a:blip r:embed="rId3"/>
          <a:stretch>
            <a:fillRect/>
          </a:stretch>
        </p:blipFill>
        <p:spPr>
          <a:xfrm>
            <a:off x="764781" y="3187465"/>
            <a:ext cx="10515600" cy="483069"/>
          </a:xfrm>
          <a:prstGeom prst="rect">
            <a:avLst/>
          </a:prstGeom>
        </p:spPr>
      </p:pic>
      <p:sp>
        <p:nvSpPr>
          <p:cNvPr id="4" name="Slide Number Placeholder 3">
            <a:extLst>
              <a:ext uri="{FF2B5EF4-FFF2-40B4-BE49-F238E27FC236}">
                <a16:creationId xmlns:a16="http://schemas.microsoft.com/office/drawing/2014/main" id="{4954B5D5-2FCB-D182-57F9-005E89CD2CF8}"/>
              </a:ext>
            </a:extLst>
          </p:cNvPr>
          <p:cNvSpPr>
            <a:spLocks noGrp="1"/>
          </p:cNvSpPr>
          <p:nvPr>
            <p:ph type="sldNum" sz="quarter" idx="12"/>
          </p:nvPr>
        </p:nvSpPr>
        <p:spPr/>
        <p:txBody>
          <a:bodyPr/>
          <a:lstStyle/>
          <a:p>
            <a:fld id="{D5B95E62-E52A-425D-8247-581DCC61D0C5}" type="slidenum">
              <a:rPr lang="en-NZ" smtClean="0"/>
              <a:t>4</a:t>
            </a:fld>
            <a:endParaRPr lang="en-NZ"/>
          </a:p>
        </p:txBody>
      </p:sp>
    </p:spTree>
    <p:extLst>
      <p:ext uri="{BB962C8B-B14F-4D97-AF65-F5344CB8AC3E}">
        <p14:creationId xmlns:p14="http://schemas.microsoft.com/office/powerpoint/2010/main" val="1042735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71C157-8A3E-2399-3E79-4D3782E0CEB4}"/>
              </a:ext>
            </a:extLst>
          </p:cNvPr>
          <p:cNvSpPr>
            <a:spLocks noGrp="1"/>
          </p:cNvSpPr>
          <p:nvPr>
            <p:ph type="title"/>
          </p:nvPr>
        </p:nvSpPr>
        <p:spPr>
          <a:xfrm>
            <a:off x="1006900" y="1188637"/>
            <a:ext cx="3141430" cy="4480726"/>
          </a:xfrm>
        </p:spPr>
        <p:txBody>
          <a:bodyPr>
            <a:normAutofit/>
          </a:bodyPr>
          <a:lstStyle/>
          <a:p>
            <a:pPr algn="r"/>
            <a:r>
              <a:rPr lang="en-NZ" sz="6100" b="1"/>
              <a:t>Contents</a:t>
            </a:r>
            <a:endParaRPr lang="en-NZ" sz="6100" b="1" dirty="0"/>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4FD4092-15C8-87F9-B919-D2EFF6B4CA90}"/>
              </a:ext>
            </a:extLst>
          </p:cNvPr>
          <p:cNvSpPr>
            <a:spLocks noGrp="1"/>
          </p:cNvSpPr>
          <p:nvPr>
            <p:ph idx="1"/>
          </p:nvPr>
        </p:nvSpPr>
        <p:spPr>
          <a:xfrm>
            <a:off x="5138927" y="737118"/>
            <a:ext cx="6046169" cy="5421085"/>
          </a:xfrm>
        </p:spPr>
        <p:txBody>
          <a:bodyPr anchor="ctr">
            <a:normAutofit/>
          </a:bodyPr>
          <a:lstStyle/>
          <a:p>
            <a:pPr marL="514350" indent="-514350">
              <a:buFont typeface="+mj-lt"/>
              <a:buAutoNum type="arabicPeriod"/>
            </a:pPr>
            <a:r>
              <a:rPr lang="en-NZ" sz="2000" dirty="0"/>
              <a:t>Framework</a:t>
            </a:r>
          </a:p>
          <a:p>
            <a:pPr marL="514350" indent="-514350">
              <a:buFont typeface="+mj-lt"/>
              <a:buAutoNum type="arabicPeriod"/>
            </a:pPr>
            <a:r>
              <a:rPr lang="en-NZ" sz="2000" dirty="0"/>
              <a:t>Is the current heritage system working</a:t>
            </a:r>
          </a:p>
          <a:p>
            <a:pPr marL="514350" indent="-514350">
              <a:buFont typeface="+mj-lt"/>
              <a:buAutoNum type="arabicPeriod"/>
            </a:pPr>
            <a:r>
              <a:rPr lang="en-NZ" sz="2000" dirty="0"/>
              <a:t>What is the problem </a:t>
            </a:r>
          </a:p>
          <a:p>
            <a:pPr marL="514350" indent="-514350">
              <a:buFont typeface="+mj-lt"/>
              <a:buAutoNum type="arabicPeriod"/>
            </a:pPr>
            <a:r>
              <a:rPr lang="en-NZ" sz="2000" dirty="0"/>
              <a:t>The causes of the problem</a:t>
            </a:r>
          </a:p>
          <a:p>
            <a:pPr marL="514350" indent="-514350">
              <a:buFont typeface="+mj-lt"/>
              <a:buAutoNum type="arabicPeriod"/>
            </a:pPr>
            <a:r>
              <a:rPr lang="en-NZ" sz="2000" dirty="0"/>
              <a:t>The experiences in different parts of the country</a:t>
            </a:r>
          </a:p>
          <a:p>
            <a:pPr marL="514350" indent="-514350">
              <a:buFont typeface="+mj-lt"/>
              <a:buAutoNum type="arabicPeriod"/>
            </a:pPr>
            <a:r>
              <a:rPr lang="en-NZ" sz="2000" dirty="0"/>
              <a:t>A better approach</a:t>
            </a:r>
          </a:p>
          <a:p>
            <a:pPr marL="514350" indent="-514350">
              <a:buFont typeface="+mj-lt"/>
              <a:buAutoNum type="arabicPeriod"/>
            </a:pPr>
            <a:r>
              <a:rPr lang="en-NZ" sz="2000"/>
              <a:t>Conclusions</a:t>
            </a:r>
            <a:endParaRPr lang="en-NZ" sz="1600" dirty="0"/>
          </a:p>
        </p:txBody>
      </p:sp>
      <p:sp>
        <p:nvSpPr>
          <p:cNvPr id="4" name="Slide Number Placeholder 3">
            <a:extLst>
              <a:ext uri="{FF2B5EF4-FFF2-40B4-BE49-F238E27FC236}">
                <a16:creationId xmlns:a16="http://schemas.microsoft.com/office/drawing/2014/main" id="{24361C69-1576-5F26-26FC-5631CD444FC4}"/>
              </a:ext>
            </a:extLst>
          </p:cNvPr>
          <p:cNvSpPr>
            <a:spLocks noGrp="1"/>
          </p:cNvSpPr>
          <p:nvPr>
            <p:ph type="sldNum" sz="quarter" idx="12"/>
          </p:nvPr>
        </p:nvSpPr>
        <p:spPr/>
        <p:txBody>
          <a:bodyPr/>
          <a:lstStyle/>
          <a:p>
            <a:fld id="{D5B95E62-E52A-425D-8247-581DCC61D0C5}" type="slidenum">
              <a:rPr lang="en-NZ" smtClean="0"/>
              <a:t>5</a:t>
            </a:fld>
            <a:endParaRPr lang="en-NZ"/>
          </a:p>
        </p:txBody>
      </p:sp>
    </p:spTree>
    <p:extLst>
      <p:ext uri="{BB962C8B-B14F-4D97-AF65-F5344CB8AC3E}">
        <p14:creationId xmlns:p14="http://schemas.microsoft.com/office/powerpoint/2010/main" val="1551827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4FF136-FE55-1A46-AD23-D139CA03F4F9}"/>
              </a:ext>
            </a:extLst>
          </p:cNvPr>
          <p:cNvSpPr>
            <a:spLocks noGrp="1"/>
          </p:cNvSpPr>
          <p:nvPr>
            <p:ph type="title"/>
          </p:nvPr>
        </p:nvSpPr>
        <p:spPr>
          <a:xfrm>
            <a:off x="621792" y="1161288"/>
            <a:ext cx="3602736" cy="4526280"/>
          </a:xfrm>
        </p:spPr>
        <p:txBody>
          <a:bodyPr>
            <a:normAutofit/>
          </a:bodyPr>
          <a:lstStyle/>
          <a:p>
            <a:r>
              <a:rPr lang="en-NZ" sz="4000"/>
              <a:t>Framework</a:t>
            </a:r>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C804E730-CD43-4304-39C9-7BB38897DAF7}"/>
              </a:ext>
            </a:extLst>
          </p:cNvPr>
          <p:cNvSpPr>
            <a:spLocks noGrp="1"/>
          </p:cNvSpPr>
          <p:nvPr>
            <p:ph type="sldNum" sz="quarter" idx="12"/>
          </p:nvPr>
        </p:nvSpPr>
        <p:spPr>
          <a:xfrm>
            <a:off x="8801100" y="6356350"/>
            <a:ext cx="2743200" cy="365125"/>
          </a:xfrm>
        </p:spPr>
        <p:txBody>
          <a:bodyPr>
            <a:normAutofit/>
          </a:bodyPr>
          <a:lstStyle/>
          <a:p>
            <a:pPr>
              <a:spcAft>
                <a:spcPts val="600"/>
              </a:spcAft>
            </a:pPr>
            <a:fld id="{D5B95E62-E52A-425D-8247-581DCC61D0C5}" type="slidenum">
              <a:rPr lang="en-NZ">
                <a:solidFill>
                  <a:schemeClr val="tx1">
                    <a:lumMod val="50000"/>
                    <a:lumOff val="50000"/>
                  </a:schemeClr>
                </a:solidFill>
              </a:rPr>
              <a:pPr>
                <a:spcAft>
                  <a:spcPts val="600"/>
                </a:spcAft>
              </a:pPr>
              <a:t>6</a:t>
            </a:fld>
            <a:endParaRPr lang="en-NZ">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EA04397F-83EF-C340-1433-B85FD11A66C3}"/>
              </a:ext>
            </a:extLst>
          </p:cNvPr>
          <p:cNvGraphicFramePr>
            <a:graphicFrameLocks noGrp="1"/>
          </p:cNvGraphicFramePr>
          <p:nvPr>
            <p:ph idx="1"/>
            <p:extLst>
              <p:ext uri="{D42A27DB-BD31-4B8C-83A1-F6EECF244321}">
                <p14:modId xmlns:p14="http://schemas.microsoft.com/office/powerpoint/2010/main" val="1053621167"/>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5725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AA6641-DB87-D6B1-31C3-936F0CB28CF5}"/>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C58113C-08B1-0198-7244-41A2B9E07908}"/>
              </a:ext>
            </a:extLst>
          </p:cNvPr>
          <p:cNvSpPr>
            <a:spLocks noGrp="1"/>
          </p:cNvSpPr>
          <p:nvPr>
            <p:ph type="title"/>
          </p:nvPr>
        </p:nvSpPr>
        <p:spPr>
          <a:xfrm>
            <a:off x="838200" y="365125"/>
            <a:ext cx="9842237" cy="1325563"/>
          </a:xfrm>
        </p:spPr>
        <p:txBody>
          <a:bodyPr>
            <a:normAutofit/>
          </a:bodyPr>
          <a:lstStyle/>
          <a:p>
            <a:r>
              <a:rPr lang="en-NZ" sz="5600"/>
              <a:t>The Current System</a:t>
            </a:r>
          </a:p>
        </p:txBody>
      </p:sp>
      <p:cxnSp>
        <p:nvCxnSpPr>
          <p:cNvPr id="8" name="Straight Connector 7">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1"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8"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1F2D77F4-B5F0-44C8-603B-8EE49A5A3F88}"/>
              </a:ext>
            </a:extLst>
          </p:cNvPr>
          <p:cNvSpPr>
            <a:spLocks noGrp="1"/>
          </p:cNvSpPr>
          <p:nvPr>
            <p:ph type="sldNum" sz="quarter" idx="12"/>
          </p:nvPr>
        </p:nvSpPr>
        <p:spPr>
          <a:xfrm>
            <a:off x="8610600" y="6356350"/>
            <a:ext cx="2743200" cy="365125"/>
          </a:xfrm>
        </p:spPr>
        <p:txBody>
          <a:bodyPr>
            <a:normAutofit/>
          </a:bodyPr>
          <a:lstStyle/>
          <a:p>
            <a:pPr>
              <a:spcAft>
                <a:spcPts val="600"/>
              </a:spcAft>
            </a:pPr>
            <a:fld id="{D5B95E62-E52A-425D-8247-581DCC61D0C5}" type="slidenum">
              <a:rPr lang="en-NZ">
                <a:solidFill>
                  <a:schemeClr val="tx1">
                    <a:alpha val="60000"/>
                  </a:schemeClr>
                </a:solidFill>
              </a:rPr>
              <a:pPr>
                <a:spcAft>
                  <a:spcPts val="600"/>
                </a:spcAft>
              </a:pPr>
              <a:t>7</a:t>
            </a:fld>
            <a:endParaRPr lang="en-NZ">
              <a:solidFill>
                <a:schemeClr val="tx1">
                  <a:alpha val="60000"/>
                </a:schemeClr>
              </a:solidFill>
            </a:endParaRPr>
          </a:p>
        </p:txBody>
      </p:sp>
      <p:graphicFrame>
        <p:nvGraphicFramePr>
          <p:cNvPr id="13" name="Content Placeholder 2">
            <a:extLst>
              <a:ext uri="{FF2B5EF4-FFF2-40B4-BE49-F238E27FC236}">
                <a16:creationId xmlns:a16="http://schemas.microsoft.com/office/drawing/2014/main" id="{EDBB5B03-6F43-1C25-854F-B37139EAEB46}"/>
              </a:ext>
            </a:extLst>
          </p:cNvPr>
          <p:cNvGraphicFramePr>
            <a:graphicFrameLocks noGrp="1"/>
          </p:cNvGraphicFramePr>
          <p:nvPr>
            <p:ph idx="1"/>
            <p:extLst>
              <p:ext uri="{D42A27DB-BD31-4B8C-83A1-F6EECF244321}">
                <p14:modId xmlns:p14="http://schemas.microsoft.com/office/powerpoint/2010/main" val="20670895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7607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816754-50CA-C45F-2A3A-873AF699392C}"/>
              </a:ext>
            </a:extLst>
          </p:cNvPr>
          <p:cNvSpPr>
            <a:spLocks noGrp="1"/>
          </p:cNvSpPr>
          <p:nvPr>
            <p:ph type="title"/>
          </p:nvPr>
        </p:nvSpPr>
        <p:spPr>
          <a:xfrm>
            <a:off x="1371597" y="348865"/>
            <a:ext cx="10044023" cy="877729"/>
          </a:xfrm>
        </p:spPr>
        <p:txBody>
          <a:bodyPr anchor="ctr">
            <a:normAutofit/>
          </a:bodyPr>
          <a:lstStyle/>
          <a:p>
            <a:r>
              <a:rPr lang="en-NZ" sz="4000">
                <a:solidFill>
                  <a:srgbClr val="FFFFFF"/>
                </a:solidFill>
              </a:rPr>
              <a:t>What Does it Mean to be Heritage-Designated?</a:t>
            </a:r>
          </a:p>
        </p:txBody>
      </p:sp>
      <p:sp>
        <p:nvSpPr>
          <p:cNvPr id="4" name="Slide Number Placeholder 3">
            <a:extLst>
              <a:ext uri="{FF2B5EF4-FFF2-40B4-BE49-F238E27FC236}">
                <a16:creationId xmlns:a16="http://schemas.microsoft.com/office/drawing/2014/main" id="{42EFC64C-2DA1-E54E-6C93-2966211DC83D}"/>
              </a:ext>
            </a:extLst>
          </p:cNvPr>
          <p:cNvSpPr>
            <a:spLocks noGrp="1"/>
          </p:cNvSpPr>
          <p:nvPr>
            <p:ph type="sldNum" sz="quarter" idx="12"/>
          </p:nvPr>
        </p:nvSpPr>
        <p:spPr>
          <a:xfrm>
            <a:off x="11704320" y="6455664"/>
            <a:ext cx="448056" cy="365125"/>
          </a:xfrm>
        </p:spPr>
        <p:txBody>
          <a:bodyPr>
            <a:normAutofit/>
          </a:bodyPr>
          <a:lstStyle/>
          <a:p>
            <a:pPr>
              <a:spcAft>
                <a:spcPts val="600"/>
              </a:spcAft>
            </a:pPr>
            <a:fld id="{D5B95E62-E52A-425D-8247-581DCC61D0C5}" type="slidenum">
              <a:rPr lang="en-NZ" sz="1100">
                <a:solidFill>
                  <a:schemeClr val="tx1">
                    <a:lumMod val="50000"/>
                    <a:lumOff val="50000"/>
                  </a:schemeClr>
                </a:solidFill>
              </a:rPr>
              <a:pPr>
                <a:spcAft>
                  <a:spcPts val="600"/>
                </a:spcAft>
              </a:pPr>
              <a:t>8</a:t>
            </a:fld>
            <a:endParaRPr lang="en-NZ" sz="1100">
              <a:solidFill>
                <a:schemeClr val="tx1">
                  <a:lumMod val="50000"/>
                  <a:lumOff val="50000"/>
                </a:schemeClr>
              </a:solidFill>
            </a:endParaRPr>
          </a:p>
        </p:txBody>
      </p:sp>
      <p:graphicFrame>
        <p:nvGraphicFramePr>
          <p:cNvPr id="24" name="Content Placeholder 2">
            <a:extLst>
              <a:ext uri="{FF2B5EF4-FFF2-40B4-BE49-F238E27FC236}">
                <a16:creationId xmlns:a16="http://schemas.microsoft.com/office/drawing/2014/main" id="{CED879CD-81A0-9CD9-00FD-2DD9C0592A4F}"/>
              </a:ext>
            </a:extLst>
          </p:cNvPr>
          <p:cNvGraphicFramePr>
            <a:graphicFrameLocks noGrp="1"/>
          </p:cNvGraphicFramePr>
          <p:nvPr>
            <p:ph idx="1"/>
            <p:extLst>
              <p:ext uri="{D42A27DB-BD31-4B8C-83A1-F6EECF244321}">
                <p14:modId xmlns:p14="http://schemas.microsoft.com/office/powerpoint/2010/main" val="310783791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1845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CDC4-AB53-A2C8-80B1-567E4B9E7382}"/>
              </a:ext>
            </a:extLst>
          </p:cNvPr>
          <p:cNvSpPr>
            <a:spLocks noGrp="1"/>
          </p:cNvSpPr>
          <p:nvPr>
            <p:ph type="title"/>
          </p:nvPr>
        </p:nvSpPr>
        <p:spPr/>
        <p:txBody>
          <a:bodyPr/>
          <a:lstStyle/>
          <a:p>
            <a:r>
              <a:rPr lang="en-NZ" dirty="0"/>
              <a:t>Councils’ Policies and Practices</a:t>
            </a:r>
          </a:p>
        </p:txBody>
      </p:sp>
      <p:graphicFrame>
        <p:nvGraphicFramePr>
          <p:cNvPr id="10" name="Content Placeholder 2">
            <a:extLst>
              <a:ext uri="{FF2B5EF4-FFF2-40B4-BE49-F238E27FC236}">
                <a16:creationId xmlns:a16="http://schemas.microsoft.com/office/drawing/2014/main" id="{46009CA0-1152-0ACF-E316-C099A4D2C560}"/>
              </a:ext>
            </a:extLst>
          </p:cNvPr>
          <p:cNvGraphicFramePr>
            <a:graphicFrameLocks noGrp="1"/>
          </p:cNvGraphicFramePr>
          <p:nvPr>
            <p:ph idx="1"/>
            <p:extLst>
              <p:ext uri="{D42A27DB-BD31-4B8C-83A1-F6EECF244321}">
                <p14:modId xmlns:p14="http://schemas.microsoft.com/office/powerpoint/2010/main" val="3902365263"/>
              </p:ext>
            </p:extLst>
          </p:nvPr>
        </p:nvGraphicFramePr>
        <p:xfrm>
          <a:off x="567717" y="1585910"/>
          <a:ext cx="10988090" cy="4770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F209403-6B7A-12E1-7CE3-40D84E050364}"/>
              </a:ext>
            </a:extLst>
          </p:cNvPr>
          <p:cNvSpPr>
            <a:spLocks noGrp="1"/>
          </p:cNvSpPr>
          <p:nvPr>
            <p:ph type="sldNum" sz="quarter" idx="12"/>
          </p:nvPr>
        </p:nvSpPr>
        <p:spPr/>
        <p:txBody>
          <a:bodyPr/>
          <a:lstStyle/>
          <a:p>
            <a:fld id="{D5B95E62-E52A-425D-8247-581DCC61D0C5}" type="slidenum">
              <a:rPr lang="en-NZ" smtClean="0"/>
              <a:t>9</a:t>
            </a:fld>
            <a:endParaRPr lang="en-NZ"/>
          </a:p>
        </p:txBody>
      </p:sp>
    </p:spTree>
    <p:extLst>
      <p:ext uri="{BB962C8B-B14F-4D97-AF65-F5344CB8AC3E}">
        <p14:creationId xmlns:p14="http://schemas.microsoft.com/office/powerpoint/2010/main" val="2271065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1705</TotalTime>
  <Words>2720</Words>
  <Application>Microsoft Office PowerPoint</Application>
  <PresentationFormat>Widescreen</PresentationFormat>
  <Paragraphs>349</Paragraphs>
  <Slides>39</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  Heritage Policy and Practices   LEANZ Fellowship Presentation   Philip Barry Wellington November 12, 2025</vt:lpstr>
      <vt:lpstr>Introduction</vt:lpstr>
      <vt:lpstr>Introduction</vt:lpstr>
      <vt:lpstr>PowerPoint Presentation</vt:lpstr>
      <vt:lpstr>Contents</vt:lpstr>
      <vt:lpstr>Framework</vt:lpstr>
      <vt:lpstr>The Current System</vt:lpstr>
      <vt:lpstr>What Does it Mean to be Heritage-Designated?</vt:lpstr>
      <vt:lpstr>Councils’ Policies and Practices</vt:lpstr>
      <vt:lpstr>Councils’ Policies and Practices</vt:lpstr>
      <vt:lpstr>Councils’ Policies and Practices</vt:lpstr>
      <vt:lpstr>Is the current heritage system working?  </vt:lpstr>
      <vt:lpstr>The Problems</vt:lpstr>
      <vt:lpstr>Our National Heritage is Not Being Well Protected</vt:lpstr>
      <vt:lpstr>Our National Heritage is Not Being Well Protected</vt:lpstr>
      <vt:lpstr>Our Heritage is Not Being Well Protected</vt:lpstr>
      <vt:lpstr>PowerPoint Presentation</vt:lpstr>
      <vt:lpstr>Heritage Designations – the Value Implications</vt:lpstr>
      <vt:lpstr>Heritage Designations – the Value Implications</vt:lpstr>
      <vt:lpstr>Heritage Designations – the Value Implications</vt:lpstr>
      <vt:lpstr>PowerPoint Presentation</vt:lpstr>
      <vt:lpstr>Case Study 1: Hutt City</vt:lpstr>
      <vt:lpstr>PowerPoint Presentation</vt:lpstr>
      <vt:lpstr>PowerPoint Presentation</vt:lpstr>
      <vt:lpstr>PowerPoint Presentation</vt:lpstr>
      <vt:lpstr>PowerPoint Presentation</vt:lpstr>
      <vt:lpstr>PowerPoint Presentation</vt:lpstr>
      <vt:lpstr>In 2023, Hamilton City Council proposed 32 new historic heritage areas (HHAs) containing around 3,000 properties  Minimal and at times no evidence was provided of the properties’ heritage values   In a later report, the expert said that he was not given time or resources to do research  But all properties were publicly notified with restrictions including no solid fences over 1.2m   Many were unsaleable as the HHA precluded significant renovation or demolition.</vt:lpstr>
      <vt:lpstr>    These houses are described as exhibiting “High heritage significance as it is a relatively unaltered example of 1960s/1970s development.”  </vt:lpstr>
      <vt:lpstr>PowerPoint Presentation</vt:lpstr>
      <vt:lpstr>PowerPoint Presentation</vt:lpstr>
      <vt:lpstr>PowerPoint Presentation</vt:lpstr>
      <vt:lpstr>PowerPoint Presentation</vt:lpstr>
      <vt:lpstr>The root cause of the problems</vt:lpstr>
      <vt:lpstr>The Incentives Are All Wrong</vt:lpstr>
      <vt:lpstr>A better way</vt:lpstr>
      <vt:lpstr>A better way</vt:lpstr>
      <vt:lpstr>The bigger picture – of RSBs, SNAs and SASMs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VHG Presentation to Independent Hearing</dc:title>
  <dc:creator>Phil Barry</dc:creator>
  <cp:lastModifiedBy>Ben Shen</cp:lastModifiedBy>
  <cp:revision>33</cp:revision>
  <cp:lastPrinted>2025-11-11T22:03:17Z</cp:lastPrinted>
  <dcterms:created xsi:type="dcterms:W3CDTF">2023-03-21T01:40:33Z</dcterms:created>
  <dcterms:modified xsi:type="dcterms:W3CDTF">2025-11-12T02:31:20Z</dcterms:modified>
</cp:coreProperties>
</file>