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12"/>
  </p:notesMasterIdLst>
  <p:handoutMasterIdLst>
    <p:handoutMasterId r:id="rId13"/>
  </p:handoutMasterIdLst>
  <p:sldIdLst>
    <p:sldId id="264" r:id="rId4"/>
    <p:sldId id="265" r:id="rId5"/>
    <p:sldId id="266" r:id="rId6"/>
    <p:sldId id="257" r:id="rId7"/>
    <p:sldId id="258" r:id="rId8"/>
    <p:sldId id="270" r:id="rId9"/>
    <p:sldId id="271" r:id="rId10"/>
    <p:sldId id="256" r:id="rId11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>
          <p15:clr>
            <a:srgbClr val="A4A3A4"/>
          </p15:clr>
        </p15:guide>
        <p15:guide id="2" orient="horz" pos="240">
          <p15:clr>
            <a:srgbClr val="A4A3A4"/>
          </p15:clr>
        </p15:guide>
        <p15:guide id="3" pos="5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9F0F"/>
    <a:srgbClr val="DA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14" autoAdjust="0"/>
    <p:restoredTop sz="95216" autoAdjust="0"/>
  </p:normalViewPr>
  <p:slideViewPr>
    <p:cSldViewPr>
      <p:cViewPr varScale="1">
        <p:scale>
          <a:sx n="101" d="100"/>
          <a:sy n="101" d="100"/>
        </p:scale>
        <p:origin x="717" y="42"/>
      </p:cViewPr>
      <p:guideLst>
        <p:guide orient="horz" pos="768"/>
        <p:guide orient="horz" pos="240"/>
        <p:guide pos="552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D62B4F-4B52-48F4-812A-8ECA9044CE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pitchFamily="48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F19482-6C43-4A46-A26C-43173B1F9E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pitchFamily="48" charset="0"/>
              </a:defRPr>
            </a:lvl1pPr>
          </a:lstStyle>
          <a:p>
            <a:pPr>
              <a:defRPr/>
            </a:pPr>
            <a:fld id="{ED2D2286-7FDE-4877-BC06-475701C94EB6}" type="datetimeFigureOut">
              <a:rPr lang="en-NZ"/>
              <a:pPr>
                <a:defRPr/>
              </a:pPr>
              <a:t>31/03/2021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07E794-629B-43B4-AADC-891C21BBE1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pitchFamily="48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5CFD1-0292-4FD9-B3E9-BC10EBB8FE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01A682-CEAF-4ABE-B63F-57F85E6FB329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8AAB84C-4289-4820-924B-6987BBAF32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24B4879-E91E-4835-BF26-5F22B2652DC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0477FAB-468B-44D6-B888-07A9C8018D6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E698909B-C458-4AA2-AC55-E0EE726E606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7321AB6A-2198-4A12-9F80-A2610E5B48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28355DD9-9FDD-4FBF-B4C4-572FDDC852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685BC7-A71B-4551-BCC9-6F8CF95CE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>
            <a:extLst>
              <a:ext uri="{FF2B5EF4-FFF2-40B4-BE49-F238E27FC236}">
                <a16:creationId xmlns:a16="http://schemas.microsoft.com/office/drawing/2014/main" id="{5100F711-A8F8-4234-8A6B-F4B2DD5A60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88B433AA-4557-4C29-A31E-71D9C10F4F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5319713"/>
            <a:ext cx="3646487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>
            <a:extLst>
              <a:ext uri="{FF2B5EF4-FFF2-40B4-BE49-F238E27FC236}">
                <a16:creationId xmlns:a16="http://schemas.microsoft.com/office/drawing/2014/main" id="{F091F18A-CF9E-454D-B3E2-5DD8354293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962650"/>
            <a:ext cx="17526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533400"/>
          </a:xfrm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71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665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506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574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968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7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732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264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090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00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47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808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sky_TopSection">
            <a:extLst>
              <a:ext uri="{FF2B5EF4-FFF2-40B4-BE49-F238E27FC236}">
                <a16:creationId xmlns:a16="http://schemas.microsoft.com/office/drawing/2014/main" id="{5EF3346C-C8EB-4FF7-95C9-4EA9F1FF43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294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1" descr="6835_powerpoint_v2">
            <a:extLst>
              <a:ext uri="{FF2B5EF4-FFF2-40B4-BE49-F238E27FC236}">
                <a16:creationId xmlns:a16="http://schemas.microsoft.com/office/drawing/2014/main" id="{C89E27D8-95E4-4DB8-9FAA-E3C2661929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827B789D-7E25-4676-9BCE-3B4907F0B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1FF082F8-9C9D-4830-A5BA-7BF7686BF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9">
            <a:extLst>
              <a:ext uri="{FF2B5EF4-FFF2-40B4-BE49-F238E27FC236}">
                <a16:creationId xmlns:a16="http://schemas.microsoft.com/office/drawing/2014/main" id="{17DF302D-4262-4D08-8A0D-ED9CEC523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"/>
            <a:ext cx="19812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4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4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4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4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4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66BF904A-78FB-4A1E-9FBC-B61C52747D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828800"/>
          </a:xfrm>
        </p:spPr>
        <p:txBody>
          <a:bodyPr/>
          <a:lstStyle/>
          <a:p>
            <a:pPr algn="ctr"/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We got it Wrong!</a:t>
            </a:r>
            <a:b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Review of the RMA 1991</a:t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Economic Instruments</a:t>
            </a:r>
            <a:endParaRPr lang="en-NZ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65A3E41E-882D-4FCD-82EF-E60119A9A03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to LEANZ</a:t>
            </a:r>
          </a:p>
          <a:p>
            <a:pPr algn="ctr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February 9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Basil Sharp</a:t>
            </a:r>
          </a:p>
          <a:p>
            <a:pPr algn="ctr"/>
            <a:endParaRPr lang="en-NZ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F5D440E0-780B-41CA-A3C6-403187FB0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914400"/>
          </a:xfrm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Recognise &amp; Acknowledge Institutional Failure</a:t>
            </a:r>
            <a:endParaRPr lang="en-NZ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22234-A526-4C20-9FD1-CC3D7CA09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council functions since 2005: allocation of fresh water, heat or energy from water, assimilative capacity of air &amp; water, space in coastal marine area, ...</a:t>
            </a:r>
          </a:p>
          <a:p>
            <a:pPr>
              <a:lnSpc>
                <a:spcPct val="170000"/>
              </a:lnSpc>
              <a:spcBef>
                <a:spcPts val="0"/>
              </a:spcBef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the environment is a product of governance: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Biodiversity, water and air quality, over allocation of fresh water, marine ecosystem, …</a:t>
            </a:r>
          </a:p>
          <a:p>
            <a:pPr>
              <a:lnSpc>
                <a:spcPct val="170000"/>
              </a:lnSpc>
              <a:spcBef>
                <a:spcPts val="0"/>
              </a:spcBef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has this come about?</a:t>
            </a:r>
          </a:p>
          <a:p>
            <a:pPr lvl="2">
              <a:lnSpc>
                <a:spcPct val="170000"/>
              </a:lnSpc>
              <a:spcBef>
                <a:spcPts val="0"/>
              </a:spcBef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allocated use: failure of governance at national/regional/local level</a:t>
            </a:r>
          </a:p>
          <a:p>
            <a:pPr lvl="2">
              <a:lnSpc>
                <a:spcPct val="170000"/>
              </a:lnSpc>
              <a:spcBef>
                <a:spcPts val="0"/>
              </a:spcBef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initial entitlements: history of a race to the pump house, sequential allocation, over shoot </a:t>
            </a:r>
          </a:p>
          <a:p>
            <a:pPr lvl="2">
              <a:lnSpc>
                <a:spcPct val="170000"/>
              </a:lnSpc>
              <a:spcBef>
                <a:spcPts val="0"/>
              </a:spcBef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Unpriced resources: over use, rents accrue to consent holders</a:t>
            </a:r>
          </a:p>
          <a:p>
            <a:pPr lvl="2">
              <a:lnSpc>
                <a:spcPct val="170000"/>
              </a:lnSpc>
              <a:spcBef>
                <a:spcPts val="0"/>
              </a:spcBef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monitoring &amp; enforcement of resource utilization</a:t>
            </a:r>
          </a:p>
          <a:p>
            <a:pPr lvl="2">
              <a:lnSpc>
                <a:spcPct val="170000"/>
              </a:lnSpc>
              <a:spcBef>
                <a:spcPts val="0"/>
              </a:spcBef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in setting standards &amp; very limited use of economic tools</a:t>
            </a:r>
          </a:p>
          <a:p>
            <a:pPr lvl="2">
              <a:lnSpc>
                <a:spcPct val="170000"/>
              </a:lnSpc>
              <a:spcBef>
                <a:spcPts val="0"/>
              </a:spcBef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Deficient discipline in governance, lack of accountability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38D12D1-1079-4D97-9F48-2182839BA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Purpose of NBEA</a:t>
            </a:r>
            <a:endParaRPr lang="en-NZ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6A71479-8DA0-4D4F-8341-D977FE5428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“… enhancing the quality of the environment to support the wellbeing of present and future generations.”</a:t>
            </a:r>
          </a:p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&amp; achieving that purpose: promoting positive outcomes … </a:t>
            </a:r>
            <a:r>
              <a:rPr lang="en-US" alt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use, development, protection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only occurs within prescribed environmental </a:t>
            </a:r>
            <a:r>
              <a:rPr lang="en-US" alt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limits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…”</a:t>
            </a:r>
          </a:p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Outcomes to be supported by NPS, greater use of </a:t>
            </a:r>
            <a:r>
              <a:rPr lang="en-US" alt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economic instruments, regulation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&amp; Strategic Planning Act.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>
            <a:extLst>
              <a:ext uri="{FF2B5EF4-FFF2-40B4-BE49-F238E27FC236}">
                <a16:creationId xmlns:a16="http://schemas.microsoft.com/office/drawing/2014/main" id="{B9FD5A74-B45E-414A-967B-049BF26CE1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Economic instruments</a:t>
            </a:r>
          </a:p>
        </p:txBody>
      </p:sp>
      <p:sp>
        <p:nvSpPr>
          <p:cNvPr id="8195" name="Content Placeholder 4">
            <a:extLst>
              <a:ext uri="{FF2B5EF4-FFF2-40B4-BE49-F238E27FC236}">
                <a16:creationId xmlns:a16="http://schemas.microsoft.com/office/drawing/2014/main" id="{10767271-33F4-4E99-932B-590B1852B3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611688"/>
          </a:xfrm>
        </p:spPr>
        <p:txBody>
          <a:bodyPr/>
          <a:lstStyle/>
          <a:p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Principles are well known – nothing new, but little experience with application</a:t>
            </a:r>
          </a:p>
          <a:p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Brief comments</a:t>
            </a:r>
          </a:p>
          <a:p>
            <a:pPr lvl="1"/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status quo outcomes &amp; entitlements:</a:t>
            </a:r>
          </a:p>
          <a:p>
            <a:pPr lvl="2"/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Requires innovation: over allocation? Transitioning to new regime?</a:t>
            </a:r>
            <a:r>
              <a:rPr lang="en-GB" altLang="en-US"/>
              <a:t> </a:t>
            </a:r>
          </a:p>
          <a:p>
            <a:pPr lvl="1"/>
            <a:r>
              <a:rPr lang="en-GB" alt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Price discovery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/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Auctions: rights to extract, reverse auctions rights</a:t>
            </a:r>
          </a:p>
          <a:p>
            <a:pPr lvl="2"/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tax, bonds &amp; royalties (administered prices) : (1) source of revenue; (2) may or may not achieve target; (3) unlikely to equal willingness to pay for the right/permit OR damages </a:t>
            </a:r>
          </a:p>
          <a:p>
            <a:pPr lvl="2"/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Tradable rights: with scarcity, set target &amp; allow market decide who enjoys right (right to use), quality of rights important</a:t>
            </a:r>
          </a:p>
          <a:p>
            <a:pPr lvl="2"/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Coase – importance of transaction costs associated with trade</a:t>
            </a:r>
          </a:p>
          <a:p>
            <a:pPr lvl="1"/>
            <a:endParaRPr lang="en-GB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2A59906-7F8F-4AC4-922D-39889F622F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Quality of rights (permits, consents, …)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DC4325-8070-48FC-8621-812FC6631E73}"/>
              </a:ext>
            </a:extLst>
          </p:cNvPr>
          <p:cNvCxnSpPr>
            <a:cxnSpLocks/>
          </p:cNvCxnSpPr>
          <p:nvPr/>
        </p:nvCxnSpPr>
        <p:spPr>
          <a:xfrm>
            <a:off x="3973513" y="2317750"/>
            <a:ext cx="44450" cy="2805113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EC10BA-240A-49EA-8D18-BAD7C1273F11}"/>
              </a:ext>
            </a:extLst>
          </p:cNvPr>
          <p:cNvCxnSpPr/>
          <p:nvPr/>
        </p:nvCxnSpPr>
        <p:spPr>
          <a:xfrm>
            <a:off x="2208213" y="3763963"/>
            <a:ext cx="3627437" cy="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TextBox 8">
            <a:extLst>
              <a:ext uri="{FF2B5EF4-FFF2-40B4-BE49-F238E27FC236}">
                <a16:creationId xmlns:a16="http://schemas.microsoft.com/office/drawing/2014/main" id="{EC4ACA6F-2916-428D-9876-A5196C0D0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13" y="1987550"/>
            <a:ext cx="1547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imes" panose="02020603050405020304" pitchFamily="18" charset="0"/>
              </a:rPr>
              <a:t>Transferability</a:t>
            </a:r>
          </a:p>
        </p:txBody>
      </p:sp>
      <p:sp>
        <p:nvSpPr>
          <p:cNvPr id="9222" name="TextBox 9">
            <a:extLst>
              <a:ext uri="{FF2B5EF4-FFF2-40B4-BE49-F238E27FC236}">
                <a16:creationId xmlns:a16="http://schemas.microsoft.com/office/drawing/2014/main" id="{57E65A25-9B4A-46D2-A8FE-FFBEFA761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688" y="3584575"/>
            <a:ext cx="1004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imes" panose="02020603050405020304" pitchFamily="18" charset="0"/>
              </a:rPr>
              <a:t>Duration</a:t>
            </a:r>
          </a:p>
        </p:txBody>
      </p:sp>
      <p:sp>
        <p:nvSpPr>
          <p:cNvPr id="9223" name="TextBox 10">
            <a:extLst>
              <a:ext uri="{FF2B5EF4-FFF2-40B4-BE49-F238E27FC236}">
                <a16:creationId xmlns:a16="http://schemas.microsoft.com/office/drawing/2014/main" id="{D1CCD10E-CE59-4371-9BB3-2C360338E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3573463"/>
            <a:ext cx="171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imes" panose="02020603050405020304" pitchFamily="18" charset="0"/>
              </a:rPr>
              <a:t>Certainty of title</a:t>
            </a:r>
          </a:p>
        </p:txBody>
      </p:sp>
      <p:sp>
        <p:nvSpPr>
          <p:cNvPr id="9224" name="TextBox 11">
            <a:extLst>
              <a:ext uri="{FF2B5EF4-FFF2-40B4-BE49-F238E27FC236}">
                <a16:creationId xmlns:a16="http://schemas.microsoft.com/office/drawing/2014/main" id="{07D93CB5-6A77-4B15-9711-153832F2E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588" y="5229225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imes" panose="02020603050405020304" pitchFamily="18" charset="0"/>
              </a:rPr>
              <a:t>Excludability</a:t>
            </a:r>
          </a:p>
        </p:txBody>
      </p:sp>
      <p:sp>
        <p:nvSpPr>
          <p:cNvPr id="9225" name="TextBox 12">
            <a:extLst>
              <a:ext uri="{FF2B5EF4-FFF2-40B4-BE49-F238E27FC236}">
                <a16:creationId xmlns:a16="http://schemas.microsoft.com/office/drawing/2014/main" id="{E2C6B54A-162B-4AD6-816E-0ADF8FBDC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3" y="3470275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imes" panose="02020603050405020304" pitchFamily="18" charset="0"/>
              </a:rPr>
              <a:t>0</a:t>
            </a:r>
          </a:p>
        </p:txBody>
      </p:sp>
      <p:sp>
        <p:nvSpPr>
          <p:cNvPr id="9226" name="TextBox 13">
            <a:extLst>
              <a:ext uri="{FF2B5EF4-FFF2-40B4-BE49-F238E27FC236}">
                <a16:creationId xmlns:a16="http://schemas.microsoft.com/office/drawing/2014/main" id="{4EBD130C-7261-4585-987A-30BDC4447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363" y="2276475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9227" name="TextBox 14">
            <a:extLst>
              <a:ext uri="{FF2B5EF4-FFF2-40B4-BE49-F238E27FC236}">
                <a16:creationId xmlns:a16="http://schemas.microsoft.com/office/drawing/2014/main" id="{9EA47D5B-E1FE-478A-BA61-1747D6602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0" y="3413125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9228" name="TextBox 15">
            <a:extLst>
              <a:ext uri="{FF2B5EF4-FFF2-40B4-BE49-F238E27FC236}">
                <a16:creationId xmlns:a16="http://schemas.microsoft.com/office/drawing/2014/main" id="{38D283D9-9D2F-44E4-9E15-70B8D46EC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350" y="4935538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9229" name="TextBox 16">
            <a:extLst>
              <a:ext uri="{FF2B5EF4-FFF2-40B4-BE49-F238E27FC236}">
                <a16:creationId xmlns:a16="http://schemas.microsoft.com/office/drawing/2014/main" id="{DE5A2D46-448B-4A05-8AD7-472785856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0" y="33639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Times" panose="02020603050405020304" pitchFamily="18" charset="0"/>
              </a:rPr>
              <a:t>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EBFBC1-A5FF-4D0B-B16E-3ED82B76C607}"/>
              </a:ext>
            </a:extLst>
          </p:cNvPr>
          <p:cNvCxnSpPr/>
          <p:nvPr/>
        </p:nvCxnSpPr>
        <p:spPr>
          <a:xfrm flipH="1">
            <a:off x="2959100" y="2981325"/>
            <a:ext cx="1020763" cy="766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3F59C8-A45C-433B-94AB-C3C709304DBC}"/>
              </a:ext>
            </a:extLst>
          </p:cNvPr>
          <p:cNvCxnSpPr>
            <a:cxnSpLocks/>
          </p:cNvCxnSpPr>
          <p:nvPr/>
        </p:nvCxnSpPr>
        <p:spPr>
          <a:xfrm>
            <a:off x="3990975" y="2981325"/>
            <a:ext cx="1252538" cy="758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79D2E5B-EDC9-46A3-8EEB-98F7FBAD2721}"/>
              </a:ext>
            </a:extLst>
          </p:cNvPr>
          <p:cNvCxnSpPr/>
          <p:nvPr/>
        </p:nvCxnSpPr>
        <p:spPr>
          <a:xfrm flipH="1">
            <a:off x="4017963" y="3746500"/>
            <a:ext cx="1225550" cy="847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C19947-E6CB-4A1B-ACD9-DC0E56F00151}"/>
              </a:ext>
            </a:extLst>
          </p:cNvPr>
          <p:cNvCxnSpPr/>
          <p:nvPr/>
        </p:nvCxnSpPr>
        <p:spPr>
          <a:xfrm flipH="1" flipV="1">
            <a:off x="2967038" y="3757613"/>
            <a:ext cx="1039812" cy="838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4" name="Straight Arrow Connector 3">
            <a:extLst>
              <a:ext uri="{FF2B5EF4-FFF2-40B4-BE49-F238E27FC236}">
                <a16:creationId xmlns:a16="http://schemas.microsoft.com/office/drawing/2014/main" id="{7AD4281B-4A2A-4902-AA11-1710BDFFE9E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79688" y="2741613"/>
            <a:ext cx="941387" cy="84296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5" name="TextBox 5">
            <a:extLst>
              <a:ext uri="{FF2B5EF4-FFF2-40B4-BE49-F238E27FC236}">
                <a16:creationId xmlns:a16="http://schemas.microsoft.com/office/drawing/2014/main" id="{3F451E7E-014B-4CBB-B460-611929842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482850"/>
            <a:ext cx="1874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  <a:latin typeface="Times" panose="02020603050405020304" pitchFamily="18" charset="0"/>
              </a:rPr>
              <a:t>Value of right</a:t>
            </a:r>
          </a:p>
        </p:txBody>
      </p:sp>
      <p:cxnSp>
        <p:nvCxnSpPr>
          <p:cNvPr id="9236" name="Straight Connector 19">
            <a:extLst>
              <a:ext uri="{FF2B5EF4-FFF2-40B4-BE49-F238E27FC236}">
                <a16:creationId xmlns:a16="http://schemas.microsoft.com/office/drawing/2014/main" id="{FA2DC733-1108-48E6-A6E9-2F8A437308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79863" y="2981325"/>
            <a:ext cx="736600" cy="738188"/>
          </a:xfrm>
          <a:prstGeom prst="lin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7" name="Straight Arrow Connector 25">
            <a:extLst>
              <a:ext uri="{FF2B5EF4-FFF2-40B4-BE49-F238E27FC236}">
                <a16:creationId xmlns:a16="http://schemas.microsoft.com/office/drawing/2014/main" id="{8756D4E1-49DA-45CA-9121-6D81564873B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11675" y="2686050"/>
            <a:ext cx="1022350" cy="762000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8" name="TextBox 26">
            <a:extLst>
              <a:ext uri="{FF2B5EF4-FFF2-40B4-BE49-F238E27FC236}">
                <a16:creationId xmlns:a16="http://schemas.microsoft.com/office/drawing/2014/main" id="{B48516BE-C04A-48C1-BC40-DAE179BB7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775" y="2460625"/>
            <a:ext cx="2405063" cy="830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B050"/>
                </a:solidFill>
                <a:latin typeface="Times" panose="02020603050405020304" pitchFamily="18" charset="0"/>
              </a:rPr>
              <a:t>Shorter duration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B050"/>
                </a:solidFill>
                <a:latin typeface="Times" panose="02020603050405020304" pitchFamily="18" charset="0"/>
              </a:rPr>
              <a:t>Lower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  <p:bldP spid="9225" grpId="0"/>
      <p:bldP spid="9226" grpId="0"/>
      <p:bldP spid="9227" grpId="0"/>
      <p:bldP spid="9228" grpId="0"/>
      <p:bldP spid="9229" grpId="0"/>
      <p:bldP spid="9235" grpId="0"/>
      <p:bldP spid="92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C855BA3-ACE4-4AE3-B5DF-D2174AE33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841375"/>
          </a:xfrm>
        </p:spPr>
        <p:txBody>
          <a:bodyPr/>
          <a:lstStyle/>
          <a:p>
            <a:r>
              <a:rPr lang="en-US" altLang="en-US"/>
              <a:t>Rights to use &amp; innovative technology</a:t>
            </a:r>
            <a:endParaRPr lang="en-NZ" altLang="en-US"/>
          </a:p>
        </p:txBody>
      </p:sp>
      <p:pic>
        <p:nvPicPr>
          <p:cNvPr id="10243" name="Content Placeholder 1">
            <a:extLst>
              <a:ext uri="{FF2B5EF4-FFF2-40B4-BE49-F238E27FC236}">
                <a16:creationId xmlns:a16="http://schemas.microsoft.com/office/drawing/2014/main" id="{9F2D975B-DAA0-437E-A36E-75D75406D1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2205038"/>
            <a:ext cx="4424362" cy="3024187"/>
          </a:xfrm>
        </p:spPr>
      </p:pic>
      <p:sp>
        <p:nvSpPr>
          <p:cNvPr id="10244" name="TextBox 2">
            <a:extLst>
              <a:ext uri="{FF2B5EF4-FFF2-40B4-BE49-F238E27FC236}">
                <a16:creationId xmlns:a16="http://schemas.microsoft.com/office/drawing/2014/main" id="{5D52F5AA-5EFA-4E32-937A-5B2E39A28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233613"/>
            <a:ext cx="3073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latin typeface="Times" panose="02020603050405020304" pitchFamily="18" charset="0"/>
              </a:rPr>
              <a:t>(1) Secure, quality rights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latin typeface="Times" panose="02020603050405020304" pitchFamily="18" charset="0"/>
              </a:rPr>
              <a:t>(2) Encourage efficient use of scarce resources: water, assimilative capacity, energy,…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latin typeface="Times" panose="02020603050405020304" pitchFamily="18" charset="0"/>
              </a:rPr>
              <a:t>(3) Innovative monitoring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>
              <a:latin typeface="Times" panose="02020603050405020304" pitchFamily="18" charset="0"/>
            </a:endParaRPr>
          </a:p>
        </p:txBody>
      </p:sp>
      <p:sp>
        <p:nvSpPr>
          <p:cNvPr id="10245" name="TextBox 3">
            <a:extLst>
              <a:ext uri="{FF2B5EF4-FFF2-40B4-BE49-F238E27FC236}">
                <a16:creationId xmlns:a16="http://schemas.microsoft.com/office/drawing/2014/main" id="{B47343C7-8047-4487-BBF2-21003159F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732463"/>
            <a:ext cx="6588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latin typeface="Times" panose="02020603050405020304" pitchFamily="18" charset="0"/>
              </a:rPr>
              <a:t>We don’t face narrow specialised problems rather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latin typeface="Times" panose="02020603050405020304" pitchFamily="18" charset="0"/>
              </a:rPr>
              <a:t>complex ones that cut across sectors &amp; disciplines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>
            <a:extLst>
              <a:ext uri="{FF2B5EF4-FFF2-40B4-BE49-F238E27FC236}">
                <a16:creationId xmlns:a16="http://schemas.microsoft.com/office/drawing/2014/main" id="{07743C19-0419-4BD3-8ED5-A7DCEEC22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Regulatory environment</a:t>
            </a:r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id="{07AC1D5C-B893-4614-BF56-946CF1481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36838"/>
            <a:ext cx="42481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>
            <a:extLst>
              <a:ext uri="{FF2B5EF4-FFF2-40B4-BE49-F238E27FC236}">
                <a16:creationId xmlns:a16="http://schemas.microsoft.com/office/drawing/2014/main" id="{D06F1111-2F2A-4E8F-97CE-83759EE09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2655888"/>
            <a:ext cx="3743325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7">
            <a:extLst>
              <a:ext uri="{FF2B5EF4-FFF2-40B4-BE49-F238E27FC236}">
                <a16:creationId xmlns:a16="http://schemas.microsoft.com/office/drawing/2014/main" id="{76B7BA15-F9FA-4DDE-A137-662666D4D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2049463"/>
            <a:ext cx="2376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latin typeface="Times" panose="02020603050405020304" pitchFamily="18" charset="0"/>
              </a:rPr>
              <a:t>Stream protection</a:t>
            </a:r>
          </a:p>
        </p:txBody>
      </p:sp>
      <p:sp>
        <p:nvSpPr>
          <p:cNvPr id="11270" name="TextBox 8">
            <a:extLst>
              <a:ext uri="{FF2B5EF4-FFF2-40B4-BE49-F238E27FC236}">
                <a16:creationId xmlns:a16="http://schemas.microsoft.com/office/drawing/2014/main" id="{324F49A3-7043-4066-B87A-50B4E6052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039938"/>
            <a:ext cx="2617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latin typeface="Times" panose="02020603050405020304" pitchFamily="18" charset="0"/>
              </a:rPr>
              <a:t>Urban development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>
            <a:extLst>
              <a:ext uri="{FF2B5EF4-FFF2-40B4-BE49-F238E27FC236}">
                <a16:creationId xmlns:a16="http://schemas.microsoft.com/office/drawing/2014/main" id="{AC03DA7D-0F82-4A96-A68E-888F80ECB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Towards a new governance structure</a:t>
            </a:r>
          </a:p>
        </p:txBody>
      </p:sp>
      <p:sp>
        <p:nvSpPr>
          <p:cNvPr id="12291" name="Content Placeholder 4">
            <a:extLst>
              <a:ext uri="{FF2B5EF4-FFF2-40B4-BE49-F238E27FC236}">
                <a16:creationId xmlns:a16="http://schemas.microsoft.com/office/drawing/2014/main" id="{EDA08822-A785-4A5E-A33C-EF151254F8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395788"/>
          </a:xfrm>
        </p:spPr>
        <p:txBody>
          <a:bodyPr/>
          <a:lstStyle/>
          <a:p>
            <a:r>
              <a:rPr lang="en-GB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Partnerships with local iwi – Te Tiriti o Waitangi</a:t>
            </a:r>
          </a:p>
          <a:p>
            <a:r>
              <a:rPr lang="en-GB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Targets, learning, adaptation </a:t>
            </a:r>
          </a:p>
          <a:p>
            <a:pPr lvl="1"/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Mandatory, transparent targets, measured, monitored</a:t>
            </a:r>
          </a:p>
          <a:p>
            <a:pPr lvl="1"/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Audit performance against targets – PCE &amp; report to parliament?</a:t>
            </a:r>
          </a:p>
          <a:p>
            <a:r>
              <a:rPr lang="en-GB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Dynamic Adaptive Governance</a:t>
            </a:r>
          </a:p>
          <a:p>
            <a:pPr lvl="1"/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Are economic/regulatory instruments delivering the targets? Least cost?</a:t>
            </a:r>
          </a:p>
          <a:p>
            <a:pPr lvl="1"/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Adapt instruments against performance</a:t>
            </a:r>
          </a:p>
          <a:p>
            <a:pPr lvl="1"/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Full cost recovery – permits/rights not subsidized by general rate levy</a:t>
            </a:r>
          </a:p>
          <a:p>
            <a:pPr algn="just"/>
            <a:r>
              <a:rPr lang="en-GB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</a:p>
          <a:p>
            <a:pPr lvl="1" algn="just"/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existing entitlements</a:t>
            </a:r>
          </a:p>
          <a:p>
            <a:pPr lvl="1" algn="just"/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Cultures of innovation – dealing with complex challenges, cross discipline, Te Tiriti o  Waitangi, unleash technology</a:t>
            </a:r>
          </a:p>
          <a:p>
            <a:pPr lvl="1" algn="just"/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Capacity building – skills to support decision making</a:t>
            </a:r>
          </a:p>
          <a:p>
            <a:pPr lvl="1"/>
            <a:endParaRPr lang="en-GB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4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4D896729BE0E408CA8D2F9512B1510" ma:contentTypeVersion="13" ma:contentTypeDescription="Create a new document." ma:contentTypeScope="" ma:versionID="54fb494f7a5515c72b95ccc0a0b69bf9">
  <xsd:schema xmlns:xsd="http://www.w3.org/2001/XMLSchema" xmlns:xs="http://www.w3.org/2001/XMLSchema" xmlns:p="http://schemas.microsoft.com/office/2006/metadata/properties" xmlns:ns3="8e3c2809-b418-4596-82d3-520d433dc18b" xmlns:ns4="cb9cb45a-5642-4339-b944-a4d0488189b7" targetNamespace="http://schemas.microsoft.com/office/2006/metadata/properties" ma:root="true" ma:fieldsID="204bce7ccfb10bd49401f4be838c7bab" ns3:_="" ns4:_="">
    <xsd:import namespace="8e3c2809-b418-4596-82d3-520d433dc18b"/>
    <xsd:import namespace="cb9cb45a-5642-4339-b944-a4d048818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3c2809-b418-4596-82d3-520d433dc1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cb45a-5642-4339-b944-a4d0488189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D0033-2CD6-4526-A018-4041614534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D8295A-B307-4891-AAA8-BB9E40E8A8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3c2809-b418-4596-82d3-520d433dc18b"/>
    <ds:schemaRef ds:uri="cb9cb45a-5642-4339-b944-a4d048818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530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Times</vt:lpstr>
      <vt:lpstr>Arial</vt:lpstr>
      <vt:lpstr>Verdana</vt:lpstr>
      <vt:lpstr>Times New Roman</vt:lpstr>
      <vt:lpstr>Blank Presentation</vt:lpstr>
      <vt:lpstr>We got it Wrong! Review of the RMA 1991 Economic Instruments</vt:lpstr>
      <vt:lpstr>Recognise &amp; Acknowledge Institutional Failure</vt:lpstr>
      <vt:lpstr>Purpose of NBEA</vt:lpstr>
      <vt:lpstr>Economic instruments</vt:lpstr>
      <vt:lpstr>Quality of rights (permits, consents, …)</vt:lpstr>
      <vt:lpstr>Rights to use &amp; innovative technology</vt:lpstr>
      <vt:lpstr>Regulatory environment</vt:lpstr>
      <vt:lpstr>Towards a new governance structure</vt:lpstr>
    </vt:vector>
  </TitlesOfParts>
  <Company>King St Advertising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4</dc:creator>
  <cp:lastModifiedBy>Diego</cp:lastModifiedBy>
  <cp:revision>99</cp:revision>
  <cp:lastPrinted>2014-02-23T20:15:22Z</cp:lastPrinted>
  <dcterms:created xsi:type="dcterms:W3CDTF">2007-02-19T22:24:58Z</dcterms:created>
  <dcterms:modified xsi:type="dcterms:W3CDTF">2021-03-30T18:03:38Z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0x010100794D896729BE0E408CA8D2F9512B1510</vt:lpwstr>
  </property>
</Properties>
</file>