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5A9868E3-038A-49AE-B49D-264D8E0E029D}" type="datetimeFigureOut">
              <a:rPr lang="en-NZ" smtClean="0"/>
              <a:t>18/12/2020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C5E9CDA-A803-441A-B969-36D1328995B8}" type="slidenum">
              <a:rPr lang="en-NZ" smtClean="0"/>
              <a:t>‹#›</a:t>
            </a:fld>
            <a:endParaRPr lang="en-NZ"/>
          </a:p>
        </p:txBody>
      </p:sp>
    </p:spTree>
    <p:extLst>
      <p:ext uri="{BB962C8B-B14F-4D97-AF65-F5344CB8AC3E}">
        <p14:creationId xmlns:p14="http://schemas.microsoft.com/office/powerpoint/2010/main" val="249412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5A9868E3-038A-49AE-B49D-264D8E0E029D}" type="datetimeFigureOut">
              <a:rPr lang="en-NZ" smtClean="0"/>
              <a:t>18/12/2020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C5E9CDA-A803-441A-B969-36D1328995B8}" type="slidenum">
              <a:rPr lang="en-NZ" smtClean="0"/>
              <a:t>‹#›</a:t>
            </a:fld>
            <a:endParaRPr lang="en-NZ"/>
          </a:p>
        </p:txBody>
      </p:sp>
    </p:spTree>
    <p:extLst>
      <p:ext uri="{BB962C8B-B14F-4D97-AF65-F5344CB8AC3E}">
        <p14:creationId xmlns:p14="http://schemas.microsoft.com/office/powerpoint/2010/main" val="3363697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5A9868E3-038A-49AE-B49D-264D8E0E029D}" type="datetimeFigureOut">
              <a:rPr lang="en-NZ" smtClean="0"/>
              <a:t>18/12/2020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C5E9CDA-A803-441A-B969-36D1328995B8}" type="slidenum">
              <a:rPr lang="en-NZ" smtClean="0"/>
              <a:t>‹#›</a:t>
            </a:fld>
            <a:endParaRPr lang="en-NZ"/>
          </a:p>
        </p:txBody>
      </p:sp>
    </p:spTree>
    <p:extLst>
      <p:ext uri="{BB962C8B-B14F-4D97-AF65-F5344CB8AC3E}">
        <p14:creationId xmlns:p14="http://schemas.microsoft.com/office/powerpoint/2010/main" val="1392160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5A9868E3-038A-49AE-B49D-264D8E0E029D}" type="datetimeFigureOut">
              <a:rPr lang="en-NZ" smtClean="0"/>
              <a:t>18/12/2020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C5E9CDA-A803-441A-B969-36D1328995B8}" type="slidenum">
              <a:rPr lang="en-NZ" smtClean="0"/>
              <a:t>‹#›</a:t>
            </a:fld>
            <a:endParaRPr lang="en-NZ"/>
          </a:p>
        </p:txBody>
      </p:sp>
    </p:spTree>
    <p:extLst>
      <p:ext uri="{BB962C8B-B14F-4D97-AF65-F5344CB8AC3E}">
        <p14:creationId xmlns:p14="http://schemas.microsoft.com/office/powerpoint/2010/main" val="2830305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9868E3-038A-49AE-B49D-264D8E0E029D}" type="datetimeFigureOut">
              <a:rPr lang="en-NZ" smtClean="0"/>
              <a:t>18/12/2020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C5E9CDA-A803-441A-B969-36D1328995B8}" type="slidenum">
              <a:rPr lang="en-NZ" smtClean="0"/>
              <a:t>‹#›</a:t>
            </a:fld>
            <a:endParaRPr lang="en-NZ"/>
          </a:p>
        </p:txBody>
      </p:sp>
    </p:spTree>
    <p:extLst>
      <p:ext uri="{BB962C8B-B14F-4D97-AF65-F5344CB8AC3E}">
        <p14:creationId xmlns:p14="http://schemas.microsoft.com/office/powerpoint/2010/main" val="1026893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5A9868E3-038A-49AE-B49D-264D8E0E029D}" type="datetimeFigureOut">
              <a:rPr lang="en-NZ" smtClean="0"/>
              <a:t>18/12/2020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C5E9CDA-A803-441A-B969-36D1328995B8}" type="slidenum">
              <a:rPr lang="en-NZ" smtClean="0"/>
              <a:t>‹#›</a:t>
            </a:fld>
            <a:endParaRPr lang="en-NZ"/>
          </a:p>
        </p:txBody>
      </p:sp>
    </p:spTree>
    <p:extLst>
      <p:ext uri="{BB962C8B-B14F-4D97-AF65-F5344CB8AC3E}">
        <p14:creationId xmlns:p14="http://schemas.microsoft.com/office/powerpoint/2010/main" val="2802228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5A9868E3-038A-49AE-B49D-264D8E0E029D}" type="datetimeFigureOut">
              <a:rPr lang="en-NZ" smtClean="0"/>
              <a:t>18/12/2020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7C5E9CDA-A803-441A-B969-36D1328995B8}" type="slidenum">
              <a:rPr lang="en-NZ" smtClean="0"/>
              <a:t>‹#›</a:t>
            </a:fld>
            <a:endParaRPr lang="en-NZ"/>
          </a:p>
        </p:txBody>
      </p:sp>
    </p:spTree>
    <p:extLst>
      <p:ext uri="{BB962C8B-B14F-4D97-AF65-F5344CB8AC3E}">
        <p14:creationId xmlns:p14="http://schemas.microsoft.com/office/powerpoint/2010/main" val="31115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5A9868E3-038A-49AE-B49D-264D8E0E029D}" type="datetimeFigureOut">
              <a:rPr lang="en-NZ" smtClean="0"/>
              <a:t>18/12/2020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7C5E9CDA-A803-441A-B969-36D1328995B8}" type="slidenum">
              <a:rPr lang="en-NZ" smtClean="0"/>
              <a:t>‹#›</a:t>
            </a:fld>
            <a:endParaRPr lang="en-NZ"/>
          </a:p>
        </p:txBody>
      </p:sp>
    </p:spTree>
    <p:extLst>
      <p:ext uri="{BB962C8B-B14F-4D97-AF65-F5344CB8AC3E}">
        <p14:creationId xmlns:p14="http://schemas.microsoft.com/office/powerpoint/2010/main" val="669970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868E3-038A-49AE-B49D-264D8E0E029D}" type="datetimeFigureOut">
              <a:rPr lang="en-NZ" smtClean="0"/>
              <a:t>18/12/2020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7C5E9CDA-A803-441A-B969-36D1328995B8}" type="slidenum">
              <a:rPr lang="en-NZ" smtClean="0"/>
              <a:t>‹#›</a:t>
            </a:fld>
            <a:endParaRPr lang="en-NZ"/>
          </a:p>
        </p:txBody>
      </p:sp>
    </p:spTree>
    <p:extLst>
      <p:ext uri="{BB962C8B-B14F-4D97-AF65-F5344CB8AC3E}">
        <p14:creationId xmlns:p14="http://schemas.microsoft.com/office/powerpoint/2010/main" val="54981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9868E3-038A-49AE-B49D-264D8E0E029D}" type="datetimeFigureOut">
              <a:rPr lang="en-NZ" smtClean="0"/>
              <a:t>18/12/2020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C5E9CDA-A803-441A-B969-36D1328995B8}" type="slidenum">
              <a:rPr lang="en-NZ" smtClean="0"/>
              <a:t>‹#›</a:t>
            </a:fld>
            <a:endParaRPr lang="en-NZ"/>
          </a:p>
        </p:txBody>
      </p:sp>
    </p:spTree>
    <p:extLst>
      <p:ext uri="{BB962C8B-B14F-4D97-AF65-F5344CB8AC3E}">
        <p14:creationId xmlns:p14="http://schemas.microsoft.com/office/powerpoint/2010/main" val="280361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9868E3-038A-49AE-B49D-264D8E0E029D}" type="datetimeFigureOut">
              <a:rPr lang="en-NZ" smtClean="0"/>
              <a:t>18/12/2020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C5E9CDA-A803-441A-B969-36D1328995B8}" type="slidenum">
              <a:rPr lang="en-NZ" smtClean="0"/>
              <a:t>‹#›</a:t>
            </a:fld>
            <a:endParaRPr lang="en-NZ"/>
          </a:p>
        </p:txBody>
      </p:sp>
    </p:spTree>
    <p:extLst>
      <p:ext uri="{BB962C8B-B14F-4D97-AF65-F5344CB8AC3E}">
        <p14:creationId xmlns:p14="http://schemas.microsoft.com/office/powerpoint/2010/main" val="3540685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868E3-038A-49AE-B49D-264D8E0E029D}" type="datetimeFigureOut">
              <a:rPr lang="en-NZ" smtClean="0"/>
              <a:t>18/12/2020</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5E9CDA-A803-441A-B969-36D1328995B8}" type="slidenum">
              <a:rPr lang="en-NZ" smtClean="0"/>
              <a:t>‹#›</a:t>
            </a:fld>
            <a:endParaRPr lang="en-NZ"/>
          </a:p>
        </p:txBody>
      </p:sp>
    </p:spTree>
    <p:extLst>
      <p:ext uri="{BB962C8B-B14F-4D97-AF65-F5344CB8AC3E}">
        <p14:creationId xmlns:p14="http://schemas.microsoft.com/office/powerpoint/2010/main" val="2051832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ANALYSIS OF COVID-19 LOCKDOWNS</a:t>
            </a:r>
            <a:endParaRPr lang="en-NZ" dirty="0"/>
          </a:p>
        </p:txBody>
      </p:sp>
      <p:sp>
        <p:nvSpPr>
          <p:cNvPr id="3" name="Subtitle 2"/>
          <p:cNvSpPr>
            <a:spLocks noGrp="1"/>
          </p:cNvSpPr>
          <p:nvPr>
            <p:ph type="subTitle" idx="1"/>
          </p:nvPr>
        </p:nvSpPr>
        <p:spPr/>
        <p:txBody>
          <a:bodyPr/>
          <a:lstStyle/>
          <a:p>
            <a:r>
              <a:rPr lang="en-US" dirty="0" smtClean="0"/>
              <a:t>Martin </a:t>
            </a:r>
            <a:r>
              <a:rPr lang="en-US" dirty="0" err="1" smtClean="0"/>
              <a:t>Lally</a:t>
            </a:r>
            <a:endParaRPr lang="en-US" dirty="0" smtClean="0"/>
          </a:p>
          <a:p>
            <a:r>
              <a:rPr lang="en-US" smtClean="0"/>
              <a:t>16 December 2020</a:t>
            </a:r>
            <a:endParaRPr lang="en-NZ" dirty="0"/>
          </a:p>
        </p:txBody>
      </p:sp>
    </p:spTree>
    <p:extLst>
      <p:ext uri="{BB962C8B-B14F-4D97-AF65-F5344CB8AC3E}">
        <p14:creationId xmlns:p14="http://schemas.microsoft.com/office/powerpoint/2010/main" val="2657603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Government’s Analysis</a:t>
            </a:r>
            <a:endParaRPr lang="en-NZ" dirty="0"/>
          </a:p>
        </p:txBody>
      </p:sp>
      <p:sp>
        <p:nvSpPr>
          <p:cNvPr id="3" name="Content Placeholder 2"/>
          <p:cNvSpPr>
            <a:spLocks noGrp="1"/>
          </p:cNvSpPr>
          <p:nvPr>
            <p:ph idx="1"/>
          </p:nvPr>
        </p:nvSpPr>
        <p:spPr/>
        <p:txBody>
          <a:bodyPr>
            <a:normAutofit fontScale="92500" lnSpcReduction="10000"/>
          </a:bodyPr>
          <a:lstStyle/>
          <a:p>
            <a:r>
              <a:rPr lang="en-US" dirty="0" smtClean="0"/>
              <a:t>No quantitative Cost-Benefit analysis invoked.</a:t>
            </a:r>
          </a:p>
          <a:p>
            <a:r>
              <a:rPr lang="en-US" dirty="0" smtClean="0"/>
              <a:t>Why? Because it “..</a:t>
            </a:r>
            <a:r>
              <a:rPr lang="en-US" i="1" dirty="0" smtClean="0"/>
              <a:t>may not fully capture the dynamic nature of the information and choices available at particular points in time</a:t>
            </a:r>
            <a:r>
              <a:rPr lang="en-US" dirty="0" smtClean="0"/>
              <a:t>..” (National Crisis Management Centre, Covid-19 Weekly Monitoring Report 15 April).</a:t>
            </a:r>
          </a:p>
          <a:p>
            <a:r>
              <a:rPr lang="en-US" dirty="0" smtClean="0"/>
              <a:t>Not true.  Quantitative Cost-Benefit analysis can deal with these features via backward induction. Presented in even basic university texts in operations research, economics, finance, etc.</a:t>
            </a:r>
            <a:endParaRPr lang="en-NZ" dirty="0"/>
          </a:p>
        </p:txBody>
      </p:sp>
    </p:spTree>
    <p:extLst>
      <p:ext uri="{BB962C8B-B14F-4D97-AF65-F5344CB8AC3E}">
        <p14:creationId xmlns:p14="http://schemas.microsoft.com/office/powerpoint/2010/main" val="2557776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Evolution in the Views of Profs Blakely, Baker and Wilson</a:t>
            </a:r>
            <a:endParaRPr lang="en-NZ" dirty="0"/>
          </a:p>
        </p:txBody>
      </p:sp>
      <p:sp>
        <p:nvSpPr>
          <p:cNvPr id="3" name="Content Placeholder 2"/>
          <p:cNvSpPr>
            <a:spLocks noGrp="1"/>
          </p:cNvSpPr>
          <p:nvPr>
            <p:ph idx="1"/>
          </p:nvPr>
        </p:nvSpPr>
        <p:spPr/>
        <p:txBody>
          <a:bodyPr>
            <a:normAutofit fontScale="70000" lnSpcReduction="20000"/>
          </a:bodyPr>
          <a:lstStyle/>
          <a:p>
            <a:r>
              <a:rPr lang="en-US" dirty="0" smtClean="0"/>
              <a:t>Pre </a:t>
            </a:r>
            <a:r>
              <a:rPr lang="en-US" dirty="0" err="1" smtClean="0"/>
              <a:t>Covid</a:t>
            </a:r>
            <a:r>
              <a:rPr lang="en-US" dirty="0" smtClean="0"/>
              <a:t>: Numerous publications using quantitative CBA to assess health interventions, with a numerical value for a QALY, including “</a:t>
            </a:r>
            <a:r>
              <a:rPr lang="en-US" i="1" dirty="0" smtClean="0"/>
              <a:t>Economic Evaluation of Border Closure for a Generic Severe Pandemic Threat using NZ Treasury Methods</a:t>
            </a:r>
            <a:r>
              <a:rPr lang="en-US" dirty="0" smtClean="0"/>
              <a:t>”.</a:t>
            </a:r>
          </a:p>
          <a:p>
            <a:r>
              <a:rPr lang="en-US" dirty="0" smtClean="0"/>
              <a:t>23 March 2020: published paper supporting a quantitative CBA to compare elimination with mitigation, with numerical value for a QALY.  No conclusions reached due to lack of data on the economic costs of these options, but urged government to complete this work.  “</a:t>
            </a:r>
            <a:r>
              <a:rPr lang="en-US" i="1" dirty="0" smtClean="0"/>
              <a:t>If we are flattening the curve we need our young and healthy citizens…being infected at higher rates to build up herd immunity</a:t>
            </a:r>
            <a:r>
              <a:rPr lang="en-US" dirty="0" smtClean="0"/>
              <a:t>.”</a:t>
            </a:r>
          </a:p>
          <a:p>
            <a:r>
              <a:rPr lang="en-US" dirty="0" smtClean="0"/>
              <a:t>Since: Unqualified support for elimination, but no quantitative CBA in support of it. </a:t>
            </a:r>
          </a:p>
          <a:p>
            <a:r>
              <a:rPr lang="en-US" dirty="0" smtClean="0"/>
              <a:t>Prof Baker: “</a:t>
            </a:r>
            <a:r>
              <a:rPr lang="en-US" i="1" dirty="0" smtClean="0"/>
              <a:t>I wept when PM announced that NZ was going into lockdown</a:t>
            </a:r>
            <a:r>
              <a:rPr lang="en-US" dirty="0" smtClean="0"/>
              <a:t>.” (14 April, 2020)</a:t>
            </a:r>
            <a:endParaRPr lang="en-NZ" dirty="0"/>
          </a:p>
        </p:txBody>
      </p:sp>
    </p:spTree>
    <p:extLst>
      <p:ext uri="{BB962C8B-B14F-4D97-AF65-F5344CB8AC3E}">
        <p14:creationId xmlns:p14="http://schemas.microsoft.com/office/powerpoint/2010/main" val="3005302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Evolution in the Views of </a:t>
            </a:r>
            <a:r>
              <a:rPr lang="en-US" dirty="0" err="1" smtClean="0"/>
              <a:t>Te</a:t>
            </a:r>
            <a:r>
              <a:rPr lang="en-US" dirty="0" smtClean="0"/>
              <a:t> </a:t>
            </a:r>
            <a:r>
              <a:rPr lang="en-US" dirty="0" err="1" smtClean="0"/>
              <a:t>Punaha</a:t>
            </a:r>
            <a:r>
              <a:rPr lang="en-US" dirty="0" smtClean="0"/>
              <a:t> </a:t>
            </a:r>
            <a:r>
              <a:rPr lang="en-US" dirty="0" err="1" smtClean="0"/>
              <a:t>Matatini</a:t>
            </a:r>
            <a:r>
              <a:rPr lang="en-US" dirty="0" smtClean="0"/>
              <a:t> (Prof Hendy et al)</a:t>
            </a:r>
            <a:endParaRPr lang="en-NZ" dirty="0"/>
          </a:p>
        </p:txBody>
      </p:sp>
      <p:sp>
        <p:nvSpPr>
          <p:cNvPr id="3" name="Content Placeholder 2"/>
          <p:cNvSpPr>
            <a:spLocks noGrp="1"/>
          </p:cNvSpPr>
          <p:nvPr>
            <p:ph idx="1"/>
          </p:nvPr>
        </p:nvSpPr>
        <p:spPr/>
        <p:txBody>
          <a:bodyPr>
            <a:normAutofit fontScale="62500" lnSpcReduction="20000"/>
          </a:bodyPr>
          <a:lstStyle/>
          <a:p>
            <a:r>
              <a:rPr lang="en-US" dirty="0" smtClean="0"/>
              <a:t>25 March 2020: Estimation of the death toll under various policy choices, but no mention of the costs of these competing policies.</a:t>
            </a:r>
          </a:p>
          <a:p>
            <a:r>
              <a:rPr lang="en-US" dirty="0" smtClean="0"/>
              <a:t>21 October 2020: Estimation of GDP losses from Level 3 and 4 lockdowns of Auckland in August, to achieve a given </a:t>
            </a:r>
            <a:r>
              <a:rPr lang="en-US" dirty="0" err="1" smtClean="0"/>
              <a:t>prob</a:t>
            </a:r>
            <a:r>
              <a:rPr lang="en-US" dirty="0" smtClean="0"/>
              <a:t> of </a:t>
            </a:r>
            <a:r>
              <a:rPr lang="en-US" dirty="0" err="1" smtClean="0"/>
              <a:t>covid</a:t>
            </a:r>
            <a:r>
              <a:rPr lang="en-US" dirty="0" smtClean="0"/>
              <a:t> elimination.  They approvingly refer to quantitative CBAs with QALYs compared to economic costs, but not do so themselves: “</a:t>
            </a:r>
            <a:r>
              <a:rPr lang="en-US" i="1" dirty="0" smtClean="0"/>
              <a:t>Previous analyses…have compared the benefits measured in terms of QALYs…to the economic costs.  Combining our approach…with these more in-depth analyses may be useful…</a:t>
            </a:r>
            <a:r>
              <a:rPr lang="en-US" dirty="0" smtClean="0"/>
              <a:t>”</a:t>
            </a:r>
          </a:p>
          <a:p>
            <a:r>
              <a:rPr lang="en-US" dirty="0" smtClean="0"/>
              <a:t>9 November 2020: Revised estimates of the death toll under various policies that might have been adopted in March.  Recognition that deaths should be converted to QALYs, for comparison with economic costs, but not carried out. “</a:t>
            </a:r>
            <a:r>
              <a:rPr lang="en-US" i="1" dirty="0" smtClean="0"/>
              <a:t>For CBA, age-dependent mortality and morbidity allow number of cases and deaths to be quantified in terms of QALYs, which can be converted to monetary units to facilitate comparison with economic costs</a:t>
            </a:r>
            <a:r>
              <a:rPr lang="en-US" dirty="0" smtClean="0"/>
              <a:t>.”</a:t>
            </a:r>
          </a:p>
          <a:p>
            <a:r>
              <a:rPr lang="en-US" dirty="0" smtClean="0"/>
              <a:t>From no consideration of costs to </a:t>
            </a:r>
            <a:r>
              <a:rPr lang="en-US" dirty="0" smtClean="0"/>
              <a:t>recognition </a:t>
            </a:r>
            <a:r>
              <a:rPr lang="en-US" dirty="0" smtClean="0"/>
              <a:t>of </a:t>
            </a:r>
            <a:r>
              <a:rPr lang="en-US" dirty="0" smtClean="0"/>
              <a:t>them and the value of CBA, </a:t>
            </a:r>
            <a:r>
              <a:rPr lang="en-US" dirty="0" smtClean="0"/>
              <a:t>but </a:t>
            </a:r>
            <a:r>
              <a:rPr lang="en-US" dirty="0" smtClean="0"/>
              <a:t>still no </a:t>
            </a:r>
            <a:r>
              <a:rPr lang="en-US" dirty="0" smtClean="0"/>
              <a:t>CBA performed.</a:t>
            </a:r>
            <a:endParaRPr lang="en-NZ" dirty="0"/>
          </a:p>
        </p:txBody>
      </p:sp>
    </p:spTree>
    <p:extLst>
      <p:ext uri="{BB962C8B-B14F-4D97-AF65-F5344CB8AC3E}">
        <p14:creationId xmlns:p14="http://schemas.microsoft.com/office/powerpoint/2010/main" val="2132981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Estimation of the Death Toll in NZ under Mitigation</a:t>
            </a:r>
            <a:endParaRPr lang="en-NZ" dirty="0"/>
          </a:p>
        </p:txBody>
      </p:sp>
      <p:sp>
        <p:nvSpPr>
          <p:cNvPr id="3" name="Content Placeholder 2"/>
          <p:cNvSpPr>
            <a:spLocks noGrp="1"/>
          </p:cNvSpPr>
          <p:nvPr>
            <p:ph idx="1"/>
          </p:nvPr>
        </p:nvSpPr>
        <p:spPr/>
        <p:txBody>
          <a:bodyPr>
            <a:normAutofit fontScale="62500" lnSpcReduction="20000"/>
          </a:bodyPr>
          <a:lstStyle/>
          <a:p>
            <a:r>
              <a:rPr lang="en-US" dirty="0" smtClean="0"/>
              <a:t>Blakely et al, 23 March 2020: Using an epidemiology model, 6,500 to 13,000 (1,300 to 2,600 per 1m).</a:t>
            </a:r>
          </a:p>
          <a:p>
            <a:r>
              <a:rPr lang="en-US" dirty="0" smtClean="0"/>
              <a:t>Hendy et al, 9 November 2020: Using an epidemiology model, at least 32,000 by 31 October (6,400 per 1m).</a:t>
            </a:r>
          </a:p>
          <a:p>
            <a:r>
              <a:rPr lang="en-US" dirty="0" smtClean="0"/>
              <a:t>Both vastly exceed the death toll of every European </a:t>
            </a:r>
            <a:r>
              <a:rPr lang="en-US" dirty="0" err="1" smtClean="0"/>
              <a:t>mitigator</a:t>
            </a:r>
            <a:r>
              <a:rPr lang="en-US" dirty="0" smtClean="0"/>
              <a:t> by that date or even today: Finland (84), Iceland (82), Latvia (190) and Sweden (750), and Hendy et al even exceed the worst performing country (Belgium: 1,500).</a:t>
            </a:r>
          </a:p>
          <a:p>
            <a:r>
              <a:rPr lang="en-US" dirty="0" smtClean="0"/>
              <a:t>Using European data, cross-country regressions identify various variables as explaining death rate: population density and date of first death but not Stringency of government restrictions.  This implies that the European lockdowns did not work (unlike NZ’s), and deletion of Stringency yields a model that can predict a country’s death rate under mitigation.</a:t>
            </a:r>
          </a:p>
          <a:p>
            <a:r>
              <a:rPr lang="en-US" dirty="0" smtClean="0"/>
              <a:t>Yields a predicted death rate for NZ under mitigation of 144 per 1m and 312 at the upper limit of the 95% confidence interval.</a:t>
            </a:r>
          </a:p>
          <a:p>
            <a:r>
              <a:rPr lang="en-US" dirty="0" smtClean="0"/>
              <a:t>Box: “All models are wrong but some are useful”</a:t>
            </a:r>
            <a:endParaRPr lang="en-NZ" dirty="0"/>
          </a:p>
        </p:txBody>
      </p:sp>
    </p:spTree>
    <p:extLst>
      <p:ext uri="{BB962C8B-B14F-4D97-AF65-F5344CB8AC3E}">
        <p14:creationId xmlns:p14="http://schemas.microsoft.com/office/powerpoint/2010/main" val="1561116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1084</TotalTime>
  <Words>655</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ANALYSIS OF COVID-19 LOCKDOWNS</vt:lpstr>
      <vt:lpstr>Government’s Analysis</vt:lpstr>
      <vt:lpstr>Evolution in the Views of Profs Blakely, Baker and Wilson</vt:lpstr>
      <vt:lpstr>Evolution in the Views of Te Punaha Matatini (Prof Hendy et al)</vt:lpstr>
      <vt:lpstr>Estimation of the Death Toll in NZ under Mitigation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COVID-19 LOCKDOWNS</dc:title>
  <dc:creator>Martin</dc:creator>
  <cp:lastModifiedBy>Martin</cp:lastModifiedBy>
  <cp:revision>29</cp:revision>
  <dcterms:created xsi:type="dcterms:W3CDTF">2020-12-16T01:38:05Z</dcterms:created>
  <dcterms:modified xsi:type="dcterms:W3CDTF">2020-12-17T18:30:35Z</dcterms:modified>
</cp:coreProperties>
</file>