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741" r:id="rId5"/>
  </p:sldMasterIdLst>
  <p:notesMasterIdLst>
    <p:notesMasterId r:id="rId24"/>
  </p:notesMasterIdLst>
  <p:handoutMasterIdLst>
    <p:handoutMasterId r:id="rId25"/>
  </p:handoutMasterIdLst>
  <p:sldIdLst>
    <p:sldId id="268" r:id="rId6"/>
    <p:sldId id="371" r:id="rId7"/>
    <p:sldId id="271" r:id="rId8"/>
    <p:sldId id="351" r:id="rId9"/>
    <p:sldId id="385" r:id="rId10"/>
    <p:sldId id="382" r:id="rId11"/>
    <p:sldId id="389" r:id="rId12"/>
    <p:sldId id="404" r:id="rId13"/>
    <p:sldId id="341" r:id="rId14"/>
    <p:sldId id="378" r:id="rId15"/>
    <p:sldId id="399" r:id="rId16"/>
    <p:sldId id="397" r:id="rId17"/>
    <p:sldId id="402" r:id="rId18"/>
    <p:sldId id="390" r:id="rId19"/>
    <p:sldId id="391" r:id="rId20"/>
    <p:sldId id="403" r:id="rId21"/>
    <p:sldId id="394" r:id="rId22"/>
    <p:sldId id="274" r:id="rId2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C069DE-A5D2-400B-99B1-46B2DDBCDC54}">
          <p14:sldIdLst>
            <p14:sldId id="268"/>
            <p14:sldId id="371"/>
            <p14:sldId id="271"/>
            <p14:sldId id="351"/>
            <p14:sldId id="385"/>
            <p14:sldId id="382"/>
            <p14:sldId id="389"/>
            <p14:sldId id="404"/>
            <p14:sldId id="341"/>
            <p14:sldId id="378"/>
            <p14:sldId id="399"/>
            <p14:sldId id="397"/>
            <p14:sldId id="402"/>
            <p14:sldId id="390"/>
            <p14:sldId id="391"/>
            <p14:sldId id="403"/>
            <p14:sldId id="394"/>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06F"/>
    <a:srgbClr val="CFD5EA"/>
    <a:srgbClr val="E9EBF5"/>
    <a:srgbClr val="4298B5"/>
    <a:srgbClr val="818184"/>
    <a:srgbClr val="D47B20"/>
    <a:srgbClr val="A8AD00"/>
    <a:srgbClr val="449AB6"/>
    <a:srgbClr val="F8F8F8"/>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66052" autoAdjust="0"/>
  </p:normalViewPr>
  <p:slideViewPr>
    <p:cSldViewPr>
      <p:cViewPr varScale="1">
        <p:scale>
          <a:sx n="34" d="100"/>
          <a:sy n="34" d="100"/>
        </p:scale>
        <p:origin x="1752" y="53"/>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61" d="100"/>
          <a:sy n="61" d="100"/>
        </p:scale>
        <p:origin x="3696" y="60"/>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6400" cy="49371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5"/>
            <a:ext cx="2946400" cy="493713"/>
          </a:xfrm>
          <a:prstGeom prst="rect">
            <a:avLst/>
          </a:prstGeom>
        </p:spPr>
        <p:txBody>
          <a:bodyPr vert="horz" lIns="91440" tIns="45720" rIns="91440" bIns="45720" rtlCol="0"/>
          <a:lstStyle>
            <a:lvl1pPr algn="r">
              <a:defRPr sz="1200"/>
            </a:lvl1pPr>
          </a:lstStyle>
          <a:p>
            <a:fld id="{3D1C38D9-B69F-4D79-B0DF-EFA9945277B4}" type="datetimeFigureOut">
              <a:rPr lang="en-NZ" smtClean="0"/>
              <a:t>27/03/2019</a:t>
            </a:fld>
            <a:endParaRPr lang="en-NZ"/>
          </a:p>
        </p:txBody>
      </p:sp>
      <p:sp>
        <p:nvSpPr>
          <p:cNvPr id="4" name="Footer Placeholder 3"/>
          <p:cNvSpPr>
            <a:spLocks noGrp="1"/>
          </p:cNvSpPr>
          <p:nvPr>
            <p:ph type="ftr" sz="quarter" idx="2"/>
          </p:nvPr>
        </p:nvSpPr>
        <p:spPr>
          <a:xfrm>
            <a:off x="5" y="9377363"/>
            <a:ext cx="2946400" cy="49371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C53D7844-076D-413D-9BC5-287B39C44255}" type="slidenum">
              <a:rPr lang="en-NZ" smtClean="0"/>
              <a:t>‹#›</a:t>
            </a:fld>
            <a:endParaRPr lang="en-NZ"/>
          </a:p>
        </p:txBody>
      </p:sp>
    </p:spTree>
    <p:extLst>
      <p:ext uri="{BB962C8B-B14F-4D97-AF65-F5344CB8AC3E}">
        <p14:creationId xmlns:p14="http://schemas.microsoft.com/office/powerpoint/2010/main" val="285986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7"/>
            <a:ext cx="2945659" cy="493634"/>
          </a:xfrm>
          <a:prstGeom prst="rect">
            <a:avLst/>
          </a:prstGeom>
        </p:spPr>
        <p:txBody>
          <a:bodyPr vert="horz" lIns="95643" tIns="47821" rIns="95643" bIns="47821" rtlCol="0"/>
          <a:lstStyle>
            <a:lvl1pPr algn="l">
              <a:defRPr sz="1300"/>
            </a:lvl1pPr>
          </a:lstStyle>
          <a:p>
            <a:endParaRPr lang="en-NZ" dirty="0"/>
          </a:p>
        </p:txBody>
      </p:sp>
      <p:sp>
        <p:nvSpPr>
          <p:cNvPr id="3" name="Date Placeholder 2"/>
          <p:cNvSpPr>
            <a:spLocks noGrp="1"/>
          </p:cNvSpPr>
          <p:nvPr>
            <p:ph type="dt" idx="1"/>
          </p:nvPr>
        </p:nvSpPr>
        <p:spPr>
          <a:xfrm>
            <a:off x="3850444" y="7"/>
            <a:ext cx="2945659" cy="493634"/>
          </a:xfrm>
          <a:prstGeom prst="rect">
            <a:avLst/>
          </a:prstGeom>
        </p:spPr>
        <p:txBody>
          <a:bodyPr vert="horz" lIns="95643" tIns="47821" rIns="95643" bIns="47821" rtlCol="0"/>
          <a:lstStyle>
            <a:lvl1pPr algn="r">
              <a:defRPr sz="1300"/>
            </a:lvl1pPr>
          </a:lstStyle>
          <a:p>
            <a:fld id="{3D889331-810F-421B-A195-71A73A5B98DC}" type="datetimeFigureOut">
              <a:rPr lang="en-NZ" smtClean="0"/>
              <a:pPr/>
              <a:t>27/03/2019</a:t>
            </a:fld>
            <a:endParaRPr lang="en-NZ" dirty="0"/>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5643" tIns="47821" rIns="95643" bIns="47821" rtlCol="0" anchor="ctr"/>
          <a:lstStyle/>
          <a:p>
            <a:endParaRPr lang="en-NZ" dirty="0"/>
          </a:p>
        </p:txBody>
      </p:sp>
      <p:sp>
        <p:nvSpPr>
          <p:cNvPr id="5" name="Notes Placeholder 4"/>
          <p:cNvSpPr>
            <a:spLocks noGrp="1"/>
          </p:cNvSpPr>
          <p:nvPr>
            <p:ph type="body" sz="quarter" idx="3"/>
          </p:nvPr>
        </p:nvSpPr>
        <p:spPr>
          <a:xfrm>
            <a:off x="679768" y="4689522"/>
            <a:ext cx="5438140" cy="4442699"/>
          </a:xfrm>
          <a:prstGeom prst="rect">
            <a:avLst/>
          </a:prstGeom>
        </p:spPr>
        <p:txBody>
          <a:bodyPr vert="horz" lIns="95643" tIns="47821" rIns="95643" bIns="478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377322"/>
            <a:ext cx="2945659" cy="493634"/>
          </a:xfrm>
          <a:prstGeom prst="rect">
            <a:avLst/>
          </a:prstGeom>
        </p:spPr>
        <p:txBody>
          <a:bodyPr vert="horz" lIns="95643" tIns="47821" rIns="95643" bIns="47821" rtlCol="0" anchor="b"/>
          <a:lstStyle>
            <a:lvl1pPr algn="l">
              <a:defRPr sz="1300"/>
            </a:lvl1pPr>
          </a:lstStyle>
          <a:p>
            <a:endParaRPr lang="en-NZ" dirty="0"/>
          </a:p>
        </p:txBody>
      </p:sp>
      <p:sp>
        <p:nvSpPr>
          <p:cNvPr id="7" name="Slide Number Placeholder 6"/>
          <p:cNvSpPr>
            <a:spLocks noGrp="1"/>
          </p:cNvSpPr>
          <p:nvPr>
            <p:ph type="sldNum" sz="quarter" idx="5"/>
          </p:nvPr>
        </p:nvSpPr>
        <p:spPr>
          <a:xfrm>
            <a:off x="3850444" y="9377322"/>
            <a:ext cx="2945659" cy="493634"/>
          </a:xfrm>
          <a:prstGeom prst="rect">
            <a:avLst/>
          </a:prstGeom>
        </p:spPr>
        <p:txBody>
          <a:bodyPr vert="horz" lIns="95643" tIns="47821" rIns="95643" bIns="47821" rtlCol="0" anchor="b"/>
          <a:lstStyle>
            <a:lvl1pPr algn="r">
              <a:defRPr sz="1300"/>
            </a:lvl1pPr>
          </a:lstStyle>
          <a:p>
            <a:fld id="{5FCD7576-3E4F-41A6-9B18-51910CF043B9}" type="slidenum">
              <a:rPr lang="en-NZ" smtClean="0"/>
              <a:pPr/>
              <a:t>‹#›</a:t>
            </a:fld>
            <a:endParaRPr lang="en-NZ" dirty="0"/>
          </a:p>
        </p:txBody>
      </p:sp>
    </p:spTree>
    <p:extLst>
      <p:ext uri="{BB962C8B-B14F-4D97-AF65-F5344CB8AC3E}">
        <p14:creationId xmlns:p14="http://schemas.microsoft.com/office/powerpoint/2010/main" val="34074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15164"/>
            <a:ext cx="5335270" cy="4466988"/>
          </a:xfrm>
          <a:prstGeom prst="rect">
            <a:avLst/>
          </a:prstGeom>
        </p:spPr>
        <p:txBody>
          <a:bodyPr lIns="89945" tIns="44974" rIns="89945" bIns="44974"/>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D7576-3E4F-41A6-9B18-51910CF043B9}" type="slidenum">
              <a:rPr kumimoji="0" lang="en-NZ"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Z"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845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Long-lived gases (</a:t>
            </a:r>
            <a:r>
              <a:rPr lang="en-NZ" sz="1200" kern="1200" dirty="0" err="1">
                <a:solidFill>
                  <a:schemeClr val="tx1"/>
                </a:solidFill>
                <a:effectLst/>
                <a:latin typeface="+mn-lt"/>
                <a:ea typeface="+mn-ea"/>
                <a:cs typeface="+mn-cs"/>
              </a:rPr>
              <a:t>ie</a:t>
            </a:r>
            <a:r>
              <a:rPr lang="en-NZ" sz="1200" kern="1200" dirty="0">
                <a:solidFill>
                  <a:schemeClr val="tx1"/>
                </a:solidFill>
                <a:effectLst/>
                <a:latin typeface="+mn-lt"/>
                <a:ea typeface="+mn-ea"/>
                <a:cs typeface="+mn-cs"/>
              </a:rPr>
              <a:t>, CO</a:t>
            </a:r>
            <a:r>
              <a:rPr lang="en-NZ" sz="1200" kern="1200" baseline="-25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and Nitrous Oxide) persist in the atmosphere for hundreds of years, so the warming from a pulse of a long-lived gas is effectively irreversible. On the other hand, short-lived gases (</a:t>
            </a:r>
            <a:r>
              <a:rPr lang="en-NZ" sz="1200" kern="1200" dirty="0" err="1">
                <a:solidFill>
                  <a:schemeClr val="tx1"/>
                </a:solidFill>
                <a:effectLst/>
                <a:latin typeface="+mn-lt"/>
                <a:ea typeface="+mn-ea"/>
                <a:cs typeface="+mn-cs"/>
              </a:rPr>
              <a:t>ie</a:t>
            </a:r>
            <a:r>
              <a:rPr lang="en-NZ" sz="1200" kern="1200" dirty="0">
                <a:solidFill>
                  <a:schemeClr val="tx1"/>
                </a:solidFill>
                <a:effectLst/>
                <a:latin typeface="+mn-lt"/>
                <a:ea typeface="+mn-ea"/>
                <a:cs typeface="+mn-cs"/>
              </a:rPr>
              <a:t>, methane) dissipate from the atmosphere after a few decades.</a:t>
            </a:r>
            <a:endParaRPr lang="en-NZ"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For long-lived gases, reaching net zero emissions is the only way to halt the rise in the atmospheric stock. </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For short-lived gases, the story is different. To reach the same goal, that is, to halt the rise in the stock, the first aim is to prevent increases in the flow of emissions. With a life of under 20 years, a flat to declining flow of emissions of methane is consistent with a flat to declining stock. There is a case for going beyond that to seek a reduction in the flow (and therefore the stock) over time.</a:t>
            </a:r>
            <a:r>
              <a:rPr lang="en-NZ" sz="1200" baseline="0" dirty="0"/>
              <a:t> Research released just after the completion of our report suggests that methane will need to stabilise at around 20% below the current level in order to prevent further warming.</a:t>
            </a:r>
            <a:r>
              <a:rPr lang="en-NZ" sz="1200" kern="1200" dirty="0">
                <a:solidFill>
                  <a:schemeClr val="tx1"/>
                </a:solidFill>
                <a:effectLst/>
                <a:latin typeface="+mn-lt"/>
                <a:ea typeface="+mn-ea"/>
                <a:cs typeface="+mn-cs"/>
              </a:rPr>
              <a:t> But to halt an increase in the warming influence from short-lived gases we do not have to target net zero emissions.</a:t>
            </a:r>
          </a:p>
          <a:p>
            <a:endParaRPr lang="en-NZ" sz="1200" dirty="0"/>
          </a:p>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10</a:t>
            </a:fld>
            <a:endParaRPr lang="en-NZ" dirty="0"/>
          </a:p>
        </p:txBody>
      </p:sp>
    </p:spTree>
    <p:extLst>
      <p:ext uri="{BB962C8B-B14F-4D97-AF65-F5344CB8AC3E}">
        <p14:creationId xmlns:p14="http://schemas.microsoft.com/office/powerpoint/2010/main" val="189218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a:t>Emissions pricing, stable policy, and a well</a:t>
            </a:r>
            <a:r>
              <a:rPr lang="en-NZ" sz="1000" baseline="0" dirty="0"/>
              <a:t> resourced</a:t>
            </a:r>
            <a:r>
              <a:rPr lang="en-NZ" sz="1000" dirty="0"/>
              <a:t> innovation system are all needed to change behaviour and promote investment. </a:t>
            </a:r>
          </a:p>
          <a:p>
            <a:r>
              <a:rPr lang="en-NZ" sz="1000" dirty="0"/>
              <a:t>But, on their own, they will not be enough to maximise the opportunities of the transition for all New Zealanders. A range complementary</a:t>
            </a:r>
            <a:r>
              <a:rPr lang="en-NZ" sz="1000" baseline="0" dirty="0"/>
              <a:t> policy and recommendation will be required</a:t>
            </a:r>
            <a:r>
              <a:rPr lang="en-NZ" sz="1000" dirty="0"/>
              <a:t>. </a:t>
            </a:r>
          </a:p>
          <a:p>
            <a:r>
              <a:rPr lang="en-NZ" sz="1000" dirty="0"/>
              <a:t>The Commission’s final</a:t>
            </a:r>
            <a:r>
              <a:rPr lang="en-NZ" sz="1000" baseline="0" dirty="0"/>
              <a:t> report provides recommendations to support emissions reduction across each of New Zealand’s main emissions sources. </a:t>
            </a:r>
          </a:p>
          <a:p>
            <a:r>
              <a:rPr lang="en-NZ" sz="1000" baseline="0" dirty="0"/>
              <a:t>The remaining sections of this presentation focus on three areas of particular importance to large energy users: transport, electricity and heat and industrial processes. </a:t>
            </a:r>
            <a:endParaRPr lang="en-NZ" sz="1000"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11</a:t>
            </a:fld>
            <a:endParaRPr lang="en-NZ" dirty="0"/>
          </a:p>
        </p:txBody>
      </p:sp>
    </p:spTree>
    <p:extLst>
      <p:ext uri="{BB962C8B-B14F-4D97-AF65-F5344CB8AC3E}">
        <p14:creationId xmlns:p14="http://schemas.microsoft.com/office/powerpoint/2010/main" val="120406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Commissions modelling suggests that to meet net zero in 2050, EVs will need to comprise a significant share of the light vehicle fleet (ranging from 40% to 80%). </a:t>
            </a:r>
          </a:p>
          <a:p>
            <a:r>
              <a:rPr lang="en-NZ" dirty="0"/>
              <a:t>To electrify the bulk of the light vehicle fleet by 2050, nearly all newly registered vehicles (including used imports) would need to be electric by the early 2030s. </a:t>
            </a:r>
          </a:p>
          <a:p>
            <a:r>
              <a:rPr lang="en-NZ" dirty="0"/>
              <a:t>The importance of early uptake reflects the long period that vehicles stay in the fleet. Because of the lock-in effect of high-emitting vehicles, the earlier that EV uptake accelerates, the lower New Zealand’s total emissions will be over the next few decades.</a:t>
            </a:r>
          </a:p>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12</a:t>
            </a:fld>
            <a:endParaRPr lang="en-NZ" dirty="0"/>
          </a:p>
        </p:txBody>
      </p:sp>
    </p:spTree>
    <p:extLst>
      <p:ext uri="{BB962C8B-B14F-4D97-AF65-F5344CB8AC3E}">
        <p14:creationId xmlns:p14="http://schemas.microsoft.com/office/powerpoint/2010/main" val="120406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Decarbonising freight and heavy transport is more challenging than for light vehicles. For some light</a:t>
            </a:r>
            <a:r>
              <a:rPr lang="en-NZ" baseline="0" dirty="0"/>
              <a:t> freight tasks electrification is likely to be viable. However, </a:t>
            </a:r>
            <a:r>
              <a:rPr lang="en-NZ" dirty="0"/>
              <a:t>large reductions for</a:t>
            </a:r>
            <a:r>
              <a:rPr lang="en-NZ" baseline="0" dirty="0"/>
              <a:t> heavy and long-distance freight</a:t>
            </a:r>
            <a:r>
              <a:rPr lang="en-NZ" dirty="0"/>
              <a:t> will rely on further advances in technology</a:t>
            </a:r>
            <a:r>
              <a:rPr lang="en-NZ" baseline="0" dirty="0"/>
              <a:t> including better battery technology, hydrogen or</a:t>
            </a:r>
            <a:r>
              <a:rPr lang="en-NZ" dirty="0"/>
              <a:t> drop-in biofuels. </a:t>
            </a:r>
          </a:p>
          <a:p>
            <a:r>
              <a:rPr lang="en-NZ" dirty="0"/>
              <a:t>The most effective solution is not yet clear, and may involve a mix of fuel sources. The Government should pursue a mix of policies that provides </a:t>
            </a:r>
            <a:r>
              <a:rPr lang="en-NZ" dirty="0" err="1"/>
              <a:t>evenhanded</a:t>
            </a:r>
            <a:r>
              <a:rPr lang="en-NZ" dirty="0"/>
              <a:t> support for these technologies. Two</a:t>
            </a:r>
            <a:r>
              <a:rPr lang="en-NZ" baseline="0" dirty="0"/>
              <a:t> options are a low-carbon fuel standard and a grant scheme for low-carbon fuels. </a:t>
            </a:r>
          </a:p>
          <a:p>
            <a:pPr marL="171450" indent="-171450">
              <a:buFont typeface="Arial" panose="020B0604020202020204" pitchFamily="34" charset="0"/>
              <a:buChar char="•"/>
            </a:pPr>
            <a:r>
              <a:rPr lang="en-NZ" baseline="0" dirty="0"/>
              <a:t>Low-carbon fuel standards would set</a:t>
            </a:r>
            <a:r>
              <a:rPr lang="en-NZ" dirty="0"/>
              <a:t> limit on the carbon intensity – the amount of GHGs emitted per </a:t>
            </a:r>
            <a:r>
              <a:rPr lang="en-NZ" dirty="0" err="1"/>
              <a:t>megajoule</a:t>
            </a:r>
            <a:r>
              <a:rPr lang="en-NZ" dirty="0"/>
              <a:t> of energy produced – of fuels across the vehicle market. The limit falls gradually each year. This relies on</a:t>
            </a:r>
            <a:r>
              <a:rPr lang="en-NZ" baseline="0" dirty="0"/>
              <a:t> </a:t>
            </a:r>
            <a:r>
              <a:rPr lang="en-NZ" dirty="0"/>
              <a:t>sufficient access to alternative fuels at a reasonable cost.</a:t>
            </a:r>
          </a:p>
          <a:p>
            <a:pPr marL="171450" indent="-171450">
              <a:buFont typeface="Arial" panose="020B0604020202020204" pitchFamily="34" charset="0"/>
              <a:buChar char="•"/>
            </a:pPr>
            <a:r>
              <a:rPr lang="en-NZ" dirty="0"/>
              <a:t>Under a grant scheme</a:t>
            </a:r>
            <a:r>
              <a:rPr lang="en-NZ" baseline="0" dirty="0"/>
              <a:t> fuel</a:t>
            </a:r>
            <a:r>
              <a:rPr lang="en-NZ" dirty="0"/>
              <a:t> producers could receive a grant based on the amount of fuel they produce, based on the carbon intensity of the fuel. The approach requires comprehensive data on the full life-cycle emissions from the production of fuels.  </a:t>
            </a:r>
          </a:p>
        </p:txBody>
      </p:sp>
      <p:sp>
        <p:nvSpPr>
          <p:cNvPr id="4" name="Slide Number Placeholder 3"/>
          <p:cNvSpPr>
            <a:spLocks noGrp="1"/>
          </p:cNvSpPr>
          <p:nvPr>
            <p:ph type="sldNum" sz="quarter" idx="10"/>
          </p:nvPr>
        </p:nvSpPr>
        <p:spPr/>
        <p:txBody>
          <a:bodyPr/>
          <a:lstStyle/>
          <a:p>
            <a:fld id="{5FCD7576-3E4F-41A6-9B18-51910CF043B9}" type="slidenum">
              <a:rPr lang="en-NZ" smtClean="0"/>
              <a:pPr/>
              <a:t>13</a:t>
            </a:fld>
            <a:endParaRPr lang="en-NZ" dirty="0"/>
          </a:p>
        </p:txBody>
      </p:sp>
    </p:spTree>
    <p:extLst>
      <p:ext uri="{BB962C8B-B14F-4D97-AF65-F5344CB8AC3E}">
        <p14:creationId xmlns:p14="http://schemas.microsoft.com/office/powerpoint/2010/main" val="120406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New Zealand already has a relatively low-emissions electricity system. However, electricity generation will likely need to increase by at least 50% by 2050 (Transpower estimates closer to 100%). </a:t>
            </a:r>
          </a:p>
          <a:p>
            <a:r>
              <a:rPr lang="en-NZ" dirty="0"/>
              <a:t>An abundant supply of low-cost, low-emissions electricity will be important as other parts of the economy switch from fossil fuels to electricity.</a:t>
            </a:r>
          </a:p>
          <a:p>
            <a:r>
              <a:rPr lang="en-NZ" dirty="0"/>
              <a:t>Under current technology and prices, no options exist to completely eliminate greenhouse gas emissions from electricity generation, without greatly increasing wholesale electricity prices. Yet technology is changing rapidly and by 2050 economic options, such as tidal or biomass generation, or excess wind generation, or carbon capture and storage, may have emerged. The Government should rely on an effective emissions-pricing system as the main instrument to achieve an efficient trade-off between emissions reductions in electricity and emissions reductions in other parts of the economy. The Government should be cautious in specifying targets for emissions within the electricity sector, and make sure that technology is available to meet them without significantly increasing wholesale electricity prices above the levels achieved with current technology. </a:t>
            </a:r>
          </a:p>
          <a:p>
            <a:r>
              <a:rPr lang="en-NZ" dirty="0"/>
              <a:t>Regulatory reform to facilitate the expansion of both grid-scale and distributed renewable energy generation is needed alongside the removal of barriers to innovative technologies that assist consumers to manage their demand during peaks. </a:t>
            </a:r>
          </a:p>
        </p:txBody>
      </p:sp>
      <p:sp>
        <p:nvSpPr>
          <p:cNvPr id="4" name="Slide Number Placeholder 3"/>
          <p:cNvSpPr>
            <a:spLocks noGrp="1"/>
          </p:cNvSpPr>
          <p:nvPr>
            <p:ph type="sldNum" sz="quarter" idx="10"/>
          </p:nvPr>
        </p:nvSpPr>
        <p:spPr/>
        <p:txBody>
          <a:bodyPr/>
          <a:lstStyle/>
          <a:p>
            <a:fld id="{5FCD7576-3E4F-41A6-9B18-51910CF043B9}" type="slidenum">
              <a:rPr lang="en-NZ" smtClean="0"/>
              <a:pPr/>
              <a:t>14</a:t>
            </a:fld>
            <a:endParaRPr lang="en-NZ" dirty="0"/>
          </a:p>
        </p:txBody>
      </p:sp>
    </p:spTree>
    <p:extLst>
      <p:ext uri="{BB962C8B-B14F-4D97-AF65-F5344CB8AC3E}">
        <p14:creationId xmlns:p14="http://schemas.microsoft.com/office/powerpoint/2010/main" val="417708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Around 9% of New Zealand’s GHG emissions result from combustion of fossil fuels in manufacturing – mostly to produce process heat. These emissions have grown 25% since 1990. Industrial processes (the transformation of one substance into another, such as iron sands into iron), account for about 6% of total emissions, and have been flat over the past two decades. </a:t>
            </a:r>
          </a:p>
          <a:p>
            <a:endParaRPr lang="en-NZ" dirty="0"/>
          </a:p>
          <a:p>
            <a:r>
              <a:rPr lang="en-NZ" dirty="0"/>
              <a:t>For many heat users, potential exists to materially reduce emissions through measures to reduce the energy requirements associated with a process, such as energy and process efficiency improvements. </a:t>
            </a:r>
          </a:p>
          <a:p>
            <a:r>
              <a:rPr lang="en-NZ" dirty="0"/>
              <a:t>More substantive emissions reductions will require conversion to lower-emission fuels.</a:t>
            </a:r>
          </a:p>
          <a:p>
            <a:endParaRPr lang="en-NZ" dirty="0"/>
          </a:p>
          <a:p>
            <a:r>
              <a:rPr lang="en-NZ" dirty="0"/>
              <a:t>The technical and commercial viability of low-emission fuels varies on a case-by-case basis depending on factors such as geographic location and the nature of heat required. Electricity and biomass appear to be the two options with widest applicability. </a:t>
            </a:r>
          </a:p>
          <a:p>
            <a:pPr marL="171450" indent="-171450">
              <a:buFont typeface="Arial" panose="020B0604020202020204" pitchFamily="34" charset="0"/>
              <a:buChar char="•"/>
            </a:pPr>
            <a:r>
              <a:rPr lang="en-NZ" dirty="0"/>
              <a:t>Electrification can be a cost-effective mitigation option for low-temperature heat requirements at current prices, provided that it is applied using heat</a:t>
            </a:r>
            <a:r>
              <a:rPr lang="en-NZ" baseline="0" dirty="0"/>
              <a:t> pumps and other </a:t>
            </a:r>
            <a:r>
              <a:rPr lang="en-NZ" dirty="0"/>
              <a:t>technology with coefficient of performance well above 1. </a:t>
            </a:r>
          </a:p>
          <a:p>
            <a:pPr marL="171450" indent="-171450">
              <a:buFont typeface="Arial" panose="020B0604020202020204" pitchFamily="34" charset="0"/>
              <a:buChar char="•"/>
            </a:pPr>
            <a:r>
              <a:rPr lang="en-NZ" dirty="0"/>
              <a:t>Sustainably sourced biomass is already widely used to generate process heat. Concerns about supply are one barrier to uptake, but this is likely to change if emissions prices climb and rapid afforestation occurs.  </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Given the long lives and high costs of boilers and other heat plant, decarbonisation of industrial heat processes is likely to occur gradually as these capital assets reach the end of their useful lives.</a:t>
            </a:r>
          </a:p>
        </p:txBody>
      </p:sp>
      <p:sp>
        <p:nvSpPr>
          <p:cNvPr id="4" name="Slide Number Placeholder 3"/>
          <p:cNvSpPr>
            <a:spLocks noGrp="1"/>
          </p:cNvSpPr>
          <p:nvPr>
            <p:ph type="sldNum" sz="quarter" idx="10"/>
          </p:nvPr>
        </p:nvSpPr>
        <p:spPr/>
        <p:txBody>
          <a:bodyPr/>
          <a:lstStyle/>
          <a:p>
            <a:fld id="{5FCD7576-3E4F-41A6-9B18-51910CF043B9}" type="slidenum">
              <a:rPr lang="en-NZ" smtClean="0"/>
              <a:pPr/>
              <a:t>15</a:t>
            </a:fld>
            <a:endParaRPr lang="en-NZ" dirty="0"/>
          </a:p>
        </p:txBody>
      </p:sp>
    </p:spTree>
    <p:extLst>
      <p:ext uri="{BB962C8B-B14F-4D97-AF65-F5344CB8AC3E}">
        <p14:creationId xmlns:p14="http://schemas.microsoft.com/office/powerpoint/2010/main" val="86028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see emissions pricing as the main policy</a:t>
            </a:r>
            <a:r>
              <a:rPr lang="en-US" sz="1200" baseline="0" dirty="0">
                <a:latin typeface="+mn-lt"/>
              </a:rPr>
              <a:t> to drive the adoption of lower-emissions fuels.  </a:t>
            </a: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But Government can also</a:t>
            </a:r>
            <a:r>
              <a:rPr lang="en-US" sz="1200" baseline="0" dirty="0">
                <a:latin typeface="+mn-lt"/>
              </a:rPr>
              <a:t> play a role – for example </a:t>
            </a:r>
            <a:r>
              <a:rPr lang="en-US" sz="1200" dirty="0">
                <a:latin typeface="+mn-lt"/>
              </a:rPr>
              <a:t>we recommend</a:t>
            </a:r>
            <a:r>
              <a:rPr lang="en-US" sz="1200" baseline="0" dirty="0">
                <a:latin typeface="+mn-lt"/>
              </a:rPr>
              <a:t> that G</a:t>
            </a:r>
            <a:r>
              <a:rPr lang="en-US" sz="1200" dirty="0">
                <a:latin typeface="+mn-lt"/>
              </a:rPr>
              <a:t>overnment should take the lead in transitioning away from coal and other fossil fuels by limiting the installation of new fossil-fuel powered plant for low-temperature heat in publicly owned buildings. We</a:t>
            </a:r>
            <a:r>
              <a:rPr lang="en-US" sz="1200" baseline="0" dirty="0">
                <a:latin typeface="+mn-lt"/>
              </a:rPr>
              <a:t> also see an ongoing role for EECA in </a:t>
            </a:r>
            <a:r>
              <a:rPr lang="en-NZ" dirty="0"/>
              <a:t>addressing any information and coordination barriers that are hindering the uptake of biomass and other low-emission fuels for heat.</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dirty="0"/>
              <a:t>We found</a:t>
            </a:r>
            <a:r>
              <a:rPr lang="en-NZ" baseline="0" dirty="0"/>
              <a:t> few mitigation opportunities for </a:t>
            </a:r>
            <a:r>
              <a:rPr lang="en-NZ" dirty="0"/>
              <a:t>process emissions (for example in the production of cement,</a:t>
            </a:r>
            <a:r>
              <a:rPr lang="en-NZ" baseline="0" dirty="0"/>
              <a:t> aluminium and steel), however some promising developments overseas may change this over the next two decades.  </a:t>
            </a:r>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16</a:t>
            </a:fld>
            <a:endParaRPr lang="en-NZ" dirty="0"/>
          </a:p>
        </p:txBody>
      </p:sp>
    </p:spTree>
    <p:extLst>
      <p:ext uri="{BB962C8B-B14F-4D97-AF65-F5344CB8AC3E}">
        <p14:creationId xmlns:p14="http://schemas.microsoft.com/office/powerpoint/2010/main" val="86028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17</a:t>
            </a:fld>
            <a:endParaRPr lang="en-NZ" dirty="0"/>
          </a:p>
        </p:txBody>
      </p:sp>
    </p:spTree>
    <p:extLst>
      <p:ext uri="{BB962C8B-B14F-4D97-AF65-F5344CB8AC3E}">
        <p14:creationId xmlns:p14="http://schemas.microsoft.com/office/powerpoint/2010/main" val="295219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89527"/>
            <a:ext cx="5438140" cy="4442699"/>
          </a:xfrm>
          <a:prstGeom prst="rect">
            <a:avLst/>
          </a:prstGeom>
        </p:spPr>
        <p:txBody>
          <a:bodyPr lIns="89945" tIns="44974" rIns="89945" bIns="44974"/>
          <a:lstStyle/>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z="1000"/>
              <a:pPr/>
              <a:t>18</a:t>
            </a:fld>
            <a:endParaRPr lang="en-NZ" sz="1000" dirty="0"/>
          </a:p>
        </p:txBody>
      </p:sp>
    </p:spTree>
    <p:extLst>
      <p:ext uri="{BB962C8B-B14F-4D97-AF65-F5344CB8AC3E}">
        <p14:creationId xmlns:p14="http://schemas.microsoft.com/office/powerpoint/2010/main" val="44545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606" y="4689245"/>
            <a:ext cx="5438464" cy="4442935"/>
          </a:xfrm>
          <a:prstGeom prst="rect">
            <a:avLst/>
          </a:prstGeom>
        </p:spPr>
        <p:txBody>
          <a:bodyPr/>
          <a:lstStyle/>
          <a:p>
            <a:endParaRPr lang="en-NZ" dirty="0"/>
          </a:p>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2</a:t>
            </a:fld>
            <a:endParaRPr lang="en-NZ" dirty="0"/>
          </a:p>
        </p:txBody>
      </p:sp>
    </p:spTree>
    <p:extLst>
      <p:ext uri="{BB962C8B-B14F-4D97-AF65-F5344CB8AC3E}">
        <p14:creationId xmlns:p14="http://schemas.microsoft.com/office/powerpoint/2010/main" val="423655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3</a:t>
            </a:fld>
            <a:endParaRPr lang="en-NZ" dirty="0"/>
          </a:p>
        </p:txBody>
      </p:sp>
    </p:spTree>
    <p:extLst>
      <p:ext uri="{BB962C8B-B14F-4D97-AF65-F5344CB8AC3E}">
        <p14:creationId xmlns:p14="http://schemas.microsoft.com/office/powerpoint/2010/main" val="425274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 terms of reference detailing the scope of the investigation were issued by the previous government.</a:t>
            </a:r>
          </a:p>
          <a:p>
            <a:endParaRPr lang="en-NZ"/>
          </a:p>
          <a:p>
            <a:r>
              <a:rPr lang="en-NZ"/>
              <a:t>The new Government directed the Commission to continue the inquiry, but asked that we consider a net zero 2050</a:t>
            </a:r>
            <a:r>
              <a:rPr lang="en-NZ" baseline="0"/>
              <a:t> target. </a:t>
            </a:r>
            <a:r>
              <a:rPr lang="en-NZ"/>
              <a:t> </a:t>
            </a:r>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4</a:t>
            </a:fld>
            <a:endParaRPr lang="en-NZ" dirty="0"/>
          </a:p>
        </p:txBody>
      </p:sp>
    </p:spTree>
    <p:extLst>
      <p:ext uri="{BB962C8B-B14F-4D97-AF65-F5344CB8AC3E}">
        <p14:creationId xmlns:p14="http://schemas.microsoft.com/office/powerpoint/2010/main" val="315638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Modelling showed that three key changes must occur if New Zealand is to achieve its low-emissions goals: </a:t>
            </a:r>
          </a:p>
          <a:p>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A transition from fossil fuels to electricity and other low-emissions fuels across the economy. This means a rapid and comprehensive switch of the light vehicle fleet to electric vehicles (EVs) and other very low-emissions vehicles, and a switch away from fossil fuels in providing process heat for industry, particularly for low- and medium-temperature heat users.</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Substantial levels of afforestation to offset New Zealand’s remaining emissions. This will require sustained rates of planting over the next 30 years (mostly on land currently used for sheep and beef farming) potentially at an annual rate approaching the highest ever recorded (100 000 hectares in 1994). Overall, an additional 1.3 to 2.8 million hectares of forest will be needed, likely a mix of exotics and natives. Importantly, new forests only buy time. </a:t>
            </a:r>
            <a:r>
              <a:rPr lang="en-NZ" dirty="0"/>
              <a:t>In the longer term, new approaches to bring net emissions to zero will be required. It is critical that emissions reductions in other parts of the economy continue alongside afforestation. </a:t>
            </a:r>
            <a:endParaRPr lang="en-NZ"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Changes to the structure and methods of agricultural production. This will include diversification of land use towards horticulture and cropping, and greater adoption of low-emissions practices on farms.</a:t>
            </a:r>
          </a:p>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5</a:t>
            </a:fld>
            <a:endParaRPr lang="en-NZ" dirty="0"/>
          </a:p>
        </p:txBody>
      </p:sp>
    </p:spTree>
    <p:extLst>
      <p:ext uri="{BB962C8B-B14F-4D97-AF65-F5344CB8AC3E}">
        <p14:creationId xmlns:p14="http://schemas.microsoft.com/office/powerpoint/2010/main" val="309344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6</a:t>
            </a:fld>
            <a:endParaRPr lang="en-NZ" dirty="0"/>
          </a:p>
        </p:txBody>
      </p:sp>
    </p:spTree>
    <p:extLst>
      <p:ext uri="{BB962C8B-B14F-4D97-AF65-F5344CB8AC3E}">
        <p14:creationId xmlns:p14="http://schemas.microsoft.com/office/powerpoint/2010/main" val="287787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a:t>New Zealand</a:t>
            </a:r>
            <a:r>
              <a:rPr lang="en-NZ" sz="1000" baseline="0" dirty="0"/>
              <a:t> has had an emissions trading scheme since 2008, however design issues have limited its effectiveness.</a:t>
            </a:r>
            <a:endParaRPr lang="en-NZ" sz="1000" dirty="0"/>
          </a:p>
          <a:p>
            <a:r>
              <a:rPr lang="en-NZ" sz="1000" dirty="0"/>
              <a:t>Robust and transparent domestic caps on the supply of New Zealand Units are needed to drive a higher emissions price to materially influence production and consumption decisions. </a:t>
            </a:r>
          </a:p>
          <a:p>
            <a:r>
              <a:rPr lang="en-NZ" sz="1000" dirty="0"/>
              <a:t>Expectations about future emissions prices are important for driving investment in new technologies. To ensure clear and credible investment signals, the Government needs to set a clear, long-term emissions target and use emissions budgets as stepping stones to the target. </a:t>
            </a:r>
          </a:p>
        </p:txBody>
      </p:sp>
      <p:sp>
        <p:nvSpPr>
          <p:cNvPr id="4" name="Slide Number Placeholder 3"/>
          <p:cNvSpPr>
            <a:spLocks noGrp="1"/>
          </p:cNvSpPr>
          <p:nvPr>
            <p:ph type="sldNum" sz="quarter" idx="10"/>
          </p:nvPr>
        </p:nvSpPr>
        <p:spPr/>
        <p:txBody>
          <a:bodyPr/>
          <a:lstStyle/>
          <a:p>
            <a:fld id="{5FCD7576-3E4F-41A6-9B18-51910CF043B9}" type="slidenum">
              <a:rPr lang="en-NZ" smtClean="0"/>
              <a:pPr/>
              <a:t>7</a:t>
            </a:fld>
            <a:endParaRPr lang="en-NZ" dirty="0"/>
          </a:p>
        </p:txBody>
      </p:sp>
    </p:spTree>
    <p:extLst>
      <p:ext uri="{BB962C8B-B14F-4D97-AF65-F5344CB8AC3E}">
        <p14:creationId xmlns:p14="http://schemas.microsoft.com/office/powerpoint/2010/main" val="120406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000" dirty="0"/>
          </a:p>
        </p:txBody>
      </p:sp>
      <p:sp>
        <p:nvSpPr>
          <p:cNvPr id="4" name="Slide Number Placeholder 3"/>
          <p:cNvSpPr>
            <a:spLocks noGrp="1"/>
          </p:cNvSpPr>
          <p:nvPr>
            <p:ph type="sldNum" sz="quarter" idx="10"/>
          </p:nvPr>
        </p:nvSpPr>
        <p:spPr/>
        <p:txBody>
          <a:bodyPr/>
          <a:lstStyle/>
          <a:p>
            <a:fld id="{5FCD7576-3E4F-41A6-9B18-51910CF043B9}" type="slidenum">
              <a:rPr lang="en-NZ" smtClean="0"/>
              <a:pPr/>
              <a:t>8</a:t>
            </a:fld>
            <a:endParaRPr lang="en-NZ" dirty="0"/>
          </a:p>
        </p:txBody>
      </p:sp>
    </p:spTree>
    <p:extLst>
      <p:ext uri="{BB962C8B-B14F-4D97-AF65-F5344CB8AC3E}">
        <p14:creationId xmlns:p14="http://schemas.microsoft.com/office/powerpoint/2010/main" val="110967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Chart</a:t>
            </a:r>
            <a:r>
              <a:rPr lang="en-NZ" baseline="0" dirty="0"/>
              <a:t> depicts the evolution of the emissions price under different assumptions modelled for the Commission by a consortium of Vivid Economics, Concept Consulting and Motu. </a:t>
            </a:r>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results suggest emissions prices rising from the current $24/tonne to at least $75/tonne and possibly over $200/tonne as we approach 2050.  </a:t>
            </a:r>
            <a:endParaRPr lang="en-NZ" baseline="0" dirty="0"/>
          </a:p>
          <a:p>
            <a:endParaRPr lang="en-NZ" baseline="0" dirty="0"/>
          </a:p>
          <a:p>
            <a:r>
              <a:rPr lang="en-NZ" baseline="0" dirty="0"/>
              <a:t>These prices are comparable to what are likely to be necessary in the rest of the developed world to limit global warming to under 2˚ C, consistent with the Paris Agreement (as estimated by the Carbon Pricing Leadership Coalition under the auspices of the IEA)</a:t>
            </a:r>
          </a:p>
        </p:txBody>
      </p:sp>
      <p:sp>
        <p:nvSpPr>
          <p:cNvPr id="4" name="Slide Number Placeholder 3"/>
          <p:cNvSpPr>
            <a:spLocks noGrp="1"/>
          </p:cNvSpPr>
          <p:nvPr>
            <p:ph type="sldNum" sz="quarter" idx="10"/>
          </p:nvPr>
        </p:nvSpPr>
        <p:spPr/>
        <p:txBody>
          <a:bodyPr/>
          <a:lstStyle/>
          <a:p>
            <a:fld id="{5FCD7576-3E4F-41A6-9B18-51910CF043B9}" type="slidenum">
              <a:rPr lang="en-NZ" smtClean="0"/>
              <a:pPr/>
              <a:t>9</a:t>
            </a:fld>
            <a:endParaRPr lang="en-NZ" dirty="0"/>
          </a:p>
        </p:txBody>
      </p:sp>
    </p:spTree>
    <p:extLst>
      <p:ext uri="{BB962C8B-B14F-4D97-AF65-F5344CB8AC3E}">
        <p14:creationId xmlns:p14="http://schemas.microsoft.com/office/powerpoint/2010/main" val="256748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9F6D-6961-4333-A00D-3CB87C32F2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B8B23BA1-FF96-46AD-B6D4-0A28D97A43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282BB70-03F4-46C5-9C1A-BBA13C1F3C1A}"/>
              </a:ext>
            </a:extLst>
          </p:cNvPr>
          <p:cNvSpPr>
            <a:spLocks noGrp="1"/>
          </p:cNvSpPr>
          <p:nvPr>
            <p:ph type="dt" sz="half" idx="10"/>
          </p:nvPr>
        </p:nvSpPr>
        <p:spPr/>
        <p:txBody>
          <a:bodyPr/>
          <a:lstStyle/>
          <a:p>
            <a:endParaRPr lang="en-NZ" dirty="0"/>
          </a:p>
        </p:txBody>
      </p:sp>
      <p:sp>
        <p:nvSpPr>
          <p:cNvPr id="5" name="Footer Placeholder 4">
            <a:extLst>
              <a:ext uri="{FF2B5EF4-FFF2-40B4-BE49-F238E27FC236}">
                <a16:creationId xmlns:a16="http://schemas.microsoft.com/office/drawing/2014/main" id="{4F8EBD77-24E4-4D10-9D4C-620C1F9FB1F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EF8E669B-A1EB-4252-8E1F-50B1DE7479DB}"/>
              </a:ext>
            </a:extLst>
          </p:cNvPr>
          <p:cNvSpPr>
            <a:spLocks noGrp="1"/>
          </p:cNvSpPr>
          <p:nvPr>
            <p:ph type="sldNum" sz="quarter" idx="12"/>
          </p:nvPr>
        </p:nvSpPr>
        <p:spPr/>
        <p:txBody>
          <a:bodyPr/>
          <a:lstStyle/>
          <a:p>
            <a:fld id="{1C680D0E-23C6-4E60-B2D4-7C83F6C59F0F}" type="slidenum">
              <a:rPr lang="en-NZ" smtClean="0"/>
              <a:pPr/>
              <a:t>‹#›</a:t>
            </a:fld>
            <a:endParaRPr lang="en-NZ" dirty="0"/>
          </a:p>
        </p:txBody>
      </p:sp>
      <p:pic>
        <p:nvPicPr>
          <p:cNvPr id="7" name="Picture 6">
            <a:extLst>
              <a:ext uri="{FF2B5EF4-FFF2-40B4-BE49-F238E27FC236}">
                <a16:creationId xmlns:a16="http://schemas.microsoft.com/office/drawing/2014/main" id="{31D043D4-2E01-4B46-9088-2D2AB49336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1" y="4221088"/>
            <a:ext cx="1678371" cy="974996"/>
          </a:xfrm>
          <a:prstGeom prst="rect">
            <a:avLst/>
          </a:prstGeom>
        </p:spPr>
      </p:pic>
    </p:spTree>
    <p:extLst>
      <p:ext uri="{BB962C8B-B14F-4D97-AF65-F5344CB8AC3E}">
        <p14:creationId xmlns:p14="http://schemas.microsoft.com/office/powerpoint/2010/main" val="319103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5EE2-1C43-4FBF-B6EB-F508E4BC838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FAA3D4B-977E-4054-9DB8-7644F7616D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AB780A5-453B-4980-9533-36D69A39B873}"/>
              </a:ext>
            </a:extLst>
          </p:cNvPr>
          <p:cNvSpPr>
            <a:spLocks noGrp="1"/>
          </p:cNvSpPr>
          <p:nvPr>
            <p:ph type="dt" sz="half" idx="10"/>
          </p:nvPr>
        </p:nvSpPr>
        <p:spPr/>
        <p:txBody>
          <a:bodyPr/>
          <a:lstStyle/>
          <a:p>
            <a:fld id="{F6B1EE5C-43F3-4BC9-88DF-FCB14D9C9869}" type="datetimeFigureOut">
              <a:rPr lang="en-NZ" smtClean="0"/>
              <a:t>27/03/2019</a:t>
            </a:fld>
            <a:endParaRPr lang="en-NZ"/>
          </a:p>
        </p:txBody>
      </p:sp>
      <p:sp>
        <p:nvSpPr>
          <p:cNvPr id="5" name="Footer Placeholder 4">
            <a:extLst>
              <a:ext uri="{FF2B5EF4-FFF2-40B4-BE49-F238E27FC236}">
                <a16:creationId xmlns:a16="http://schemas.microsoft.com/office/drawing/2014/main" id="{73C98483-FDCC-412D-8E8F-2A33DB95ED4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E5EC2CD-129D-4FCB-B53F-0E2E0B8F34F9}"/>
              </a:ext>
            </a:extLst>
          </p:cNvPr>
          <p:cNvSpPr>
            <a:spLocks noGrp="1"/>
          </p:cNvSpPr>
          <p:nvPr>
            <p:ph type="sldNum" sz="quarter" idx="12"/>
          </p:nvPr>
        </p:nvSpPr>
        <p:spPr/>
        <p:txBody>
          <a:bodyPr/>
          <a:lstStyle/>
          <a:p>
            <a:fld id="{DE4E98F8-127E-480E-9C30-87D55E005BA9}" type="slidenum">
              <a:rPr lang="en-NZ" smtClean="0"/>
              <a:t>‹#›</a:t>
            </a:fld>
            <a:endParaRPr lang="en-NZ"/>
          </a:p>
        </p:txBody>
      </p:sp>
    </p:spTree>
    <p:extLst>
      <p:ext uri="{BB962C8B-B14F-4D97-AF65-F5344CB8AC3E}">
        <p14:creationId xmlns:p14="http://schemas.microsoft.com/office/powerpoint/2010/main" val="179818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CDB4B-7B89-4277-8A20-579A78221CB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45819F0-2EBC-4740-A328-60381FCB31B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DC8C494-3561-4C5C-8E08-1326E06EE533}"/>
              </a:ext>
            </a:extLst>
          </p:cNvPr>
          <p:cNvSpPr>
            <a:spLocks noGrp="1"/>
          </p:cNvSpPr>
          <p:nvPr>
            <p:ph type="dt" sz="half" idx="10"/>
          </p:nvPr>
        </p:nvSpPr>
        <p:spPr/>
        <p:txBody>
          <a:bodyPr/>
          <a:lstStyle/>
          <a:p>
            <a:endParaRPr lang="en-NZ" dirty="0"/>
          </a:p>
        </p:txBody>
      </p:sp>
      <p:sp>
        <p:nvSpPr>
          <p:cNvPr id="5" name="Footer Placeholder 4">
            <a:extLst>
              <a:ext uri="{FF2B5EF4-FFF2-40B4-BE49-F238E27FC236}">
                <a16:creationId xmlns:a16="http://schemas.microsoft.com/office/drawing/2014/main" id="{4A08A06B-9490-42E4-BE33-415BCBFE5E01}"/>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ED345608-D70B-4D59-BADC-2AFD0B618B8B}"/>
              </a:ext>
            </a:extLst>
          </p:cNvPr>
          <p:cNvSpPr>
            <a:spLocks noGrp="1"/>
          </p:cNvSpPr>
          <p:nvPr>
            <p:ph type="sldNum" sz="quarter" idx="12"/>
          </p:nvPr>
        </p:nvSpPr>
        <p:spPr/>
        <p:txBody>
          <a:body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266261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0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BE13-89A2-4E6E-A184-BE55D65085D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7B5C29E-E09E-45D6-81FC-ABB433FA3E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E67F8F2-9B6B-41F3-8E7E-555FD7CBBF79}"/>
              </a:ext>
            </a:extLst>
          </p:cNvPr>
          <p:cNvSpPr>
            <a:spLocks noGrp="1"/>
          </p:cNvSpPr>
          <p:nvPr>
            <p:ph type="dt" sz="half" idx="10"/>
          </p:nvPr>
        </p:nvSpPr>
        <p:spPr/>
        <p:txBody>
          <a:bodyPr/>
          <a:lstStyle/>
          <a:p>
            <a:fld id="{F6B1EE5C-43F3-4BC9-88DF-FCB14D9C9869}" type="datetimeFigureOut">
              <a:rPr lang="en-NZ" smtClean="0"/>
              <a:t>27/03/2019</a:t>
            </a:fld>
            <a:endParaRPr lang="en-NZ"/>
          </a:p>
        </p:txBody>
      </p:sp>
      <p:sp>
        <p:nvSpPr>
          <p:cNvPr id="5" name="Footer Placeholder 4">
            <a:extLst>
              <a:ext uri="{FF2B5EF4-FFF2-40B4-BE49-F238E27FC236}">
                <a16:creationId xmlns:a16="http://schemas.microsoft.com/office/drawing/2014/main" id="{6296C678-9DFD-4253-9FC3-52E8E5B25A0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AF671C1-1A4D-4743-BDAF-0DBD85357ABD}"/>
              </a:ext>
            </a:extLst>
          </p:cNvPr>
          <p:cNvSpPr>
            <a:spLocks noGrp="1"/>
          </p:cNvSpPr>
          <p:nvPr>
            <p:ph type="sldNum" sz="quarter" idx="12"/>
          </p:nvPr>
        </p:nvSpPr>
        <p:spPr/>
        <p:txBody>
          <a:bodyPr/>
          <a:lstStyle/>
          <a:p>
            <a:fld id="{DE4E98F8-127E-480E-9C30-87D55E005BA9}" type="slidenum">
              <a:rPr lang="en-NZ" smtClean="0"/>
              <a:t>‹#›</a:t>
            </a:fld>
            <a:endParaRPr lang="en-NZ"/>
          </a:p>
        </p:txBody>
      </p:sp>
      <p:pic>
        <p:nvPicPr>
          <p:cNvPr id="7" name="Picture 6">
            <a:extLst>
              <a:ext uri="{FF2B5EF4-FFF2-40B4-BE49-F238E27FC236}">
                <a16:creationId xmlns:a16="http://schemas.microsoft.com/office/drawing/2014/main" id="{BD142EA9-EB1A-4F95-9514-F4F4860B5C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8133" y="300391"/>
            <a:ext cx="1678371" cy="974996"/>
          </a:xfrm>
          <a:prstGeom prst="rect">
            <a:avLst/>
          </a:prstGeom>
        </p:spPr>
      </p:pic>
      <p:cxnSp>
        <p:nvCxnSpPr>
          <p:cNvPr id="8" name="Straight Connector 7">
            <a:extLst>
              <a:ext uri="{FF2B5EF4-FFF2-40B4-BE49-F238E27FC236}">
                <a16:creationId xmlns:a16="http://schemas.microsoft.com/office/drawing/2014/main" id="{C4BDC621-58AF-4262-A4DC-8A5952F57CA7}"/>
              </a:ext>
            </a:extLst>
          </p:cNvPr>
          <p:cNvCxnSpPr/>
          <p:nvPr userDrawn="1"/>
        </p:nvCxnSpPr>
        <p:spPr>
          <a:xfrm>
            <a:off x="467544" y="1412776"/>
            <a:ext cx="8208912" cy="0"/>
          </a:xfrm>
          <a:prstGeom prst="line">
            <a:avLst/>
          </a:prstGeom>
          <a:ln w="69850" cap="rnd">
            <a:solidFill>
              <a:srgbClr val="C1CA3C"/>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14355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pic>
        <p:nvPicPr>
          <p:cNvPr id="5" name="Picture 4" descr="NPC-PowerPoint-concepts-v4-4.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8151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06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6" name="Picture 5" descr="NPC-PowerPoint-concepts-v4-5.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731195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0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668E-86AB-4489-A529-940FB27301B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C9499B8-D6DB-452A-841C-79573DCA78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E19A7-85C9-48C5-B26D-B8B4AC4F40B8}"/>
              </a:ext>
            </a:extLst>
          </p:cNvPr>
          <p:cNvSpPr>
            <a:spLocks noGrp="1"/>
          </p:cNvSpPr>
          <p:nvPr>
            <p:ph type="dt" sz="half" idx="10"/>
          </p:nvPr>
        </p:nvSpPr>
        <p:spPr/>
        <p:txBody>
          <a:bodyPr/>
          <a:lstStyle/>
          <a:p>
            <a:fld id="{F6B1EE5C-43F3-4BC9-88DF-FCB14D9C9869}" type="datetimeFigureOut">
              <a:rPr lang="en-NZ" smtClean="0"/>
              <a:t>27/03/2019</a:t>
            </a:fld>
            <a:endParaRPr lang="en-NZ"/>
          </a:p>
        </p:txBody>
      </p:sp>
      <p:sp>
        <p:nvSpPr>
          <p:cNvPr id="5" name="Footer Placeholder 4">
            <a:extLst>
              <a:ext uri="{FF2B5EF4-FFF2-40B4-BE49-F238E27FC236}">
                <a16:creationId xmlns:a16="http://schemas.microsoft.com/office/drawing/2014/main" id="{6B1BA191-CB26-4B56-B294-E60F96ED315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4F5D54-A7AF-4B57-BE0A-F80F85D3E650}"/>
              </a:ext>
            </a:extLst>
          </p:cNvPr>
          <p:cNvSpPr>
            <a:spLocks noGrp="1"/>
          </p:cNvSpPr>
          <p:nvPr>
            <p:ph type="sldNum" sz="quarter" idx="12"/>
          </p:nvPr>
        </p:nvSpPr>
        <p:spPr/>
        <p:txBody>
          <a:bodyPr/>
          <a:lstStyle/>
          <a:p>
            <a:fld id="{DE4E98F8-127E-480E-9C30-87D55E005BA9}" type="slidenum">
              <a:rPr lang="en-NZ" smtClean="0"/>
              <a:t>‹#›</a:t>
            </a:fld>
            <a:endParaRPr lang="en-NZ"/>
          </a:p>
        </p:txBody>
      </p:sp>
    </p:spTree>
    <p:extLst>
      <p:ext uri="{BB962C8B-B14F-4D97-AF65-F5344CB8AC3E}">
        <p14:creationId xmlns:p14="http://schemas.microsoft.com/office/powerpoint/2010/main" val="429147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0991-0780-4312-8075-B8EDCC279E5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1F0A75C-2727-48F4-AF32-CA897F66B06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EE79B7A-528A-4EB3-9FA4-C7805A16B1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68CE267-4FA6-4464-B9E1-FB9E7280E903}"/>
              </a:ext>
            </a:extLst>
          </p:cNvPr>
          <p:cNvSpPr>
            <a:spLocks noGrp="1"/>
          </p:cNvSpPr>
          <p:nvPr>
            <p:ph type="dt" sz="half" idx="10"/>
          </p:nvPr>
        </p:nvSpPr>
        <p:spPr/>
        <p:txBody>
          <a:bodyPr/>
          <a:lstStyle/>
          <a:p>
            <a:fld id="{F6B1EE5C-43F3-4BC9-88DF-FCB14D9C9869}" type="datetimeFigureOut">
              <a:rPr lang="en-NZ" smtClean="0"/>
              <a:t>27/03/2019</a:t>
            </a:fld>
            <a:endParaRPr lang="en-NZ"/>
          </a:p>
        </p:txBody>
      </p:sp>
      <p:sp>
        <p:nvSpPr>
          <p:cNvPr id="6" name="Footer Placeholder 5">
            <a:extLst>
              <a:ext uri="{FF2B5EF4-FFF2-40B4-BE49-F238E27FC236}">
                <a16:creationId xmlns:a16="http://schemas.microsoft.com/office/drawing/2014/main" id="{42DD6A0B-1C39-4F4A-9BE7-3F85C6926CB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14E8EFC-2D34-4828-B16A-51FEB8CE8FDA}"/>
              </a:ext>
            </a:extLst>
          </p:cNvPr>
          <p:cNvSpPr>
            <a:spLocks noGrp="1"/>
          </p:cNvSpPr>
          <p:nvPr>
            <p:ph type="sldNum" sz="quarter" idx="12"/>
          </p:nvPr>
        </p:nvSpPr>
        <p:spPr/>
        <p:txBody>
          <a:bodyPr/>
          <a:lstStyle/>
          <a:p>
            <a:fld id="{DE4E98F8-127E-480E-9C30-87D55E005BA9}" type="slidenum">
              <a:rPr lang="en-NZ" smtClean="0"/>
              <a:t>‹#›</a:t>
            </a:fld>
            <a:endParaRPr lang="en-NZ"/>
          </a:p>
        </p:txBody>
      </p:sp>
      <p:cxnSp>
        <p:nvCxnSpPr>
          <p:cNvPr id="8" name="Straight Connector 7">
            <a:extLst>
              <a:ext uri="{FF2B5EF4-FFF2-40B4-BE49-F238E27FC236}">
                <a16:creationId xmlns:a16="http://schemas.microsoft.com/office/drawing/2014/main" id="{B80E2F30-D237-458C-B6D7-D86927766D86}"/>
              </a:ext>
            </a:extLst>
          </p:cNvPr>
          <p:cNvCxnSpPr/>
          <p:nvPr userDrawn="1"/>
        </p:nvCxnSpPr>
        <p:spPr>
          <a:xfrm>
            <a:off x="467544" y="1412776"/>
            <a:ext cx="6624736" cy="0"/>
          </a:xfrm>
          <a:prstGeom prst="line">
            <a:avLst/>
          </a:prstGeom>
          <a:ln w="73025" cap="rnd" cmpd="sng">
            <a:solidFill>
              <a:srgbClr val="C1CA3C"/>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79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2CDF-3F00-4D6C-AF51-BF325CFCF22D}"/>
              </a:ext>
            </a:extLst>
          </p:cNvPr>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EEA5C87-2269-422C-9CFA-F27E2783FF7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DE1680C-648B-4F2D-8FCE-A979655CADF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CABE917-5979-43B3-A537-543725FAF6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308CC13-94DB-4074-A7CD-2C83106CA3F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AB012A9-5982-4195-8344-F4C624F93E29}"/>
              </a:ext>
            </a:extLst>
          </p:cNvPr>
          <p:cNvSpPr>
            <a:spLocks noGrp="1"/>
          </p:cNvSpPr>
          <p:nvPr>
            <p:ph type="dt" sz="half" idx="10"/>
          </p:nvPr>
        </p:nvSpPr>
        <p:spPr/>
        <p:txBody>
          <a:bodyPr/>
          <a:lstStyle/>
          <a:p>
            <a:fld id="{F6B1EE5C-43F3-4BC9-88DF-FCB14D9C9869}" type="datetimeFigureOut">
              <a:rPr lang="en-NZ" smtClean="0"/>
              <a:t>27/03/2019</a:t>
            </a:fld>
            <a:endParaRPr lang="en-NZ"/>
          </a:p>
        </p:txBody>
      </p:sp>
      <p:sp>
        <p:nvSpPr>
          <p:cNvPr id="8" name="Footer Placeholder 7">
            <a:extLst>
              <a:ext uri="{FF2B5EF4-FFF2-40B4-BE49-F238E27FC236}">
                <a16:creationId xmlns:a16="http://schemas.microsoft.com/office/drawing/2014/main" id="{F5144F95-BB5B-426B-83FD-45832F8095E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C8B7BB6-54CA-4E62-9F6E-C2B17700CAC8}"/>
              </a:ext>
            </a:extLst>
          </p:cNvPr>
          <p:cNvSpPr>
            <a:spLocks noGrp="1"/>
          </p:cNvSpPr>
          <p:nvPr>
            <p:ph type="sldNum" sz="quarter" idx="12"/>
          </p:nvPr>
        </p:nvSpPr>
        <p:spPr/>
        <p:txBody>
          <a:bodyPr/>
          <a:lstStyle/>
          <a:p>
            <a:fld id="{DE4E98F8-127E-480E-9C30-87D55E005BA9}" type="slidenum">
              <a:rPr lang="en-NZ" smtClean="0"/>
              <a:t>‹#›</a:t>
            </a:fld>
            <a:endParaRPr lang="en-NZ"/>
          </a:p>
        </p:txBody>
      </p:sp>
      <p:cxnSp>
        <p:nvCxnSpPr>
          <p:cNvPr id="10" name="Straight Connector 9">
            <a:extLst>
              <a:ext uri="{FF2B5EF4-FFF2-40B4-BE49-F238E27FC236}">
                <a16:creationId xmlns:a16="http://schemas.microsoft.com/office/drawing/2014/main" id="{B8511EC0-0038-4924-9895-DB5820EB202D}"/>
              </a:ext>
            </a:extLst>
          </p:cNvPr>
          <p:cNvCxnSpPr/>
          <p:nvPr userDrawn="1"/>
        </p:nvCxnSpPr>
        <p:spPr>
          <a:xfrm>
            <a:off x="467544" y="1412776"/>
            <a:ext cx="6624736" cy="0"/>
          </a:xfrm>
          <a:prstGeom prst="line">
            <a:avLst/>
          </a:prstGeom>
          <a:ln w="73025" cap="rnd" cmpd="sng">
            <a:solidFill>
              <a:srgbClr val="C1CA3C"/>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83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695E-D9C2-4332-9FB7-ED5C11B99AD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464CD74-09F6-48D4-8462-EB5B67F84E49}"/>
              </a:ext>
            </a:extLst>
          </p:cNvPr>
          <p:cNvSpPr>
            <a:spLocks noGrp="1"/>
          </p:cNvSpPr>
          <p:nvPr>
            <p:ph type="dt" sz="half" idx="10"/>
          </p:nvPr>
        </p:nvSpPr>
        <p:spPr/>
        <p:txBody>
          <a:bodyPr/>
          <a:lstStyle/>
          <a:p>
            <a:fld id="{F6B1EE5C-43F3-4BC9-88DF-FCB14D9C9869}" type="datetimeFigureOut">
              <a:rPr lang="en-NZ" smtClean="0"/>
              <a:t>27/03/2019</a:t>
            </a:fld>
            <a:endParaRPr lang="en-NZ"/>
          </a:p>
        </p:txBody>
      </p:sp>
      <p:sp>
        <p:nvSpPr>
          <p:cNvPr id="4" name="Footer Placeholder 3">
            <a:extLst>
              <a:ext uri="{FF2B5EF4-FFF2-40B4-BE49-F238E27FC236}">
                <a16:creationId xmlns:a16="http://schemas.microsoft.com/office/drawing/2014/main" id="{BEC7F87F-E4BB-4C09-9FDF-A2FAD84D2E1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11FB0ED-3A0C-4DE3-B526-72F615FBB1B5}"/>
              </a:ext>
            </a:extLst>
          </p:cNvPr>
          <p:cNvSpPr>
            <a:spLocks noGrp="1"/>
          </p:cNvSpPr>
          <p:nvPr>
            <p:ph type="sldNum" sz="quarter" idx="12"/>
          </p:nvPr>
        </p:nvSpPr>
        <p:spPr/>
        <p:txBody>
          <a:bodyPr/>
          <a:lstStyle/>
          <a:p>
            <a:fld id="{DE4E98F8-127E-480E-9C30-87D55E005BA9}" type="slidenum">
              <a:rPr lang="en-NZ" smtClean="0"/>
              <a:t>‹#›</a:t>
            </a:fld>
            <a:endParaRPr lang="en-NZ"/>
          </a:p>
        </p:txBody>
      </p:sp>
      <p:cxnSp>
        <p:nvCxnSpPr>
          <p:cNvPr id="6" name="Straight Connector 5">
            <a:extLst>
              <a:ext uri="{FF2B5EF4-FFF2-40B4-BE49-F238E27FC236}">
                <a16:creationId xmlns:a16="http://schemas.microsoft.com/office/drawing/2014/main" id="{F112A1D8-9A58-4485-8C66-33B16D16FE27}"/>
              </a:ext>
            </a:extLst>
          </p:cNvPr>
          <p:cNvCxnSpPr/>
          <p:nvPr userDrawn="1"/>
        </p:nvCxnSpPr>
        <p:spPr>
          <a:xfrm>
            <a:off x="467544" y="1412776"/>
            <a:ext cx="6624736" cy="0"/>
          </a:xfrm>
          <a:prstGeom prst="line">
            <a:avLst/>
          </a:prstGeom>
          <a:ln w="73025" cap="rnd" cmpd="sng">
            <a:solidFill>
              <a:srgbClr val="C1CA3C"/>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9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A5763-FD67-4C59-A48C-C18B896A66C5}"/>
              </a:ext>
            </a:extLst>
          </p:cNvPr>
          <p:cNvSpPr>
            <a:spLocks noGrp="1"/>
          </p:cNvSpPr>
          <p:nvPr>
            <p:ph type="dt" sz="half" idx="10"/>
          </p:nvPr>
        </p:nvSpPr>
        <p:spPr/>
        <p:txBody>
          <a:bodyPr/>
          <a:lstStyle/>
          <a:p>
            <a:endParaRPr lang="en-NZ" dirty="0"/>
          </a:p>
        </p:txBody>
      </p:sp>
      <p:sp>
        <p:nvSpPr>
          <p:cNvPr id="3" name="Footer Placeholder 2">
            <a:extLst>
              <a:ext uri="{FF2B5EF4-FFF2-40B4-BE49-F238E27FC236}">
                <a16:creationId xmlns:a16="http://schemas.microsoft.com/office/drawing/2014/main" id="{E8CCBA54-2C66-47BA-A79D-FF0254C1A83A}"/>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FF73BB21-822B-4CE9-912C-E75290626AB5}"/>
              </a:ext>
            </a:extLst>
          </p:cNvPr>
          <p:cNvSpPr>
            <a:spLocks noGrp="1"/>
          </p:cNvSpPr>
          <p:nvPr>
            <p:ph type="sldNum" sz="quarter" idx="12"/>
          </p:nvPr>
        </p:nvSpPr>
        <p:spPr/>
        <p:txBody>
          <a:body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236524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B02E-E6C5-4065-9C9D-A34C8BEBF1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78A132B-C872-411F-88D7-CB838859C43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B184651-6EC4-40EB-A18E-D7E5D97530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7B11F8-259A-4B9E-943F-F5EFBED5907E}"/>
              </a:ext>
            </a:extLst>
          </p:cNvPr>
          <p:cNvSpPr>
            <a:spLocks noGrp="1"/>
          </p:cNvSpPr>
          <p:nvPr>
            <p:ph type="dt" sz="half" idx="10"/>
          </p:nvPr>
        </p:nvSpPr>
        <p:spPr/>
        <p:txBody>
          <a:bodyPr/>
          <a:lstStyle/>
          <a:p>
            <a:endParaRPr lang="en-NZ" dirty="0"/>
          </a:p>
        </p:txBody>
      </p:sp>
      <p:sp>
        <p:nvSpPr>
          <p:cNvPr id="6" name="Footer Placeholder 5">
            <a:extLst>
              <a:ext uri="{FF2B5EF4-FFF2-40B4-BE49-F238E27FC236}">
                <a16:creationId xmlns:a16="http://schemas.microsoft.com/office/drawing/2014/main" id="{A6913432-2EC6-41D3-8B78-F87DBC5B8B26}"/>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FE416156-2BBA-473E-BF1F-98CBDC614919}"/>
              </a:ext>
            </a:extLst>
          </p:cNvPr>
          <p:cNvSpPr>
            <a:spLocks noGrp="1"/>
          </p:cNvSpPr>
          <p:nvPr>
            <p:ph type="sldNum" sz="quarter" idx="12"/>
          </p:nvPr>
        </p:nvSpPr>
        <p:spPr/>
        <p:txBody>
          <a:body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395400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292E-4A2A-4480-B2F5-724FC9366C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8A7ED93-E1F1-4E57-ABCE-7488399BB5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F81674BD-644E-447B-B85D-049532DB8A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F58AC60-25E0-47EB-8415-23D5E7CC1F23}"/>
              </a:ext>
            </a:extLst>
          </p:cNvPr>
          <p:cNvSpPr>
            <a:spLocks noGrp="1"/>
          </p:cNvSpPr>
          <p:nvPr>
            <p:ph type="dt" sz="half" idx="10"/>
          </p:nvPr>
        </p:nvSpPr>
        <p:spPr/>
        <p:txBody>
          <a:bodyPr/>
          <a:lstStyle/>
          <a:p>
            <a:endParaRPr lang="en-NZ" dirty="0"/>
          </a:p>
        </p:txBody>
      </p:sp>
      <p:sp>
        <p:nvSpPr>
          <p:cNvPr id="6" name="Footer Placeholder 5">
            <a:extLst>
              <a:ext uri="{FF2B5EF4-FFF2-40B4-BE49-F238E27FC236}">
                <a16:creationId xmlns:a16="http://schemas.microsoft.com/office/drawing/2014/main" id="{7E1024E0-0F42-4A14-A794-9206E90A592E}"/>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74BC147C-37B7-4392-8B19-321D94E43575}"/>
              </a:ext>
            </a:extLst>
          </p:cNvPr>
          <p:cNvSpPr>
            <a:spLocks noGrp="1"/>
          </p:cNvSpPr>
          <p:nvPr>
            <p:ph type="sldNum" sz="quarter" idx="12"/>
          </p:nvPr>
        </p:nvSpPr>
        <p:spPr/>
        <p:txBody>
          <a:body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425984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6CB4D-34CD-4137-B8F4-5B16220DC8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905438B-57C1-4892-ACBF-958D70CDFE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5A9D887-7502-427E-A23A-DF973314290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dirty="0"/>
          </a:p>
        </p:txBody>
      </p:sp>
      <p:sp>
        <p:nvSpPr>
          <p:cNvPr id="5" name="Footer Placeholder 4">
            <a:extLst>
              <a:ext uri="{FF2B5EF4-FFF2-40B4-BE49-F238E27FC236}">
                <a16:creationId xmlns:a16="http://schemas.microsoft.com/office/drawing/2014/main" id="{B573A8F0-BC3A-42EA-9482-EEC8CF2240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546DA13E-D527-415B-92E1-A2EDBC4C27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42522947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564" y="4591100"/>
            <a:ext cx="7848872" cy="864096"/>
          </a:xfrm>
          <a:noFill/>
        </p:spPr>
        <p:txBody>
          <a:bodyPr anchor="t" anchorCtr="0">
            <a:noAutofit/>
          </a:bodyPr>
          <a:lstStyle/>
          <a:p>
            <a:pPr algn="ctr"/>
            <a:r>
              <a:rPr lang="en-US" sz="2800" b="1" dirty="0">
                <a:ln w="10541" cmpd="sng">
                  <a:noFill/>
                  <a:prstDash val="solid"/>
                </a:ln>
                <a:solidFill>
                  <a:srgbClr val="D47B20"/>
                </a:solidFill>
                <a:cs typeface="Arial" panose="020B0604020202020204" pitchFamily="34" charset="0"/>
              </a:rPr>
              <a:t>T</a:t>
            </a:r>
            <a:r>
              <a:rPr lang="en-NZ" sz="2800" b="1" dirty="0">
                <a:ln w="10541" cmpd="sng">
                  <a:noFill/>
                  <a:prstDash val="solid"/>
                </a:ln>
                <a:solidFill>
                  <a:srgbClr val="D47B20"/>
                </a:solidFill>
                <a:cs typeface="Arial" panose="020B0604020202020204" pitchFamily="34" charset="0"/>
              </a:rPr>
              <a:t>he transition to a low-emissions economy</a:t>
            </a:r>
          </a:p>
          <a:p>
            <a:pPr algn="ctr"/>
            <a:r>
              <a:rPr lang="en-US" dirty="0">
                <a:solidFill>
                  <a:schemeClr val="bg1">
                    <a:lumMod val="50000"/>
                  </a:schemeClr>
                </a:solidFill>
                <a:cs typeface="Arial" panose="020B0604020202020204" pitchFamily="34" charset="0"/>
              </a:rPr>
              <a:t>M</a:t>
            </a:r>
            <a:r>
              <a:rPr lang="en-NZ" dirty="0" err="1">
                <a:solidFill>
                  <a:schemeClr val="bg1">
                    <a:lumMod val="50000"/>
                  </a:schemeClr>
                </a:solidFill>
                <a:cs typeface="Arial" panose="020B0604020202020204" pitchFamily="34" charset="0"/>
              </a:rPr>
              <a:t>urray</a:t>
            </a:r>
            <a:r>
              <a:rPr lang="en-NZ" dirty="0">
                <a:solidFill>
                  <a:schemeClr val="bg1">
                    <a:lumMod val="50000"/>
                  </a:schemeClr>
                </a:solidFill>
                <a:cs typeface="Arial" panose="020B0604020202020204" pitchFamily="34" charset="0"/>
              </a:rPr>
              <a:t> Sherwin</a:t>
            </a:r>
          </a:p>
          <a:p>
            <a:pPr algn="ctr"/>
            <a:r>
              <a:rPr lang="en-NZ" sz="1800" b="1" dirty="0">
                <a:solidFill>
                  <a:schemeClr val="bg1">
                    <a:lumMod val="50000"/>
                  </a:schemeClr>
                </a:solidFill>
                <a:cs typeface="Arial" panose="020B0604020202020204" pitchFamily="34" charset="0"/>
              </a:rPr>
              <a:t>LEANZ Seminar</a:t>
            </a:r>
            <a:endParaRPr lang="en-NZ" b="1" dirty="0">
              <a:solidFill>
                <a:schemeClr val="bg1">
                  <a:lumMod val="50000"/>
                </a:schemeClr>
              </a:solidFill>
              <a:cs typeface="Arial" panose="020B0604020202020204" pitchFamily="34" charset="0"/>
            </a:endParaRPr>
          </a:p>
          <a:p>
            <a:pPr algn="ctr"/>
            <a:r>
              <a:rPr lang="en-NZ" sz="1800" b="1" dirty="0">
                <a:solidFill>
                  <a:schemeClr val="bg1">
                    <a:lumMod val="50000"/>
                  </a:schemeClr>
                </a:solidFill>
                <a:cs typeface="Arial" panose="020B0604020202020204" pitchFamily="34" charset="0"/>
              </a:rPr>
              <a:t>Wellington, 28 March 2019</a:t>
            </a:r>
          </a:p>
          <a:p>
            <a:pPr algn="ctr"/>
            <a:endParaRPr lang="en-NZ" sz="18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88640"/>
            <a:ext cx="1983288" cy="1152128"/>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9510350D-50AC-4342-97D5-AC4E26EFF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411" y="-171400"/>
            <a:ext cx="4762500" cy="4762500"/>
          </a:xfrm>
          <a:prstGeom prst="rect">
            <a:avLst/>
          </a:prstGeom>
        </p:spPr>
      </p:pic>
    </p:spTree>
    <p:extLst>
      <p:ext uri="{BB962C8B-B14F-4D97-AF65-F5344CB8AC3E}">
        <p14:creationId xmlns:p14="http://schemas.microsoft.com/office/powerpoint/2010/main" val="43541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425239" y="476672"/>
            <a:ext cx="7886700" cy="1325563"/>
          </a:xfrm>
        </p:spPr>
        <p:txBody>
          <a:bodyPr>
            <a:normAutofit/>
          </a:bodyPr>
          <a:lstStyle/>
          <a:p>
            <a:r>
              <a:rPr lang="en-US" sz="3000" dirty="0">
                <a:latin typeface="+mn-lt"/>
              </a:rPr>
              <a:t>Short- and long-lived gases</a:t>
            </a:r>
            <a:endParaRPr lang="en-NZ" sz="3000" dirty="0">
              <a:latin typeface="+mn-lt"/>
            </a:endParaRPr>
          </a:p>
        </p:txBody>
      </p:sp>
      <p:grpSp>
        <p:nvGrpSpPr>
          <p:cNvPr id="3" name="Group 2">
            <a:extLst>
              <a:ext uri="{FF2B5EF4-FFF2-40B4-BE49-F238E27FC236}">
                <a16:creationId xmlns:a16="http://schemas.microsoft.com/office/drawing/2014/main" id="{02C82826-E35C-4C99-8159-B56812916BB9}"/>
              </a:ext>
            </a:extLst>
          </p:cNvPr>
          <p:cNvGrpSpPr/>
          <p:nvPr/>
        </p:nvGrpSpPr>
        <p:grpSpPr>
          <a:xfrm>
            <a:off x="-108520" y="1988840"/>
            <a:ext cx="9173023" cy="4309045"/>
            <a:chOff x="-29023" y="2128047"/>
            <a:chExt cx="9173023" cy="4309045"/>
          </a:xfrm>
        </p:grpSpPr>
        <p:sp>
          <p:nvSpPr>
            <p:cNvPr id="5" name="Freeform: Shape 4">
              <a:extLst>
                <a:ext uri="{FF2B5EF4-FFF2-40B4-BE49-F238E27FC236}">
                  <a16:creationId xmlns:a16="http://schemas.microsoft.com/office/drawing/2014/main" id="{6C390114-5125-419C-8BFD-9B1A5D539319}"/>
                </a:ext>
              </a:extLst>
            </p:cNvPr>
            <p:cNvSpPr/>
            <p:nvPr/>
          </p:nvSpPr>
          <p:spPr>
            <a:xfrm>
              <a:off x="2240308" y="4373323"/>
              <a:ext cx="292893" cy="221457"/>
            </a:xfrm>
            <a:custGeom>
              <a:avLst/>
              <a:gdLst>
                <a:gd name="connsiteX0" fmla="*/ 0 w 292893"/>
                <a:gd name="connsiteY0" fmla="*/ 0 h 221457"/>
                <a:gd name="connsiteX1" fmla="*/ 216693 w 292893"/>
                <a:gd name="connsiteY1" fmla="*/ 26194 h 221457"/>
                <a:gd name="connsiteX2" fmla="*/ 292893 w 292893"/>
                <a:gd name="connsiteY2" fmla="*/ 221457 h 221457"/>
                <a:gd name="connsiteX3" fmla="*/ 0 w 292893"/>
                <a:gd name="connsiteY3" fmla="*/ 0 h 221457"/>
              </a:gdLst>
              <a:ahLst/>
              <a:cxnLst>
                <a:cxn ang="0">
                  <a:pos x="connsiteX0" y="connsiteY0"/>
                </a:cxn>
                <a:cxn ang="0">
                  <a:pos x="connsiteX1" y="connsiteY1"/>
                </a:cxn>
                <a:cxn ang="0">
                  <a:pos x="connsiteX2" y="connsiteY2"/>
                </a:cxn>
                <a:cxn ang="0">
                  <a:pos x="connsiteX3" y="connsiteY3"/>
                </a:cxn>
              </a:cxnLst>
              <a:rect l="l" t="t" r="r" b="b"/>
              <a:pathLst>
                <a:path w="292893" h="221457">
                  <a:moveTo>
                    <a:pt x="0" y="0"/>
                  </a:moveTo>
                  <a:lnTo>
                    <a:pt x="216693" y="26194"/>
                  </a:lnTo>
                  <a:lnTo>
                    <a:pt x="292893" y="221457"/>
                  </a:lnTo>
                  <a:lnTo>
                    <a:pt x="0" y="0"/>
                  </a:lnTo>
                  <a:close/>
                </a:path>
              </a:pathLst>
            </a:cu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Freeform: Shape 5">
              <a:extLst>
                <a:ext uri="{FF2B5EF4-FFF2-40B4-BE49-F238E27FC236}">
                  <a16:creationId xmlns:a16="http://schemas.microsoft.com/office/drawing/2014/main" id="{E9716A02-1B77-4D22-8E8F-58BAB87F97BB}"/>
                </a:ext>
              </a:extLst>
            </p:cNvPr>
            <p:cNvSpPr/>
            <p:nvPr/>
          </p:nvSpPr>
          <p:spPr>
            <a:xfrm>
              <a:off x="2258565" y="4374809"/>
              <a:ext cx="2790825" cy="238226"/>
            </a:xfrm>
            <a:custGeom>
              <a:avLst/>
              <a:gdLst>
                <a:gd name="connsiteX0" fmla="*/ 0 w 2790825"/>
                <a:gd name="connsiteY0" fmla="*/ 2483 h 238226"/>
                <a:gd name="connsiteX1" fmla="*/ 0 w 2790825"/>
                <a:gd name="connsiteY1" fmla="*/ 2483 h 238226"/>
                <a:gd name="connsiteX2" fmla="*/ 64293 w 2790825"/>
                <a:gd name="connsiteY2" fmla="*/ 101 h 238226"/>
                <a:gd name="connsiteX3" fmla="*/ 2790825 w 2790825"/>
                <a:gd name="connsiteY3" fmla="*/ 7245 h 238226"/>
                <a:gd name="connsiteX4" fmla="*/ 2424112 w 2790825"/>
                <a:gd name="connsiteY4" fmla="*/ 238226 h 238226"/>
                <a:gd name="connsiteX5" fmla="*/ 0 w 2790825"/>
                <a:gd name="connsiteY5" fmla="*/ 2483 h 23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0825" h="238226">
                  <a:moveTo>
                    <a:pt x="0" y="2483"/>
                  </a:moveTo>
                  <a:lnTo>
                    <a:pt x="0" y="2483"/>
                  </a:lnTo>
                  <a:cubicBezTo>
                    <a:pt x="42036" y="-752"/>
                    <a:pt x="20607" y="101"/>
                    <a:pt x="64293" y="101"/>
                  </a:cubicBezTo>
                  <a:lnTo>
                    <a:pt x="2790825" y="7245"/>
                  </a:lnTo>
                  <a:lnTo>
                    <a:pt x="2424112" y="238226"/>
                  </a:lnTo>
                  <a:lnTo>
                    <a:pt x="0" y="2483"/>
                  </a:lnTo>
                  <a:close/>
                </a:path>
              </a:pathLst>
            </a:cu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Shape 6">
              <a:extLst>
                <a:ext uri="{FF2B5EF4-FFF2-40B4-BE49-F238E27FC236}">
                  <a16:creationId xmlns:a16="http://schemas.microsoft.com/office/drawing/2014/main" id="{142F7399-29F4-4E5E-8343-5CDD042F9216}"/>
                </a:ext>
              </a:extLst>
            </p:cNvPr>
            <p:cNvSpPr/>
            <p:nvPr/>
          </p:nvSpPr>
          <p:spPr>
            <a:xfrm>
              <a:off x="2256977" y="4375704"/>
              <a:ext cx="4578350" cy="1085850"/>
            </a:xfrm>
            <a:custGeom>
              <a:avLst/>
              <a:gdLst>
                <a:gd name="connsiteX0" fmla="*/ 0 w 4578350"/>
                <a:gd name="connsiteY0" fmla="*/ 12700 h 1085850"/>
                <a:gd name="connsiteX1" fmla="*/ 82550 w 4578350"/>
                <a:gd name="connsiteY1" fmla="*/ 501650 h 1085850"/>
                <a:gd name="connsiteX2" fmla="*/ 101600 w 4578350"/>
                <a:gd name="connsiteY2" fmla="*/ 717550 h 1085850"/>
                <a:gd name="connsiteX3" fmla="*/ 260350 w 4578350"/>
                <a:gd name="connsiteY3" fmla="*/ 920750 h 1085850"/>
                <a:gd name="connsiteX4" fmla="*/ 495300 w 4578350"/>
                <a:gd name="connsiteY4" fmla="*/ 1003300 h 1085850"/>
                <a:gd name="connsiteX5" fmla="*/ 1085850 w 4578350"/>
                <a:gd name="connsiteY5" fmla="*/ 1066800 h 1085850"/>
                <a:gd name="connsiteX6" fmla="*/ 1797050 w 4578350"/>
                <a:gd name="connsiteY6" fmla="*/ 1079500 h 1085850"/>
                <a:gd name="connsiteX7" fmla="*/ 2959100 w 4578350"/>
                <a:gd name="connsiteY7" fmla="*/ 1085850 h 1085850"/>
                <a:gd name="connsiteX8" fmla="*/ 3937000 w 4578350"/>
                <a:gd name="connsiteY8" fmla="*/ 1028700 h 1085850"/>
                <a:gd name="connsiteX9" fmla="*/ 4375150 w 4578350"/>
                <a:gd name="connsiteY9" fmla="*/ 927100 h 1085850"/>
                <a:gd name="connsiteX10" fmla="*/ 4508500 w 4578350"/>
                <a:gd name="connsiteY10" fmla="*/ 622300 h 1085850"/>
                <a:gd name="connsiteX11" fmla="*/ 4552950 w 4578350"/>
                <a:gd name="connsiteY11" fmla="*/ 279400 h 1085850"/>
                <a:gd name="connsiteX12" fmla="*/ 4578350 w 4578350"/>
                <a:gd name="connsiteY12" fmla="*/ 0 h 1085850"/>
                <a:gd name="connsiteX13" fmla="*/ 0 w 4578350"/>
                <a:gd name="connsiteY13" fmla="*/ 1270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8350" h="1085850">
                  <a:moveTo>
                    <a:pt x="0" y="12700"/>
                  </a:moveTo>
                  <a:lnTo>
                    <a:pt x="82550" y="501650"/>
                  </a:lnTo>
                  <a:lnTo>
                    <a:pt x="101600" y="717550"/>
                  </a:lnTo>
                  <a:lnTo>
                    <a:pt x="260350" y="920750"/>
                  </a:lnTo>
                  <a:lnTo>
                    <a:pt x="495300" y="1003300"/>
                  </a:lnTo>
                  <a:lnTo>
                    <a:pt x="1085850" y="1066800"/>
                  </a:lnTo>
                  <a:lnTo>
                    <a:pt x="1797050" y="1079500"/>
                  </a:lnTo>
                  <a:lnTo>
                    <a:pt x="2959100" y="1085850"/>
                  </a:lnTo>
                  <a:lnTo>
                    <a:pt x="3937000" y="1028700"/>
                  </a:lnTo>
                  <a:lnTo>
                    <a:pt x="4375150" y="927100"/>
                  </a:lnTo>
                  <a:lnTo>
                    <a:pt x="4508500" y="622300"/>
                  </a:lnTo>
                  <a:lnTo>
                    <a:pt x="4552950" y="279400"/>
                  </a:lnTo>
                  <a:lnTo>
                    <a:pt x="4578350" y="0"/>
                  </a:lnTo>
                  <a:lnTo>
                    <a:pt x="0" y="12700"/>
                  </a:lnTo>
                  <a:close/>
                </a:path>
              </a:pathLst>
            </a:custGeom>
            <a:solidFill>
              <a:srgbClr val="42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Shape 7">
              <a:extLst>
                <a:ext uri="{FF2B5EF4-FFF2-40B4-BE49-F238E27FC236}">
                  <a16:creationId xmlns:a16="http://schemas.microsoft.com/office/drawing/2014/main" id="{78768D52-349D-4E3C-BAA8-3EE9DB08D65A}"/>
                </a:ext>
              </a:extLst>
            </p:cNvPr>
            <p:cNvSpPr/>
            <p:nvPr/>
          </p:nvSpPr>
          <p:spPr>
            <a:xfrm rot="361163">
              <a:off x="6839565" y="4041996"/>
              <a:ext cx="257175" cy="292894"/>
            </a:xfrm>
            <a:custGeom>
              <a:avLst/>
              <a:gdLst>
                <a:gd name="connsiteX0" fmla="*/ 0 w 257175"/>
                <a:gd name="connsiteY0" fmla="*/ 0 h 292894"/>
                <a:gd name="connsiteX1" fmla="*/ 26194 w 257175"/>
                <a:gd name="connsiteY1" fmla="*/ 292894 h 292894"/>
                <a:gd name="connsiteX2" fmla="*/ 257175 w 257175"/>
                <a:gd name="connsiteY2" fmla="*/ 7144 h 292894"/>
                <a:gd name="connsiteX3" fmla="*/ 0 w 257175"/>
                <a:gd name="connsiteY3" fmla="*/ 0 h 292894"/>
              </a:gdLst>
              <a:ahLst/>
              <a:cxnLst>
                <a:cxn ang="0">
                  <a:pos x="connsiteX0" y="connsiteY0"/>
                </a:cxn>
                <a:cxn ang="0">
                  <a:pos x="connsiteX1" y="connsiteY1"/>
                </a:cxn>
                <a:cxn ang="0">
                  <a:pos x="connsiteX2" y="connsiteY2"/>
                </a:cxn>
                <a:cxn ang="0">
                  <a:pos x="connsiteX3" y="connsiteY3"/>
                </a:cxn>
              </a:cxnLst>
              <a:rect l="l" t="t" r="r" b="b"/>
              <a:pathLst>
                <a:path w="257175" h="292894">
                  <a:moveTo>
                    <a:pt x="0" y="0"/>
                  </a:moveTo>
                  <a:lnTo>
                    <a:pt x="26194" y="292894"/>
                  </a:lnTo>
                  <a:lnTo>
                    <a:pt x="257175" y="7144"/>
                  </a:lnTo>
                  <a:lnTo>
                    <a:pt x="0" y="0"/>
                  </a:lnTo>
                  <a:close/>
                </a:path>
              </a:pathLst>
            </a:custGeom>
            <a:solidFill>
              <a:srgbClr val="A8A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Shape 8">
              <a:extLst>
                <a:ext uri="{FF2B5EF4-FFF2-40B4-BE49-F238E27FC236}">
                  <a16:creationId xmlns:a16="http://schemas.microsoft.com/office/drawing/2014/main" id="{1B13DCD5-BC51-4C0E-8734-AEE14D42F6E8}"/>
                </a:ext>
              </a:extLst>
            </p:cNvPr>
            <p:cNvSpPr/>
            <p:nvPr/>
          </p:nvSpPr>
          <p:spPr>
            <a:xfrm>
              <a:off x="2022322" y="4035172"/>
              <a:ext cx="226218" cy="302419"/>
            </a:xfrm>
            <a:custGeom>
              <a:avLst/>
              <a:gdLst>
                <a:gd name="connsiteX0" fmla="*/ 0 w 226218"/>
                <a:gd name="connsiteY0" fmla="*/ 23813 h 302419"/>
                <a:gd name="connsiteX1" fmla="*/ 226218 w 226218"/>
                <a:gd name="connsiteY1" fmla="*/ 302419 h 302419"/>
                <a:gd name="connsiteX2" fmla="*/ 226218 w 226218"/>
                <a:gd name="connsiteY2" fmla="*/ 0 h 302419"/>
                <a:gd name="connsiteX3" fmla="*/ 0 w 226218"/>
                <a:gd name="connsiteY3" fmla="*/ 23813 h 302419"/>
              </a:gdLst>
              <a:ahLst/>
              <a:cxnLst>
                <a:cxn ang="0">
                  <a:pos x="connsiteX0" y="connsiteY0"/>
                </a:cxn>
                <a:cxn ang="0">
                  <a:pos x="connsiteX1" y="connsiteY1"/>
                </a:cxn>
                <a:cxn ang="0">
                  <a:pos x="connsiteX2" y="connsiteY2"/>
                </a:cxn>
                <a:cxn ang="0">
                  <a:pos x="connsiteX3" y="connsiteY3"/>
                </a:cxn>
              </a:cxnLst>
              <a:rect l="l" t="t" r="r" b="b"/>
              <a:pathLst>
                <a:path w="226218" h="302419">
                  <a:moveTo>
                    <a:pt x="0" y="23813"/>
                  </a:moveTo>
                  <a:lnTo>
                    <a:pt x="226218" y="302419"/>
                  </a:lnTo>
                  <a:lnTo>
                    <a:pt x="226218" y="0"/>
                  </a:lnTo>
                  <a:lnTo>
                    <a:pt x="0" y="23813"/>
                  </a:lnTo>
                  <a:close/>
                </a:path>
              </a:pathLst>
            </a:custGeom>
            <a:solidFill>
              <a:srgbClr val="A8A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0D109687-6750-4EEA-B62D-BF3F895B8C70}"/>
                </a:ext>
              </a:extLst>
            </p:cNvPr>
            <p:cNvSpPr/>
            <p:nvPr/>
          </p:nvSpPr>
          <p:spPr>
            <a:xfrm>
              <a:off x="2247167" y="4022014"/>
              <a:ext cx="4608512" cy="360040"/>
            </a:xfrm>
            <a:prstGeom prst="rect">
              <a:avLst/>
            </a:prstGeom>
            <a:solidFill>
              <a:srgbClr val="A8A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a:extLst>
                <a:ext uri="{FF2B5EF4-FFF2-40B4-BE49-F238E27FC236}">
                  <a16:creationId xmlns:a16="http://schemas.microsoft.com/office/drawing/2014/main" id="{BC162CDD-D39C-4C0C-A090-7CFF52A10154}"/>
                </a:ext>
              </a:extLst>
            </p:cNvPr>
            <p:cNvCxnSpPr/>
            <p:nvPr/>
          </p:nvCxnSpPr>
          <p:spPr>
            <a:xfrm>
              <a:off x="2283171" y="4382054"/>
              <a:ext cx="453650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54CA77-A6F5-418A-B81A-0E14FF50D12A}"/>
                </a:ext>
              </a:extLst>
            </p:cNvPr>
            <p:cNvSpPr txBox="1"/>
            <p:nvPr/>
          </p:nvSpPr>
          <p:spPr>
            <a:xfrm>
              <a:off x="2097880" y="4661696"/>
              <a:ext cx="4896544" cy="338554"/>
            </a:xfrm>
            <a:prstGeom prst="rect">
              <a:avLst/>
            </a:prstGeom>
            <a:noFill/>
          </p:spPr>
          <p:txBody>
            <a:bodyPr wrap="square" rtlCol="0">
              <a:spAutoFit/>
            </a:bodyPr>
            <a:lstStyle/>
            <a:p>
              <a:pPr algn="ctr"/>
              <a:r>
                <a:rPr lang="en-NZ" sz="1600" b="1" dirty="0">
                  <a:latin typeface="AvenirMaoriLight" panose="020B0402020203020204" pitchFamily="34" charset="0"/>
                </a:rPr>
                <a:t>Stock of long-lived gases</a:t>
              </a:r>
            </a:p>
          </p:txBody>
        </p:sp>
        <p:sp>
          <p:nvSpPr>
            <p:cNvPr id="13" name="TextBox 12">
              <a:extLst>
                <a:ext uri="{FF2B5EF4-FFF2-40B4-BE49-F238E27FC236}">
                  <a16:creationId xmlns:a16="http://schemas.microsoft.com/office/drawing/2014/main" id="{9FDDD0D8-14CA-4D1A-ACB3-CAC19FE3CDBF}"/>
                </a:ext>
              </a:extLst>
            </p:cNvPr>
            <p:cNvSpPr txBox="1"/>
            <p:nvPr/>
          </p:nvSpPr>
          <p:spPr>
            <a:xfrm>
              <a:off x="3150739" y="4022013"/>
              <a:ext cx="2790825" cy="338554"/>
            </a:xfrm>
            <a:prstGeom prst="rect">
              <a:avLst/>
            </a:prstGeom>
            <a:noFill/>
          </p:spPr>
          <p:txBody>
            <a:bodyPr wrap="square" rtlCol="0">
              <a:spAutoFit/>
            </a:bodyPr>
            <a:lstStyle/>
            <a:p>
              <a:pPr algn="ctr"/>
              <a:r>
                <a:rPr lang="en-NZ" sz="1600" b="1" dirty="0">
                  <a:latin typeface="AvenirMaoriLight" panose="020B0402020203020204" pitchFamily="34" charset="0"/>
                </a:rPr>
                <a:t>Stock of short-lived gases</a:t>
              </a:r>
            </a:p>
          </p:txBody>
        </p:sp>
        <p:sp>
          <p:nvSpPr>
            <p:cNvPr id="14" name="Oval 602">
              <a:extLst>
                <a:ext uri="{FF2B5EF4-FFF2-40B4-BE49-F238E27FC236}">
                  <a16:creationId xmlns:a16="http://schemas.microsoft.com/office/drawing/2014/main" id="{088936F5-4FC2-4505-8761-2AA6D9434436}"/>
                </a:ext>
              </a:extLst>
            </p:cNvPr>
            <p:cNvSpPr/>
            <p:nvPr/>
          </p:nvSpPr>
          <p:spPr>
            <a:xfrm rot="20967352" flipH="1">
              <a:off x="954907" y="4024488"/>
              <a:ext cx="805165" cy="41759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A8AD00">
                <a:alpha val="4980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NZ" dirty="0">
                <a:latin typeface="AvenirMaoriLight" panose="02000503040000020003" pitchFamily="2" charset="0"/>
              </a:endParaRPr>
            </a:p>
          </p:txBody>
        </p:sp>
        <p:sp>
          <p:nvSpPr>
            <p:cNvPr id="15" name="TextBox 14">
              <a:extLst>
                <a:ext uri="{FF2B5EF4-FFF2-40B4-BE49-F238E27FC236}">
                  <a16:creationId xmlns:a16="http://schemas.microsoft.com/office/drawing/2014/main" id="{533525AC-297E-442C-81DA-AA09F0AFEA04}"/>
                </a:ext>
              </a:extLst>
            </p:cNvPr>
            <p:cNvSpPr txBox="1"/>
            <p:nvPr/>
          </p:nvSpPr>
          <p:spPr>
            <a:xfrm>
              <a:off x="-29023" y="3575769"/>
              <a:ext cx="1664122" cy="523220"/>
            </a:xfrm>
            <a:prstGeom prst="rect">
              <a:avLst/>
            </a:prstGeom>
            <a:noFill/>
          </p:spPr>
          <p:txBody>
            <a:bodyPr wrap="square" rtlCol="0">
              <a:spAutoFit/>
            </a:bodyPr>
            <a:lstStyle/>
            <a:p>
              <a:pPr algn="ctr"/>
              <a:r>
                <a:rPr lang="en-NZ" sz="1400" dirty="0">
                  <a:latin typeface="AvenirMaoriLight" panose="020B0402020203020204" pitchFamily="34" charset="0"/>
                </a:rPr>
                <a:t>Inflow of short-lived gases</a:t>
              </a:r>
            </a:p>
          </p:txBody>
        </p:sp>
        <p:sp>
          <p:nvSpPr>
            <p:cNvPr id="16" name="TextBox 15">
              <a:extLst>
                <a:ext uri="{FF2B5EF4-FFF2-40B4-BE49-F238E27FC236}">
                  <a16:creationId xmlns:a16="http://schemas.microsoft.com/office/drawing/2014/main" id="{3AA72372-1C95-4C43-90E8-02578592F293}"/>
                </a:ext>
              </a:extLst>
            </p:cNvPr>
            <p:cNvSpPr txBox="1"/>
            <p:nvPr/>
          </p:nvSpPr>
          <p:spPr>
            <a:xfrm>
              <a:off x="482971" y="5913872"/>
              <a:ext cx="8432404" cy="523220"/>
            </a:xfrm>
            <a:prstGeom prst="rect">
              <a:avLst/>
            </a:prstGeom>
            <a:noFill/>
          </p:spPr>
          <p:txBody>
            <a:bodyPr wrap="square" rtlCol="0">
              <a:spAutoFit/>
            </a:bodyPr>
            <a:lstStyle/>
            <a:p>
              <a:pPr algn="ctr"/>
              <a:r>
                <a:rPr lang="en-NZ" sz="1400" dirty="0">
                  <a:latin typeface="AvenirMaoriLight" panose="020B0402020203020204" pitchFamily="34" charset="0"/>
                </a:rPr>
                <a:t>The long-lived gas steady state requires that inflows are net-zero.</a:t>
              </a:r>
            </a:p>
            <a:p>
              <a:pPr algn="ctr"/>
              <a:r>
                <a:rPr lang="en-NZ" sz="1400" dirty="0">
                  <a:latin typeface="AvenirMaoriLight" panose="020B0402020203020204" pitchFamily="34" charset="0"/>
                </a:rPr>
                <a:t>The short-lived gas steady state requires inflow = outflow.</a:t>
              </a:r>
            </a:p>
          </p:txBody>
        </p:sp>
        <p:sp>
          <p:nvSpPr>
            <p:cNvPr id="17" name="TextBox 16">
              <a:extLst>
                <a:ext uri="{FF2B5EF4-FFF2-40B4-BE49-F238E27FC236}">
                  <a16:creationId xmlns:a16="http://schemas.microsoft.com/office/drawing/2014/main" id="{FC985F61-4B62-40A0-BB66-388718AC0799}"/>
                </a:ext>
              </a:extLst>
            </p:cNvPr>
            <p:cNvSpPr txBox="1"/>
            <p:nvPr/>
          </p:nvSpPr>
          <p:spPr>
            <a:xfrm>
              <a:off x="7479878" y="3409796"/>
              <a:ext cx="1664122" cy="523220"/>
            </a:xfrm>
            <a:prstGeom prst="rect">
              <a:avLst/>
            </a:prstGeom>
            <a:noFill/>
          </p:spPr>
          <p:txBody>
            <a:bodyPr wrap="square" rtlCol="0">
              <a:spAutoFit/>
            </a:bodyPr>
            <a:lstStyle/>
            <a:p>
              <a:pPr algn="ctr"/>
              <a:r>
                <a:rPr lang="en-NZ" sz="1400" dirty="0">
                  <a:latin typeface="AvenirMaoriLight" panose="020B0402020203020204" pitchFamily="34" charset="0"/>
                </a:rPr>
                <a:t>Outflow of short-lived gases</a:t>
              </a:r>
            </a:p>
          </p:txBody>
        </p:sp>
        <p:sp>
          <p:nvSpPr>
            <p:cNvPr id="20" name="Oval 602">
              <a:extLst>
                <a:ext uri="{FF2B5EF4-FFF2-40B4-BE49-F238E27FC236}">
                  <a16:creationId xmlns:a16="http://schemas.microsoft.com/office/drawing/2014/main" id="{1E5ED19B-8206-44FD-A0B3-176245D6575B}"/>
                </a:ext>
              </a:extLst>
            </p:cNvPr>
            <p:cNvSpPr/>
            <p:nvPr/>
          </p:nvSpPr>
          <p:spPr>
            <a:xfrm rot="20967352" flipH="1">
              <a:off x="1292394" y="4931814"/>
              <a:ext cx="805165" cy="41759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4980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NZ">
                <a:latin typeface="AvenirMaoriLight" panose="02000503040000020003" pitchFamily="2" charset="0"/>
              </a:endParaRPr>
            </a:p>
          </p:txBody>
        </p:sp>
        <p:sp>
          <p:nvSpPr>
            <p:cNvPr id="21" name="TextBox 20">
              <a:extLst>
                <a:ext uri="{FF2B5EF4-FFF2-40B4-BE49-F238E27FC236}">
                  <a16:creationId xmlns:a16="http://schemas.microsoft.com/office/drawing/2014/main" id="{2122AA3E-8A39-4558-8869-B13BD8162E86}"/>
                </a:ext>
              </a:extLst>
            </p:cNvPr>
            <p:cNvSpPr txBox="1"/>
            <p:nvPr/>
          </p:nvSpPr>
          <p:spPr>
            <a:xfrm>
              <a:off x="308464" y="4483095"/>
              <a:ext cx="1664122" cy="523220"/>
            </a:xfrm>
            <a:prstGeom prst="rect">
              <a:avLst/>
            </a:prstGeom>
            <a:noFill/>
          </p:spPr>
          <p:txBody>
            <a:bodyPr wrap="square" rtlCol="0">
              <a:spAutoFit/>
            </a:bodyPr>
            <a:lstStyle/>
            <a:p>
              <a:pPr algn="ctr"/>
              <a:r>
                <a:rPr lang="en-NZ" sz="1400" dirty="0">
                  <a:latin typeface="AvenirMaoriLight" panose="020B0402020203020204" pitchFamily="34" charset="0"/>
                </a:rPr>
                <a:t>Inflow of long-lived gases</a:t>
              </a:r>
            </a:p>
          </p:txBody>
        </p:sp>
        <p:sp>
          <p:nvSpPr>
            <p:cNvPr id="22" name="Oval 602">
              <a:extLst>
                <a:ext uri="{FF2B5EF4-FFF2-40B4-BE49-F238E27FC236}">
                  <a16:creationId xmlns:a16="http://schemas.microsoft.com/office/drawing/2014/main" id="{6ACB8E75-FF42-435A-BD49-1A56535393BB}"/>
                </a:ext>
              </a:extLst>
            </p:cNvPr>
            <p:cNvSpPr/>
            <p:nvPr/>
          </p:nvSpPr>
          <p:spPr>
            <a:xfrm rot="20967352" flipH="1">
              <a:off x="7511289" y="3988710"/>
              <a:ext cx="805165" cy="41759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A8AD00">
                <a:alpha val="4980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NZ" dirty="0">
                <a:latin typeface="AvenirMaoriLight" panose="02000503040000020003" pitchFamily="2" charset="0"/>
              </a:endParaRPr>
            </a:p>
          </p:txBody>
        </p:sp>
        <p:sp>
          <p:nvSpPr>
            <p:cNvPr id="24" name="TextBox 23">
              <a:extLst>
                <a:ext uri="{FF2B5EF4-FFF2-40B4-BE49-F238E27FC236}">
                  <a16:creationId xmlns:a16="http://schemas.microsoft.com/office/drawing/2014/main" id="{E92A4A10-0F45-4C72-B926-A60D832D3648}"/>
                </a:ext>
              </a:extLst>
            </p:cNvPr>
            <p:cNvSpPr txBox="1"/>
            <p:nvPr/>
          </p:nvSpPr>
          <p:spPr>
            <a:xfrm>
              <a:off x="982900" y="2128047"/>
              <a:ext cx="2023688" cy="738664"/>
            </a:xfrm>
            <a:prstGeom prst="rect">
              <a:avLst/>
            </a:prstGeom>
            <a:noFill/>
          </p:spPr>
          <p:txBody>
            <a:bodyPr wrap="square" rtlCol="0">
              <a:spAutoFit/>
            </a:bodyPr>
            <a:lstStyle/>
            <a:p>
              <a:pPr algn="ctr"/>
              <a:r>
                <a:rPr lang="en-NZ" sz="1400" dirty="0">
                  <a:latin typeface="AvenirMaoriLight" panose="020B0402020203020204" pitchFamily="34" charset="0"/>
                </a:rPr>
                <a:t>Total amount of GHGs consistent with 2˚C warming</a:t>
              </a:r>
            </a:p>
          </p:txBody>
        </p:sp>
        <p:cxnSp>
          <p:nvCxnSpPr>
            <p:cNvPr id="25" name="Straight Arrow Connector 24">
              <a:extLst>
                <a:ext uri="{FF2B5EF4-FFF2-40B4-BE49-F238E27FC236}">
                  <a16:creationId xmlns:a16="http://schemas.microsoft.com/office/drawing/2014/main" id="{3DA7DC8B-C0E7-4CA1-A48D-E3F4B6F490A3}"/>
                </a:ext>
              </a:extLst>
            </p:cNvPr>
            <p:cNvCxnSpPr>
              <a:cxnSpLocks/>
            </p:cNvCxnSpPr>
            <p:nvPr/>
          </p:nvCxnSpPr>
          <p:spPr>
            <a:xfrm>
              <a:off x="1972586" y="2822828"/>
              <a:ext cx="310585" cy="11991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3" name="Picture 22" descr="A close up of a logo&#10;&#10;Description generated with very high confidence">
              <a:extLst>
                <a:ext uri="{FF2B5EF4-FFF2-40B4-BE49-F238E27FC236}">
                  <a16:creationId xmlns:a16="http://schemas.microsoft.com/office/drawing/2014/main" id="{8DA0FDBA-3A14-4E14-9470-ABF755A1686B}"/>
                </a:ext>
              </a:extLst>
            </p:cNvPr>
            <p:cNvPicPr>
              <a:picLocks noChangeAspect="1"/>
            </p:cNvPicPr>
            <p:nvPr/>
          </p:nvPicPr>
          <p:blipFill rotWithShape="1">
            <a:blip r:embed="rId3">
              <a:extLst>
                <a:ext uri="{28A0092B-C50C-407E-A947-70E740481C1C}">
                  <a14:useLocalDpi xmlns:a14="http://schemas.microsoft.com/office/drawing/2010/main" val="0"/>
                </a:ext>
              </a:extLst>
            </a:blip>
            <a:srcRect l="6951" t="27951" r="6951" b="27950"/>
            <a:stretch/>
          </p:blipFill>
          <p:spPr>
            <a:xfrm>
              <a:off x="1635099" y="2869886"/>
              <a:ext cx="5904656" cy="3024336"/>
            </a:xfrm>
            <a:prstGeom prst="rect">
              <a:avLst/>
            </a:prstGeom>
          </p:spPr>
        </p:pic>
      </p:grpSp>
    </p:spTree>
    <p:extLst>
      <p:ext uri="{BB962C8B-B14F-4D97-AF65-F5344CB8AC3E}">
        <p14:creationId xmlns:p14="http://schemas.microsoft.com/office/powerpoint/2010/main" val="397892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395536" y="476672"/>
            <a:ext cx="7886700" cy="1325563"/>
          </a:xfrm>
        </p:spPr>
        <p:txBody>
          <a:bodyPr>
            <a:normAutofit/>
          </a:bodyPr>
          <a:lstStyle/>
          <a:p>
            <a:r>
              <a:rPr lang="en-US" sz="3000" dirty="0">
                <a:latin typeface="+mn-lt"/>
              </a:rPr>
              <a:t>Complementary regulation and policies</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385112" y="1700808"/>
            <a:ext cx="8435360" cy="21602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spcAft>
                <a:spcPts val="1200"/>
              </a:spcAft>
              <a:buClr>
                <a:srgbClr val="D47B20"/>
              </a:buClr>
              <a:buFont typeface="Arial" panose="020B0604020202020204" pitchFamily="34" charset="0"/>
              <a:buChar char="•"/>
            </a:pPr>
            <a:r>
              <a:rPr lang="en-NZ" sz="2800" dirty="0">
                <a:latin typeface="+mn-lt"/>
              </a:rPr>
              <a:t>Transport</a:t>
            </a:r>
          </a:p>
          <a:p>
            <a:pPr marL="360363" indent="-360363">
              <a:spcAft>
                <a:spcPts val="1200"/>
              </a:spcAft>
              <a:buClr>
                <a:srgbClr val="D47B20"/>
              </a:buClr>
              <a:buFont typeface="Arial" panose="020B0604020202020204" pitchFamily="34" charset="0"/>
              <a:buChar char="•"/>
            </a:pPr>
            <a:r>
              <a:rPr lang="en-NZ" sz="2800" dirty="0">
                <a:latin typeface="+mn-lt"/>
              </a:rPr>
              <a:t>Electricity</a:t>
            </a:r>
          </a:p>
          <a:p>
            <a:pPr marL="360363" indent="-360363">
              <a:spcAft>
                <a:spcPts val="1200"/>
              </a:spcAft>
              <a:buClr>
                <a:srgbClr val="D47B20"/>
              </a:buClr>
              <a:buFont typeface="Arial" panose="020B0604020202020204" pitchFamily="34" charset="0"/>
              <a:buChar char="•"/>
            </a:pPr>
            <a:r>
              <a:rPr lang="en-NZ" sz="2800" dirty="0">
                <a:latin typeface="+mn-lt"/>
              </a:rPr>
              <a:t>Industrial heat and processes</a:t>
            </a:r>
          </a:p>
        </p:txBody>
      </p:sp>
    </p:spTree>
    <p:extLst>
      <p:ext uri="{BB962C8B-B14F-4D97-AF65-F5344CB8AC3E}">
        <p14:creationId xmlns:p14="http://schemas.microsoft.com/office/powerpoint/2010/main" val="360853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395536" y="476672"/>
            <a:ext cx="7886700" cy="1325563"/>
          </a:xfrm>
        </p:spPr>
        <p:txBody>
          <a:bodyPr>
            <a:normAutofit/>
          </a:bodyPr>
          <a:lstStyle/>
          <a:p>
            <a:r>
              <a:rPr lang="en-US" sz="3000" dirty="0">
                <a:latin typeface="+mn-lt"/>
              </a:rPr>
              <a:t>Light transport</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385112" y="3202122"/>
            <a:ext cx="8435360" cy="33952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spcAft>
                <a:spcPts val="1200"/>
              </a:spcAft>
              <a:buClr>
                <a:srgbClr val="D47B20"/>
              </a:buClr>
              <a:buFont typeface="Arial" panose="020B0604020202020204" pitchFamily="34" charset="0"/>
              <a:buChar char="•"/>
            </a:pPr>
            <a:r>
              <a:rPr lang="en-US" sz="2400" dirty="0">
                <a:latin typeface="+mn-lt"/>
              </a:rPr>
              <a:t>Electric vehicles (EVs) are the most significant opportunity to reduce transport emissions. Because of the slow turnover of the vehicle fleet in New Zealand, fast early uptake is necessary. </a:t>
            </a:r>
          </a:p>
          <a:p>
            <a:pPr marL="360363" indent="-360363">
              <a:spcAft>
                <a:spcPts val="1200"/>
              </a:spcAft>
              <a:buClr>
                <a:srgbClr val="D47B20"/>
              </a:buClr>
              <a:buFont typeface="Arial" panose="020B0604020202020204" pitchFamily="34" charset="0"/>
              <a:buChar char="•"/>
            </a:pPr>
            <a:r>
              <a:rPr lang="en-US" sz="2400" dirty="0">
                <a:latin typeface="+mn-lt"/>
              </a:rPr>
              <a:t>Feebate scheme to encourage consumers to purchase lower-emitting vehicles. </a:t>
            </a:r>
          </a:p>
          <a:p>
            <a:pPr marL="360363" indent="-360363">
              <a:spcAft>
                <a:spcPts val="1200"/>
              </a:spcAft>
              <a:buClr>
                <a:srgbClr val="D47B20"/>
              </a:buClr>
              <a:buFont typeface="Arial" panose="020B0604020202020204" pitchFamily="34" charset="0"/>
              <a:buChar char="•"/>
            </a:pPr>
            <a:r>
              <a:rPr lang="en-US" sz="2400" dirty="0">
                <a:latin typeface="+mn-lt"/>
              </a:rPr>
              <a:t>Emissions standards for vehicles entering the fleet.  </a:t>
            </a:r>
          </a:p>
          <a:p>
            <a:pPr marL="360363" indent="-360363">
              <a:spcAft>
                <a:spcPts val="1200"/>
              </a:spcAft>
              <a:buClr>
                <a:srgbClr val="D47B20"/>
              </a:buClr>
              <a:buFont typeface="Arial" panose="020B0604020202020204" pitchFamily="34" charset="0"/>
              <a:buChar char="•"/>
            </a:pPr>
            <a:r>
              <a:rPr lang="en-US" sz="2400" dirty="0">
                <a:latin typeface="+mn-lt"/>
              </a:rPr>
              <a:t>Active pricing of other vehicle externalities (</a:t>
            </a:r>
            <a:r>
              <a:rPr lang="en-US" sz="2400" dirty="0" err="1">
                <a:latin typeface="+mn-lt"/>
              </a:rPr>
              <a:t>eg</a:t>
            </a:r>
            <a:r>
              <a:rPr lang="en-US" sz="2400" dirty="0">
                <a:latin typeface="+mn-lt"/>
              </a:rPr>
              <a:t>, congestion and air pollution).</a:t>
            </a:r>
          </a:p>
        </p:txBody>
      </p:sp>
      <p:pic>
        <p:nvPicPr>
          <p:cNvPr id="6" name="Picture 5" descr="A screenshot of a cell phone&#10;&#10;Description generated with very high confidence">
            <a:extLst>
              <a:ext uri="{FF2B5EF4-FFF2-40B4-BE49-F238E27FC236}">
                <a16:creationId xmlns:a16="http://schemas.microsoft.com/office/drawing/2014/main" id="{531B02B0-AF7A-411E-9BEB-75907EF247F7}"/>
              </a:ext>
            </a:extLst>
          </p:cNvPr>
          <p:cNvPicPr>
            <a:picLocks noChangeAspect="1"/>
          </p:cNvPicPr>
          <p:nvPr/>
        </p:nvPicPr>
        <p:blipFill rotWithShape="1">
          <a:blip r:embed="rId3">
            <a:extLst>
              <a:ext uri="{28A0092B-C50C-407E-A947-70E740481C1C}">
                <a14:useLocalDpi xmlns:a14="http://schemas.microsoft.com/office/drawing/2010/main" val="0"/>
              </a:ext>
            </a:extLst>
          </a:blip>
          <a:srcRect t="68201" b="6027"/>
          <a:stretch/>
        </p:blipFill>
        <p:spPr>
          <a:xfrm>
            <a:off x="30792" y="1784223"/>
            <a:ext cx="9144000" cy="1325563"/>
          </a:xfrm>
          <a:prstGeom prst="rect">
            <a:avLst/>
          </a:prstGeom>
        </p:spPr>
      </p:pic>
      <p:pic>
        <p:nvPicPr>
          <p:cNvPr id="4" name="Picture 3">
            <a:extLst>
              <a:ext uri="{FF2B5EF4-FFF2-40B4-BE49-F238E27FC236}">
                <a16:creationId xmlns:a16="http://schemas.microsoft.com/office/drawing/2014/main" id="{6C438AF8-C525-409D-80AC-6DE8D76E6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325" y="1170403"/>
            <a:ext cx="1695349" cy="1800000"/>
          </a:xfrm>
          <a:prstGeom prst="rect">
            <a:avLst/>
          </a:prstGeom>
        </p:spPr>
      </p:pic>
      <p:pic>
        <p:nvPicPr>
          <p:cNvPr id="8" name="Picture 7" descr="A picture containing object&#10;&#10;Description generated with very high confidence">
            <a:extLst>
              <a:ext uri="{FF2B5EF4-FFF2-40B4-BE49-F238E27FC236}">
                <a16:creationId xmlns:a16="http://schemas.microsoft.com/office/drawing/2014/main" id="{65FF82E9-E621-4547-B6B0-451608B7E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9086" y="1402122"/>
            <a:ext cx="1800000" cy="1800000"/>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7A7CAD6C-DC57-4B05-BC10-C52C924A2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1939" y="1402122"/>
            <a:ext cx="1800000" cy="1800000"/>
          </a:xfrm>
          <a:prstGeom prst="rect">
            <a:avLst/>
          </a:prstGeom>
        </p:spPr>
      </p:pic>
    </p:spTree>
    <p:extLst>
      <p:ext uri="{BB962C8B-B14F-4D97-AF65-F5344CB8AC3E}">
        <p14:creationId xmlns:p14="http://schemas.microsoft.com/office/powerpoint/2010/main" val="211245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395536" y="476672"/>
            <a:ext cx="7886700" cy="1325563"/>
          </a:xfrm>
        </p:spPr>
        <p:txBody>
          <a:bodyPr>
            <a:normAutofit/>
          </a:bodyPr>
          <a:lstStyle/>
          <a:p>
            <a:r>
              <a:rPr lang="en-US" sz="3000" dirty="0">
                <a:latin typeface="+mn-lt"/>
              </a:rPr>
              <a:t>Heavy transport</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385112" y="3140968"/>
            <a:ext cx="8435360" cy="33952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spcAft>
                <a:spcPts val="1200"/>
              </a:spcAft>
              <a:buClr>
                <a:srgbClr val="D47B20"/>
              </a:buClr>
              <a:buFont typeface="Arial" panose="020B0604020202020204" pitchFamily="34" charset="0"/>
              <a:buChar char="•"/>
            </a:pPr>
            <a:r>
              <a:rPr lang="en-US" sz="2400" dirty="0">
                <a:latin typeface="+mn-lt"/>
              </a:rPr>
              <a:t>More challenging to reduce emissions</a:t>
            </a:r>
          </a:p>
          <a:p>
            <a:pPr marL="360363" indent="-360363">
              <a:spcAft>
                <a:spcPts val="1200"/>
              </a:spcAft>
              <a:buClr>
                <a:srgbClr val="D47B20"/>
              </a:buClr>
              <a:buFont typeface="Arial" panose="020B0604020202020204" pitchFamily="34" charset="0"/>
              <a:buChar char="•"/>
            </a:pPr>
            <a:r>
              <a:rPr lang="en-US" sz="2400" dirty="0">
                <a:latin typeface="+mn-lt"/>
              </a:rPr>
              <a:t>Government should remain technology neutral, as the most effective solutions are not yet clear   </a:t>
            </a:r>
          </a:p>
          <a:p>
            <a:pPr marL="360363" indent="-360363">
              <a:spcAft>
                <a:spcPts val="1200"/>
              </a:spcAft>
              <a:buClr>
                <a:srgbClr val="D47B20"/>
              </a:buClr>
              <a:buFont typeface="Arial" panose="020B0604020202020204" pitchFamily="34" charset="0"/>
              <a:buChar char="•"/>
            </a:pPr>
            <a:r>
              <a:rPr lang="en-NZ" sz="2400" dirty="0">
                <a:latin typeface="+mn-lt"/>
              </a:rPr>
              <a:t>Low-carbon fuel standards or a grant scheme for low-carbon fuels are options to support biofuels and other low-emission fuels for New Zealand’s heavy transport fleet</a:t>
            </a:r>
            <a:endParaRPr lang="en-US" sz="2400" dirty="0">
              <a:latin typeface="+mn-lt"/>
            </a:endParaRPr>
          </a:p>
        </p:txBody>
      </p:sp>
      <p:pic>
        <p:nvPicPr>
          <p:cNvPr id="6" name="Picture 5" descr="A screenshot of a cell phone&#10;&#10;Description generated with very high confidence">
            <a:extLst>
              <a:ext uri="{FF2B5EF4-FFF2-40B4-BE49-F238E27FC236}">
                <a16:creationId xmlns:a16="http://schemas.microsoft.com/office/drawing/2014/main" id="{531B02B0-AF7A-411E-9BEB-75907EF247F7}"/>
              </a:ext>
            </a:extLst>
          </p:cNvPr>
          <p:cNvPicPr>
            <a:picLocks noChangeAspect="1"/>
          </p:cNvPicPr>
          <p:nvPr/>
        </p:nvPicPr>
        <p:blipFill rotWithShape="1">
          <a:blip r:embed="rId3">
            <a:extLst>
              <a:ext uri="{28A0092B-C50C-407E-A947-70E740481C1C}">
                <a14:useLocalDpi xmlns:a14="http://schemas.microsoft.com/office/drawing/2010/main" val="0"/>
              </a:ext>
            </a:extLst>
          </a:blip>
          <a:srcRect t="68201" b="6027"/>
          <a:stretch/>
        </p:blipFill>
        <p:spPr>
          <a:xfrm>
            <a:off x="30792" y="1784223"/>
            <a:ext cx="9144000" cy="1325563"/>
          </a:xfrm>
          <a:prstGeom prst="rect">
            <a:avLst/>
          </a:prstGeom>
        </p:spPr>
      </p:pic>
      <p:pic>
        <p:nvPicPr>
          <p:cNvPr id="4" name="Picture 3">
            <a:extLst>
              <a:ext uri="{FF2B5EF4-FFF2-40B4-BE49-F238E27FC236}">
                <a16:creationId xmlns:a16="http://schemas.microsoft.com/office/drawing/2014/main" id="{6C438AF8-C525-409D-80AC-6DE8D76E6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325" y="1170403"/>
            <a:ext cx="1695349" cy="1800000"/>
          </a:xfrm>
          <a:prstGeom prst="rect">
            <a:avLst/>
          </a:prstGeom>
        </p:spPr>
      </p:pic>
      <p:pic>
        <p:nvPicPr>
          <p:cNvPr id="8" name="Picture 7" descr="A picture containing object&#10;&#10;Description generated with very high confidence">
            <a:extLst>
              <a:ext uri="{FF2B5EF4-FFF2-40B4-BE49-F238E27FC236}">
                <a16:creationId xmlns:a16="http://schemas.microsoft.com/office/drawing/2014/main" id="{65FF82E9-E621-4547-B6B0-451608B7E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9086" y="1402122"/>
            <a:ext cx="1800000" cy="1800000"/>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7A7CAD6C-DC57-4B05-BC10-C52C924A2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1939" y="1402122"/>
            <a:ext cx="1800000" cy="1800000"/>
          </a:xfrm>
          <a:prstGeom prst="rect">
            <a:avLst/>
          </a:prstGeom>
        </p:spPr>
      </p:pic>
    </p:spTree>
    <p:extLst>
      <p:ext uri="{BB962C8B-B14F-4D97-AF65-F5344CB8AC3E}">
        <p14:creationId xmlns:p14="http://schemas.microsoft.com/office/powerpoint/2010/main" val="425017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251520" y="476672"/>
            <a:ext cx="7886700" cy="1325563"/>
          </a:xfrm>
        </p:spPr>
        <p:txBody>
          <a:bodyPr>
            <a:normAutofit/>
          </a:bodyPr>
          <a:lstStyle/>
          <a:p>
            <a:r>
              <a:rPr lang="en-US" sz="3000" dirty="0">
                <a:latin typeface="+mn-lt"/>
              </a:rPr>
              <a:t>An abundant supply of low-emissions electricity</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251520" y="3181361"/>
            <a:ext cx="8758888" cy="348799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lnSpc>
                <a:spcPct val="80000"/>
              </a:lnSpc>
              <a:spcAft>
                <a:spcPts val="1200"/>
              </a:spcAft>
              <a:buClr>
                <a:srgbClr val="D47B20"/>
              </a:buClr>
              <a:buFont typeface="Arial" panose="020B0604020202020204" pitchFamily="34" charset="0"/>
              <a:buChar char="•"/>
            </a:pPr>
            <a:r>
              <a:rPr lang="en-US" sz="2200" dirty="0">
                <a:latin typeface="+mn-lt"/>
              </a:rPr>
              <a:t>Low-emissions (and low price) electricity is central to the transition </a:t>
            </a:r>
          </a:p>
          <a:p>
            <a:pPr marL="360363" indent="-360363">
              <a:lnSpc>
                <a:spcPct val="80000"/>
              </a:lnSpc>
              <a:spcAft>
                <a:spcPts val="1200"/>
              </a:spcAft>
              <a:buClr>
                <a:srgbClr val="D47B20"/>
              </a:buClr>
              <a:buFont typeface="Arial" panose="020B0604020202020204" pitchFamily="34" charset="0"/>
              <a:buChar char="•"/>
            </a:pPr>
            <a:r>
              <a:rPr lang="en-US" sz="2200" dirty="0">
                <a:latin typeface="+mn-lt"/>
              </a:rPr>
              <a:t>New Zealand has abundant unused sources of renewable energy (especially wind but also solar) </a:t>
            </a:r>
          </a:p>
          <a:p>
            <a:pPr marL="360363" indent="-360363">
              <a:lnSpc>
                <a:spcPct val="80000"/>
              </a:lnSpc>
              <a:spcAft>
                <a:spcPts val="1200"/>
              </a:spcAft>
              <a:buClr>
                <a:srgbClr val="D47B20"/>
              </a:buClr>
              <a:buFont typeface="Arial" panose="020B0604020202020204" pitchFamily="34" charset="0"/>
              <a:buChar char="•"/>
            </a:pPr>
            <a:r>
              <a:rPr lang="en-NZ" sz="2200" dirty="0">
                <a:latin typeface="+mn-lt"/>
              </a:rPr>
              <a:t>Targets for emissions reductions need to be met without driving up wholesale prices</a:t>
            </a:r>
            <a:endParaRPr lang="en-US" sz="2200" dirty="0">
              <a:latin typeface="+mn-lt"/>
            </a:endParaRPr>
          </a:p>
          <a:p>
            <a:pPr marL="360363" indent="-360363">
              <a:lnSpc>
                <a:spcPct val="80000"/>
              </a:lnSpc>
              <a:spcAft>
                <a:spcPts val="1200"/>
              </a:spcAft>
              <a:buClr>
                <a:srgbClr val="D47B20"/>
              </a:buClr>
              <a:buFont typeface="Arial" panose="020B0604020202020204" pitchFamily="34" charset="0"/>
              <a:buChar char="•"/>
            </a:pPr>
            <a:r>
              <a:rPr lang="en-US" sz="2200" dirty="0">
                <a:latin typeface="+mn-lt"/>
              </a:rPr>
              <a:t>Resource consents under the RMA must be compatible with increased renewable generation</a:t>
            </a:r>
          </a:p>
          <a:p>
            <a:pPr marL="360363" indent="-360363">
              <a:lnSpc>
                <a:spcPct val="80000"/>
              </a:lnSpc>
              <a:spcAft>
                <a:spcPts val="1200"/>
              </a:spcAft>
              <a:buClr>
                <a:srgbClr val="D47B20"/>
              </a:buClr>
              <a:buFont typeface="Arial" panose="020B0604020202020204" pitchFamily="34" charset="0"/>
              <a:buChar char="•"/>
            </a:pPr>
            <a:r>
              <a:rPr lang="en-US" sz="2200" dirty="0">
                <a:latin typeface="+mn-lt"/>
              </a:rPr>
              <a:t>Demand-side management (eg, time-of-use pricing) and distributed energy (eg, solar power and batteries) will play an increasingly important role </a:t>
            </a:r>
          </a:p>
        </p:txBody>
      </p:sp>
      <p:pic>
        <p:nvPicPr>
          <p:cNvPr id="5" name="Picture 4">
            <a:extLst>
              <a:ext uri="{FF2B5EF4-FFF2-40B4-BE49-F238E27FC236}">
                <a16:creationId xmlns:a16="http://schemas.microsoft.com/office/drawing/2014/main" id="{0B7AD42C-0327-4D37-99B9-FA2A3D125B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880"/>
          <a:stretch/>
        </p:blipFill>
        <p:spPr>
          <a:xfrm>
            <a:off x="144016" y="1484784"/>
            <a:ext cx="5436096" cy="1573905"/>
          </a:xfrm>
          <a:prstGeom prst="rect">
            <a:avLst/>
          </a:prstGeom>
        </p:spPr>
      </p:pic>
      <p:pic>
        <p:nvPicPr>
          <p:cNvPr id="9" name="Picture 8" descr="A picture containing outdoor object&#10;&#10;Description generated with very high confidence">
            <a:extLst>
              <a:ext uri="{FF2B5EF4-FFF2-40B4-BE49-F238E27FC236}">
                <a16:creationId xmlns:a16="http://schemas.microsoft.com/office/drawing/2014/main" id="{1D22DB77-EF0F-4D49-B6B0-372460A14B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642" y="1562568"/>
            <a:ext cx="853442" cy="1542291"/>
          </a:xfrm>
          <a:prstGeom prst="rect">
            <a:avLst/>
          </a:prstGeom>
        </p:spPr>
      </p:pic>
      <p:pic>
        <p:nvPicPr>
          <p:cNvPr id="13" name="Picture 12">
            <a:extLst>
              <a:ext uri="{FF2B5EF4-FFF2-40B4-BE49-F238E27FC236}">
                <a16:creationId xmlns:a16="http://schemas.microsoft.com/office/drawing/2014/main" id="{3A454F87-682A-4CFF-A87F-BCBAB5650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090" y="1507214"/>
            <a:ext cx="853442" cy="1542291"/>
          </a:xfrm>
          <a:prstGeom prst="rect">
            <a:avLst/>
          </a:prstGeom>
        </p:spPr>
      </p:pic>
      <p:pic>
        <p:nvPicPr>
          <p:cNvPr id="14" name="Picture 13">
            <a:extLst>
              <a:ext uri="{FF2B5EF4-FFF2-40B4-BE49-F238E27FC236}">
                <a16:creationId xmlns:a16="http://schemas.microsoft.com/office/drawing/2014/main" id="{C0D8DF97-F963-4045-8459-A5190A7B4D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7538" y="1485063"/>
            <a:ext cx="853442" cy="1542291"/>
          </a:xfrm>
          <a:prstGeom prst="rect">
            <a:avLst/>
          </a:prstGeom>
        </p:spPr>
      </p:pic>
      <p:pic>
        <p:nvPicPr>
          <p:cNvPr id="15" name="Picture 14">
            <a:extLst>
              <a:ext uri="{FF2B5EF4-FFF2-40B4-BE49-F238E27FC236}">
                <a16:creationId xmlns:a16="http://schemas.microsoft.com/office/drawing/2014/main" id="{D102B028-3952-44B4-B488-241DC8563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497" y="1555341"/>
            <a:ext cx="853442" cy="1542291"/>
          </a:xfrm>
          <a:prstGeom prst="rect">
            <a:avLst/>
          </a:prstGeom>
        </p:spPr>
      </p:pic>
      <p:pic>
        <p:nvPicPr>
          <p:cNvPr id="16" name="Picture 15">
            <a:extLst>
              <a:ext uri="{FF2B5EF4-FFF2-40B4-BE49-F238E27FC236}">
                <a16:creationId xmlns:a16="http://schemas.microsoft.com/office/drawing/2014/main" id="{7AB06E79-279C-4AD8-822B-990D54FC5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046" y="1484784"/>
            <a:ext cx="853442" cy="1542291"/>
          </a:xfrm>
          <a:prstGeom prst="rect">
            <a:avLst/>
          </a:prstGeom>
        </p:spPr>
      </p:pic>
    </p:spTree>
    <p:extLst>
      <p:ext uri="{BB962C8B-B14F-4D97-AF65-F5344CB8AC3E}">
        <p14:creationId xmlns:p14="http://schemas.microsoft.com/office/powerpoint/2010/main" val="381579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425239" y="375245"/>
            <a:ext cx="7886700" cy="1325563"/>
          </a:xfrm>
        </p:spPr>
        <p:txBody>
          <a:bodyPr>
            <a:normAutofit/>
          </a:bodyPr>
          <a:lstStyle/>
          <a:p>
            <a:r>
              <a:rPr lang="en-US" sz="3000" dirty="0">
                <a:latin typeface="+mn-lt"/>
              </a:rPr>
              <a:t>Heat and industrial processes</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385112" y="3467214"/>
            <a:ext cx="8435360" cy="31301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lnSpc>
                <a:spcPct val="80000"/>
              </a:lnSpc>
              <a:spcAft>
                <a:spcPts val="1200"/>
              </a:spcAft>
              <a:buClr>
                <a:srgbClr val="D47B20"/>
              </a:buClr>
              <a:buFont typeface="Arial" panose="020B0604020202020204" pitchFamily="34" charset="0"/>
              <a:buChar char="•"/>
            </a:pPr>
            <a:r>
              <a:rPr lang="en-US" sz="2400" dirty="0">
                <a:latin typeface="+mn-lt"/>
              </a:rPr>
              <a:t>Energy and process efficiency improvements can materially reduce emissions</a:t>
            </a:r>
          </a:p>
          <a:p>
            <a:pPr marL="360363" indent="-360363">
              <a:lnSpc>
                <a:spcPct val="80000"/>
              </a:lnSpc>
              <a:spcAft>
                <a:spcPts val="1200"/>
              </a:spcAft>
              <a:buClr>
                <a:srgbClr val="D47B20"/>
              </a:buClr>
              <a:buFont typeface="Arial" panose="020B0604020202020204" pitchFamily="34" charset="0"/>
              <a:buChar char="•"/>
            </a:pPr>
            <a:r>
              <a:rPr lang="en-US" sz="2400" dirty="0">
                <a:latin typeface="+mn-lt"/>
              </a:rPr>
              <a:t>But in the next two decades, large energy users should prepare to switch away from fossil fuels for process heat</a:t>
            </a:r>
          </a:p>
          <a:p>
            <a:pPr marL="360363" indent="-360363">
              <a:lnSpc>
                <a:spcPct val="80000"/>
              </a:lnSpc>
              <a:spcAft>
                <a:spcPts val="1200"/>
              </a:spcAft>
              <a:buClr>
                <a:srgbClr val="D47B20"/>
              </a:buClr>
              <a:buFont typeface="Arial" panose="020B0604020202020204" pitchFamily="34" charset="0"/>
              <a:buChar char="•"/>
            </a:pPr>
            <a:r>
              <a:rPr lang="en-NZ" sz="2400" dirty="0">
                <a:latin typeface="+mn-lt"/>
              </a:rPr>
              <a:t>The viability of low-emission fuels varies depending on factors such as geographic location and the nature of heat required</a:t>
            </a:r>
          </a:p>
          <a:p>
            <a:pPr marL="360363" indent="-360363">
              <a:lnSpc>
                <a:spcPct val="80000"/>
              </a:lnSpc>
              <a:spcAft>
                <a:spcPts val="1200"/>
              </a:spcAft>
              <a:buClr>
                <a:srgbClr val="D47B20"/>
              </a:buClr>
              <a:buFont typeface="Arial" panose="020B0604020202020204" pitchFamily="34" charset="0"/>
              <a:buChar char="•"/>
            </a:pPr>
            <a:r>
              <a:rPr lang="en-NZ" sz="2400" dirty="0">
                <a:latin typeface="+mn-lt"/>
              </a:rPr>
              <a:t>Electricity and biomass appear the most promising options </a:t>
            </a:r>
          </a:p>
          <a:p>
            <a:pPr marL="360363" indent="-360363">
              <a:lnSpc>
                <a:spcPct val="80000"/>
              </a:lnSpc>
              <a:spcAft>
                <a:spcPts val="1200"/>
              </a:spcAft>
              <a:buClr>
                <a:srgbClr val="D47B20"/>
              </a:buClr>
              <a:buFont typeface="Arial" panose="020B0604020202020204" pitchFamily="34" charset="0"/>
              <a:buChar char="•"/>
            </a:pPr>
            <a:r>
              <a:rPr lang="en-NZ" sz="2400" dirty="0">
                <a:latin typeface="+mn-lt"/>
              </a:rPr>
              <a:t>Fuel switching likely to occur gradually as assets are retired</a:t>
            </a:r>
          </a:p>
        </p:txBody>
      </p:sp>
      <p:pic>
        <p:nvPicPr>
          <p:cNvPr id="4" name="Picture 3">
            <a:extLst>
              <a:ext uri="{FF2B5EF4-FFF2-40B4-BE49-F238E27FC236}">
                <a16:creationId xmlns:a16="http://schemas.microsoft.com/office/drawing/2014/main" id="{9FF3733B-50A4-4D3F-9770-B77368967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01" y="1484784"/>
            <a:ext cx="1476436" cy="1709136"/>
          </a:xfrm>
          <a:prstGeom prst="rect">
            <a:avLst/>
          </a:prstGeom>
        </p:spPr>
      </p:pic>
      <p:pic>
        <p:nvPicPr>
          <p:cNvPr id="7" name="Picture 6">
            <a:extLst>
              <a:ext uri="{FF2B5EF4-FFF2-40B4-BE49-F238E27FC236}">
                <a16:creationId xmlns:a16="http://schemas.microsoft.com/office/drawing/2014/main" id="{AC99FC79-2832-44E7-B709-5541BACC8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42" y="1787655"/>
            <a:ext cx="4100694" cy="1406265"/>
          </a:xfrm>
          <a:prstGeom prst="rect">
            <a:avLst/>
          </a:prstGeom>
        </p:spPr>
      </p:pic>
      <p:pic>
        <p:nvPicPr>
          <p:cNvPr id="10" name="Picture 9">
            <a:extLst>
              <a:ext uri="{FF2B5EF4-FFF2-40B4-BE49-F238E27FC236}">
                <a16:creationId xmlns:a16="http://schemas.microsoft.com/office/drawing/2014/main" id="{D24CAC76-7825-4CA7-926B-EB0F74AD1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761" y="1590787"/>
            <a:ext cx="1800000" cy="1800000"/>
          </a:xfrm>
          <a:prstGeom prst="rect">
            <a:avLst/>
          </a:prstGeom>
        </p:spPr>
      </p:pic>
    </p:spTree>
    <p:extLst>
      <p:ext uri="{BB962C8B-B14F-4D97-AF65-F5344CB8AC3E}">
        <p14:creationId xmlns:p14="http://schemas.microsoft.com/office/powerpoint/2010/main" val="54527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425239" y="375245"/>
            <a:ext cx="7886700" cy="1325563"/>
          </a:xfrm>
        </p:spPr>
        <p:txBody>
          <a:bodyPr>
            <a:normAutofit/>
          </a:bodyPr>
          <a:lstStyle/>
          <a:p>
            <a:r>
              <a:rPr lang="en-US" sz="3000" dirty="0">
                <a:latin typeface="+mn-lt"/>
              </a:rPr>
              <a:t>Heat and industrial processes</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385112" y="3284984"/>
            <a:ext cx="8435360" cy="29141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lnSpc>
                <a:spcPct val="80000"/>
              </a:lnSpc>
              <a:spcAft>
                <a:spcPts val="1200"/>
              </a:spcAft>
              <a:buClr>
                <a:srgbClr val="D47B20"/>
              </a:buClr>
              <a:buFont typeface="Arial" panose="020B0604020202020204" pitchFamily="34" charset="0"/>
              <a:buChar char="•"/>
            </a:pPr>
            <a:r>
              <a:rPr lang="en-US" sz="2400" dirty="0">
                <a:latin typeface="+mn-lt"/>
              </a:rPr>
              <a:t>Emissions prices to drive a switch to low-emissions fuels</a:t>
            </a:r>
          </a:p>
          <a:p>
            <a:pPr marL="360363" indent="-360363">
              <a:lnSpc>
                <a:spcPct val="80000"/>
              </a:lnSpc>
              <a:spcAft>
                <a:spcPts val="1200"/>
              </a:spcAft>
              <a:buClr>
                <a:srgbClr val="D47B20"/>
              </a:buClr>
              <a:buFont typeface="Arial" panose="020B0604020202020204" pitchFamily="34" charset="0"/>
              <a:buChar char="•"/>
            </a:pPr>
            <a:r>
              <a:rPr lang="en-US" sz="2400" dirty="0">
                <a:latin typeface="+mn-lt"/>
              </a:rPr>
              <a:t>Government can take the lead in transitioning away from coal and other fossil fuels to heat publicly owned buildings</a:t>
            </a:r>
          </a:p>
          <a:p>
            <a:pPr marL="360363" indent="-360363">
              <a:lnSpc>
                <a:spcPct val="80000"/>
              </a:lnSpc>
              <a:spcAft>
                <a:spcPts val="1200"/>
              </a:spcAft>
              <a:buClr>
                <a:srgbClr val="D47B20"/>
              </a:buClr>
              <a:buFont typeface="Arial" panose="020B0604020202020204" pitchFamily="34" charset="0"/>
              <a:buChar char="•"/>
            </a:pPr>
            <a:r>
              <a:rPr lang="en-NZ" sz="2400" dirty="0">
                <a:latin typeface="+mn-lt"/>
              </a:rPr>
              <a:t>Barring technological breakthroughs, mitigation opportunities for process emissions from iron &amp; steel, cement and aluminium production are limited </a:t>
            </a:r>
          </a:p>
        </p:txBody>
      </p:sp>
      <p:pic>
        <p:nvPicPr>
          <p:cNvPr id="4" name="Picture 3">
            <a:extLst>
              <a:ext uri="{FF2B5EF4-FFF2-40B4-BE49-F238E27FC236}">
                <a16:creationId xmlns:a16="http://schemas.microsoft.com/office/drawing/2014/main" id="{9FF3733B-50A4-4D3F-9770-B77368967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01" y="1484784"/>
            <a:ext cx="1476436" cy="1709136"/>
          </a:xfrm>
          <a:prstGeom prst="rect">
            <a:avLst/>
          </a:prstGeom>
        </p:spPr>
      </p:pic>
      <p:pic>
        <p:nvPicPr>
          <p:cNvPr id="7" name="Picture 6">
            <a:extLst>
              <a:ext uri="{FF2B5EF4-FFF2-40B4-BE49-F238E27FC236}">
                <a16:creationId xmlns:a16="http://schemas.microsoft.com/office/drawing/2014/main" id="{AC99FC79-2832-44E7-B709-5541BACC8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42" y="1787655"/>
            <a:ext cx="4100694" cy="1406265"/>
          </a:xfrm>
          <a:prstGeom prst="rect">
            <a:avLst/>
          </a:prstGeom>
        </p:spPr>
      </p:pic>
      <p:pic>
        <p:nvPicPr>
          <p:cNvPr id="10" name="Picture 9">
            <a:extLst>
              <a:ext uri="{FF2B5EF4-FFF2-40B4-BE49-F238E27FC236}">
                <a16:creationId xmlns:a16="http://schemas.microsoft.com/office/drawing/2014/main" id="{D24CAC76-7825-4CA7-926B-EB0F74AD1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761" y="1590787"/>
            <a:ext cx="1800000" cy="1800000"/>
          </a:xfrm>
          <a:prstGeom prst="rect">
            <a:avLst/>
          </a:prstGeom>
        </p:spPr>
      </p:pic>
    </p:spTree>
    <p:extLst>
      <p:ext uri="{BB962C8B-B14F-4D97-AF65-F5344CB8AC3E}">
        <p14:creationId xmlns:p14="http://schemas.microsoft.com/office/powerpoint/2010/main" val="63592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57C8-B5AD-426C-8EA6-51B2C1B3A23D}"/>
              </a:ext>
            </a:extLst>
          </p:cNvPr>
          <p:cNvSpPr>
            <a:spLocks noGrp="1"/>
          </p:cNvSpPr>
          <p:nvPr>
            <p:ph type="title"/>
          </p:nvPr>
        </p:nvSpPr>
        <p:spPr>
          <a:xfrm>
            <a:off x="467544" y="476672"/>
            <a:ext cx="7886700" cy="1325563"/>
          </a:xfrm>
        </p:spPr>
        <p:txBody>
          <a:bodyPr/>
          <a:lstStyle/>
          <a:p>
            <a:r>
              <a:rPr lang="en-US" dirty="0">
                <a:latin typeface="+mn-lt"/>
              </a:rPr>
              <a:t>Concluding remarks</a:t>
            </a:r>
            <a:endParaRPr lang="en-NZ" dirty="0">
              <a:latin typeface="+mn-lt"/>
            </a:endParaRPr>
          </a:p>
        </p:txBody>
      </p:sp>
      <p:sp>
        <p:nvSpPr>
          <p:cNvPr id="3" name="Content Placeholder 2">
            <a:extLst>
              <a:ext uri="{FF2B5EF4-FFF2-40B4-BE49-F238E27FC236}">
                <a16:creationId xmlns:a16="http://schemas.microsoft.com/office/drawing/2014/main" id="{6DDDB8E7-1B1C-4A56-B722-23389FC91819}"/>
              </a:ext>
            </a:extLst>
          </p:cNvPr>
          <p:cNvSpPr>
            <a:spLocks noGrp="1"/>
          </p:cNvSpPr>
          <p:nvPr>
            <p:ph idx="1"/>
          </p:nvPr>
        </p:nvSpPr>
        <p:spPr>
          <a:xfrm>
            <a:off x="493508" y="1628801"/>
            <a:ext cx="8398972" cy="2376264"/>
          </a:xfrm>
        </p:spPr>
        <p:txBody>
          <a:bodyPr>
            <a:normAutofit/>
          </a:bodyPr>
          <a:lstStyle/>
          <a:p>
            <a:pPr marL="360363" indent="-360363">
              <a:buClr>
                <a:srgbClr val="D47B20"/>
              </a:buClr>
            </a:pPr>
            <a:r>
              <a:rPr lang="en-US" sz="2400" dirty="0"/>
              <a:t>The low-emissions transition will be </a:t>
            </a:r>
            <a:r>
              <a:rPr lang="en-US" sz="2400" b="1" dirty="0"/>
              <a:t>challenging but achievable</a:t>
            </a:r>
          </a:p>
          <a:p>
            <a:pPr marL="360363" indent="-360363">
              <a:buClr>
                <a:srgbClr val="D47B20"/>
              </a:buClr>
            </a:pPr>
            <a:r>
              <a:rPr lang="en-US" sz="2400" dirty="0"/>
              <a:t>Acting early avoids high emissions lock-in – delaying action makes the transition costlier and more abrupt </a:t>
            </a:r>
          </a:p>
        </p:txBody>
      </p:sp>
      <p:pic>
        <p:nvPicPr>
          <p:cNvPr id="5" name="Picture 4" descr="A picture containing text, map&#10;&#10;Description generated with very high confidence">
            <a:extLst>
              <a:ext uri="{FF2B5EF4-FFF2-40B4-BE49-F238E27FC236}">
                <a16:creationId xmlns:a16="http://schemas.microsoft.com/office/drawing/2014/main" id="{2239C0C2-797F-4A2A-A0B2-196EF92634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89"/>
          <a:stretch/>
        </p:blipFill>
        <p:spPr>
          <a:xfrm>
            <a:off x="1691680" y="3991708"/>
            <a:ext cx="5490356" cy="2866292"/>
          </a:xfrm>
          <a:prstGeom prst="rect">
            <a:avLst/>
          </a:prstGeom>
        </p:spPr>
      </p:pic>
    </p:spTree>
    <p:extLst>
      <p:ext uri="{BB962C8B-B14F-4D97-AF65-F5344CB8AC3E}">
        <p14:creationId xmlns:p14="http://schemas.microsoft.com/office/powerpoint/2010/main" val="775510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D7A60-9FC6-4BB7-9F3B-4BFA9F47A65C}"/>
              </a:ext>
            </a:extLst>
          </p:cNvPr>
          <p:cNvPicPr>
            <a:picLocks noChangeAspect="1"/>
          </p:cNvPicPr>
          <p:nvPr/>
        </p:nvPicPr>
        <p:blipFill rotWithShape="1">
          <a:blip r:embed="rId3">
            <a:extLst>
              <a:ext uri="{28A0092B-C50C-407E-A947-70E740481C1C}">
                <a14:useLocalDpi xmlns:a14="http://schemas.microsoft.com/office/drawing/2010/main" val="0"/>
              </a:ext>
            </a:extLst>
          </a:blip>
          <a:srcRect l="12256" r="14884"/>
          <a:stretch/>
        </p:blipFill>
        <p:spPr>
          <a:xfrm>
            <a:off x="539552" y="332656"/>
            <a:ext cx="7704855" cy="5948373"/>
          </a:xfrm>
          <a:prstGeom prst="rect">
            <a:avLst/>
          </a:prstGeom>
        </p:spPr>
      </p:pic>
      <p:pic>
        <p:nvPicPr>
          <p:cNvPr id="3" name="Picture 2">
            <a:extLst>
              <a:ext uri="{FF2B5EF4-FFF2-40B4-BE49-F238E27FC236}">
                <a16:creationId xmlns:a16="http://schemas.microsoft.com/office/drawing/2014/main" id="{3EB91B5F-B3C5-444E-97F4-8B580D43D349}"/>
              </a:ext>
            </a:extLst>
          </p:cNvPr>
          <p:cNvPicPr>
            <a:picLocks noChangeAspect="1"/>
          </p:cNvPicPr>
          <p:nvPr/>
        </p:nvPicPr>
        <p:blipFill>
          <a:blip r:embed="rId4"/>
          <a:stretch>
            <a:fillRect/>
          </a:stretch>
        </p:blipFill>
        <p:spPr>
          <a:xfrm>
            <a:off x="3059832" y="5534248"/>
            <a:ext cx="2460858" cy="694692"/>
          </a:xfrm>
          <a:prstGeom prst="rect">
            <a:avLst/>
          </a:prstGeom>
        </p:spPr>
      </p:pic>
    </p:spTree>
    <p:extLst>
      <p:ext uri="{BB962C8B-B14F-4D97-AF65-F5344CB8AC3E}">
        <p14:creationId xmlns:p14="http://schemas.microsoft.com/office/powerpoint/2010/main" val="289871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84" y="337590"/>
            <a:ext cx="6678996" cy="1143000"/>
          </a:xfrm>
        </p:spPr>
        <p:txBody>
          <a:bodyPr vert="horz" lIns="91440" tIns="45720" rIns="91440" bIns="45720" rtlCol="0" anchor="ctr">
            <a:normAutofit/>
          </a:bodyPr>
          <a:lstStyle/>
          <a:p>
            <a:pPr algn="l"/>
            <a:r>
              <a:rPr lang="en-NZ" sz="3000" dirty="0">
                <a:latin typeface="+mn-lt"/>
                <a:cs typeface="Arial" panose="020B0604020202020204" pitchFamily="34" charset="0"/>
              </a:rPr>
              <a:t>Inquiry into New Zealand’s transition to a low-emissions economy</a:t>
            </a:r>
          </a:p>
        </p:txBody>
      </p:sp>
      <p:sp>
        <p:nvSpPr>
          <p:cNvPr id="64" name="Oval 602"/>
          <p:cNvSpPr/>
          <p:nvPr/>
        </p:nvSpPr>
        <p:spPr>
          <a:xfrm flipH="1">
            <a:off x="1146448" y="1916832"/>
            <a:ext cx="6840760" cy="3888432"/>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3957 w 2824447"/>
              <a:gd name="connsiteY0" fmla="*/ 1459297 h 3054667"/>
              <a:gd name="connsiteX1" fmla="*/ 439103 w 2824447"/>
              <a:gd name="connsiteY1" fmla="*/ 234738 h 3054667"/>
              <a:gd name="connsiteX2" fmla="*/ 1352357 w 2824447"/>
              <a:gd name="connsiteY2" fmla="*/ 2234 h 3054667"/>
              <a:gd name="connsiteX3" fmla="*/ 2513229 w 2824447"/>
              <a:gd name="connsiteY3" fmla="*/ 279343 h 3054667"/>
              <a:gd name="connsiteX4" fmla="*/ 2812269 w 2824447"/>
              <a:gd name="connsiteY4" fmla="*/ 1459297 h 3054667"/>
              <a:gd name="connsiteX5" fmla="*/ 2446322 w 2824447"/>
              <a:gd name="connsiteY5" fmla="*/ 2832972 h 3054667"/>
              <a:gd name="connsiteX6" fmla="*/ 1441567 w 2824447"/>
              <a:gd name="connsiteY6" fmla="*/ 3027872 h 3054667"/>
              <a:gd name="connsiteX7" fmla="*/ 296177 w 2824447"/>
              <a:gd name="connsiteY7" fmla="*/ 2796230 h 3054667"/>
              <a:gd name="connsiteX8" fmla="*/ 3957 w 2824447"/>
              <a:gd name="connsiteY8" fmla="*/ 1459297 h 3054667"/>
              <a:gd name="connsiteX0" fmla="*/ 3957 w 2729993"/>
              <a:gd name="connsiteY0" fmla="*/ 1459297 h 3038041"/>
              <a:gd name="connsiteX1" fmla="*/ 439103 w 2729993"/>
              <a:gd name="connsiteY1" fmla="*/ 234738 h 3038041"/>
              <a:gd name="connsiteX2" fmla="*/ 1352357 w 2729993"/>
              <a:gd name="connsiteY2" fmla="*/ 2234 h 3038041"/>
              <a:gd name="connsiteX3" fmla="*/ 2513229 w 2729993"/>
              <a:gd name="connsiteY3" fmla="*/ 279343 h 3038041"/>
              <a:gd name="connsiteX4" fmla="*/ 2706963 w 2729993"/>
              <a:gd name="connsiteY4" fmla="*/ 1604743 h 3038041"/>
              <a:gd name="connsiteX5" fmla="*/ 2446322 w 2729993"/>
              <a:gd name="connsiteY5" fmla="*/ 2832972 h 3038041"/>
              <a:gd name="connsiteX6" fmla="*/ 1441567 w 2729993"/>
              <a:gd name="connsiteY6" fmla="*/ 3027872 h 3038041"/>
              <a:gd name="connsiteX7" fmla="*/ 296177 w 2729993"/>
              <a:gd name="connsiteY7" fmla="*/ 2796230 h 3038041"/>
              <a:gd name="connsiteX8" fmla="*/ 3957 w 2729993"/>
              <a:gd name="connsiteY8" fmla="*/ 1459297 h 3038041"/>
              <a:gd name="connsiteX0" fmla="*/ 3957 w 2707545"/>
              <a:gd name="connsiteY0" fmla="*/ 1459297 h 3038041"/>
              <a:gd name="connsiteX1" fmla="*/ 439103 w 2707545"/>
              <a:gd name="connsiteY1" fmla="*/ 234738 h 3038041"/>
              <a:gd name="connsiteX2" fmla="*/ 1352357 w 2707545"/>
              <a:gd name="connsiteY2" fmla="*/ 2234 h 3038041"/>
              <a:gd name="connsiteX3" fmla="*/ 2513229 w 2707545"/>
              <a:gd name="connsiteY3" fmla="*/ 279343 h 3038041"/>
              <a:gd name="connsiteX4" fmla="*/ 2706963 w 2707545"/>
              <a:gd name="connsiteY4" fmla="*/ 1604743 h 3038041"/>
              <a:gd name="connsiteX5" fmla="*/ 2446322 w 2707545"/>
              <a:gd name="connsiteY5" fmla="*/ 2832972 h 3038041"/>
              <a:gd name="connsiteX6" fmla="*/ 1441567 w 2707545"/>
              <a:gd name="connsiteY6" fmla="*/ 3027872 h 3038041"/>
              <a:gd name="connsiteX7" fmla="*/ 296177 w 2707545"/>
              <a:gd name="connsiteY7" fmla="*/ 2796230 h 3038041"/>
              <a:gd name="connsiteX8" fmla="*/ 3957 w 2707545"/>
              <a:gd name="connsiteY8" fmla="*/ 1459297 h 3038041"/>
              <a:gd name="connsiteX0" fmla="*/ 43216 w 2539953"/>
              <a:gd name="connsiteY0" fmla="*/ 1385949 h 3037417"/>
              <a:gd name="connsiteX1" fmla="*/ 271511 w 2539953"/>
              <a:gd name="connsiteY1" fmla="*/ 234114 h 3037417"/>
              <a:gd name="connsiteX2" fmla="*/ 1184765 w 2539953"/>
              <a:gd name="connsiteY2" fmla="*/ 1610 h 3037417"/>
              <a:gd name="connsiteX3" fmla="*/ 2345637 w 2539953"/>
              <a:gd name="connsiteY3" fmla="*/ 278719 h 3037417"/>
              <a:gd name="connsiteX4" fmla="*/ 2539371 w 2539953"/>
              <a:gd name="connsiteY4" fmla="*/ 1604119 h 3037417"/>
              <a:gd name="connsiteX5" fmla="*/ 2278730 w 2539953"/>
              <a:gd name="connsiteY5" fmla="*/ 2832348 h 3037417"/>
              <a:gd name="connsiteX6" fmla="*/ 1273975 w 2539953"/>
              <a:gd name="connsiteY6" fmla="*/ 3027248 h 3037417"/>
              <a:gd name="connsiteX7" fmla="*/ 128585 w 2539953"/>
              <a:gd name="connsiteY7" fmla="*/ 2795606 h 3037417"/>
              <a:gd name="connsiteX8" fmla="*/ 43216 w 2539953"/>
              <a:gd name="connsiteY8" fmla="*/ 1385949 h 3037417"/>
              <a:gd name="connsiteX0" fmla="*/ 33891 w 2530628"/>
              <a:gd name="connsiteY0" fmla="*/ 1385945 h 3037413"/>
              <a:gd name="connsiteX1" fmla="*/ 262186 w 2530628"/>
              <a:gd name="connsiteY1" fmla="*/ 234110 h 3037413"/>
              <a:gd name="connsiteX2" fmla="*/ 1175440 w 2530628"/>
              <a:gd name="connsiteY2" fmla="*/ 1606 h 3037413"/>
              <a:gd name="connsiteX3" fmla="*/ 2336312 w 2530628"/>
              <a:gd name="connsiteY3" fmla="*/ 278715 h 3037413"/>
              <a:gd name="connsiteX4" fmla="*/ 2530046 w 2530628"/>
              <a:gd name="connsiteY4" fmla="*/ 1604115 h 3037413"/>
              <a:gd name="connsiteX5" fmla="*/ 2269405 w 2530628"/>
              <a:gd name="connsiteY5" fmla="*/ 2832344 h 3037413"/>
              <a:gd name="connsiteX6" fmla="*/ 1264650 w 2530628"/>
              <a:gd name="connsiteY6" fmla="*/ 3027244 h 3037413"/>
              <a:gd name="connsiteX7" fmla="*/ 119260 w 2530628"/>
              <a:gd name="connsiteY7" fmla="*/ 2795602 h 3037413"/>
              <a:gd name="connsiteX8" fmla="*/ 33891 w 2530628"/>
              <a:gd name="connsiteY8" fmla="*/ 1385945 h 3037413"/>
              <a:gd name="connsiteX0" fmla="*/ 2283 w 2499020"/>
              <a:gd name="connsiteY0" fmla="*/ 1385945 h 3037413"/>
              <a:gd name="connsiteX1" fmla="*/ 230578 w 2499020"/>
              <a:gd name="connsiteY1" fmla="*/ 234110 h 3037413"/>
              <a:gd name="connsiteX2" fmla="*/ 1143832 w 2499020"/>
              <a:gd name="connsiteY2" fmla="*/ 1606 h 3037413"/>
              <a:gd name="connsiteX3" fmla="*/ 2304704 w 2499020"/>
              <a:gd name="connsiteY3" fmla="*/ 278715 h 3037413"/>
              <a:gd name="connsiteX4" fmla="*/ 2498438 w 2499020"/>
              <a:gd name="connsiteY4" fmla="*/ 1604115 h 3037413"/>
              <a:gd name="connsiteX5" fmla="*/ 2237797 w 2499020"/>
              <a:gd name="connsiteY5" fmla="*/ 2832344 h 3037413"/>
              <a:gd name="connsiteX6" fmla="*/ 1233042 w 2499020"/>
              <a:gd name="connsiteY6" fmla="*/ 3027244 h 3037413"/>
              <a:gd name="connsiteX7" fmla="*/ 87652 w 2499020"/>
              <a:gd name="connsiteY7" fmla="*/ 2795602 h 3037413"/>
              <a:gd name="connsiteX8" fmla="*/ 2283 w 2499020"/>
              <a:gd name="connsiteY8" fmla="*/ 1385945 h 3037413"/>
              <a:gd name="connsiteX0" fmla="*/ 3477 w 2500214"/>
              <a:gd name="connsiteY0" fmla="*/ 1385945 h 3042423"/>
              <a:gd name="connsiteX1" fmla="*/ 231772 w 2500214"/>
              <a:gd name="connsiteY1" fmla="*/ 234110 h 3042423"/>
              <a:gd name="connsiteX2" fmla="*/ 1145026 w 2500214"/>
              <a:gd name="connsiteY2" fmla="*/ 1606 h 3042423"/>
              <a:gd name="connsiteX3" fmla="*/ 2305898 w 2500214"/>
              <a:gd name="connsiteY3" fmla="*/ 278715 h 3042423"/>
              <a:gd name="connsiteX4" fmla="*/ 2499632 w 2500214"/>
              <a:gd name="connsiteY4" fmla="*/ 1604115 h 3042423"/>
              <a:gd name="connsiteX5" fmla="*/ 2238991 w 2500214"/>
              <a:gd name="connsiteY5" fmla="*/ 2832344 h 3042423"/>
              <a:gd name="connsiteX6" fmla="*/ 1234236 w 2500214"/>
              <a:gd name="connsiteY6" fmla="*/ 3027244 h 3042423"/>
              <a:gd name="connsiteX7" fmla="*/ 138208 w 2500214"/>
              <a:gd name="connsiteY7" fmla="*/ 2825903 h 3042423"/>
              <a:gd name="connsiteX8" fmla="*/ 3477 w 2500214"/>
              <a:gd name="connsiteY8" fmla="*/ 1385945 h 3042423"/>
              <a:gd name="connsiteX0" fmla="*/ 3477 w 2556745"/>
              <a:gd name="connsiteY0" fmla="*/ 1477219 h 3133696"/>
              <a:gd name="connsiteX1" fmla="*/ 231772 w 2556745"/>
              <a:gd name="connsiteY1" fmla="*/ 325384 h 3133696"/>
              <a:gd name="connsiteX2" fmla="*/ 1145026 w 2556745"/>
              <a:gd name="connsiteY2" fmla="*/ 92880 h 3133696"/>
              <a:gd name="connsiteX3" fmla="*/ 2420800 w 2556745"/>
              <a:gd name="connsiteY3" fmla="*/ 141246 h 3133696"/>
              <a:gd name="connsiteX4" fmla="*/ 2499632 w 2556745"/>
              <a:gd name="connsiteY4" fmla="*/ 1695389 h 3133696"/>
              <a:gd name="connsiteX5" fmla="*/ 2238991 w 2556745"/>
              <a:gd name="connsiteY5" fmla="*/ 2923618 h 3133696"/>
              <a:gd name="connsiteX6" fmla="*/ 1234236 w 2556745"/>
              <a:gd name="connsiteY6" fmla="*/ 3118518 h 3133696"/>
              <a:gd name="connsiteX7" fmla="*/ 138208 w 2556745"/>
              <a:gd name="connsiteY7" fmla="*/ 2917177 h 3133696"/>
              <a:gd name="connsiteX8" fmla="*/ 3477 w 2556745"/>
              <a:gd name="connsiteY8" fmla="*/ 1477219 h 3133696"/>
              <a:gd name="connsiteX0" fmla="*/ 3477 w 2514670"/>
              <a:gd name="connsiteY0" fmla="*/ 1421379 h 3077856"/>
              <a:gd name="connsiteX1" fmla="*/ 231772 w 2514670"/>
              <a:gd name="connsiteY1" fmla="*/ 269544 h 3077856"/>
              <a:gd name="connsiteX2" fmla="*/ 1145026 w 2514670"/>
              <a:gd name="connsiteY2" fmla="*/ 37040 h 3077856"/>
              <a:gd name="connsiteX3" fmla="*/ 2420800 w 2514670"/>
              <a:gd name="connsiteY3" fmla="*/ 85406 h 3077856"/>
              <a:gd name="connsiteX4" fmla="*/ 2499632 w 2514670"/>
              <a:gd name="connsiteY4" fmla="*/ 1639549 h 3077856"/>
              <a:gd name="connsiteX5" fmla="*/ 2238991 w 2514670"/>
              <a:gd name="connsiteY5" fmla="*/ 2867778 h 3077856"/>
              <a:gd name="connsiteX6" fmla="*/ 1234236 w 2514670"/>
              <a:gd name="connsiteY6" fmla="*/ 3062678 h 3077856"/>
              <a:gd name="connsiteX7" fmla="*/ 138208 w 2514670"/>
              <a:gd name="connsiteY7" fmla="*/ 2861337 h 3077856"/>
              <a:gd name="connsiteX8" fmla="*/ 3477 w 2514670"/>
              <a:gd name="connsiteY8" fmla="*/ 1421379 h 3077856"/>
              <a:gd name="connsiteX0" fmla="*/ 4385 w 2515578"/>
              <a:gd name="connsiteY0" fmla="*/ 1416527 h 3073004"/>
              <a:gd name="connsiteX1" fmla="*/ 148015 w 2515578"/>
              <a:gd name="connsiteY1" fmla="*/ 183959 h 3073004"/>
              <a:gd name="connsiteX2" fmla="*/ 1145934 w 2515578"/>
              <a:gd name="connsiteY2" fmla="*/ 32188 h 3073004"/>
              <a:gd name="connsiteX3" fmla="*/ 2421708 w 2515578"/>
              <a:gd name="connsiteY3" fmla="*/ 80554 h 3073004"/>
              <a:gd name="connsiteX4" fmla="*/ 2500540 w 2515578"/>
              <a:gd name="connsiteY4" fmla="*/ 1634697 h 3073004"/>
              <a:gd name="connsiteX5" fmla="*/ 2239899 w 2515578"/>
              <a:gd name="connsiteY5" fmla="*/ 2862926 h 3073004"/>
              <a:gd name="connsiteX6" fmla="*/ 1235144 w 2515578"/>
              <a:gd name="connsiteY6" fmla="*/ 3057826 h 3073004"/>
              <a:gd name="connsiteX7" fmla="*/ 139116 w 2515578"/>
              <a:gd name="connsiteY7" fmla="*/ 2856485 h 3073004"/>
              <a:gd name="connsiteX8" fmla="*/ 4385 w 2515578"/>
              <a:gd name="connsiteY8" fmla="*/ 1416527 h 3073004"/>
              <a:gd name="connsiteX0" fmla="*/ 70 w 2511263"/>
              <a:gd name="connsiteY0" fmla="*/ 1416527 h 3073004"/>
              <a:gd name="connsiteX1" fmla="*/ 143700 w 2511263"/>
              <a:gd name="connsiteY1" fmla="*/ 183959 h 3073004"/>
              <a:gd name="connsiteX2" fmla="*/ 1141619 w 2511263"/>
              <a:gd name="connsiteY2" fmla="*/ 32188 h 3073004"/>
              <a:gd name="connsiteX3" fmla="*/ 2417393 w 2511263"/>
              <a:gd name="connsiteY3" fmla="*/ 80554 h 3073004"/>
              <a:gd name="connsiteX4" fmla="*/ 2496225 w 2511263"/>
              <a:gd name="connsiteY4" fmla="*/ 1634697 h 3073004"/>
              <a:gd name="connsiteX5" fmla="*/ 2235584 w 2511263"/>
              <a:gd name="connsiteY5" fmla="*/ 2862926 h 3073004"/>
              <a:gd name="connsiteX6" fmla="*/ 1230829 w 2511263"/>
              <a:gd name="connsiteY6" fmla="*/ 3057826 h 3073004"/>
              <a:gd name="connsiteX7" fmla="*/ 134801 w 2511263"/>
              <a:gd name="connsiteY7" fmla="*/ 2856485 h 3073004"/>
              <a:gd name="connsiteX8" fmla="*/ 70 w 2511263"/>
              <a:gd name="connsiteY8" fmla="*/ 1416527 h 3073004"/>
              <a:gd name="connsiteX0" fmla="*/ 3337 w 2558623"/>
              <a:gd name="connsiteY0" fmla="*/ 1491341 h 3147818"/>
              <a:gd name="connsiteX1" fmla="*/ 146967 w 2558623"/>
              <a:gd name="connsiteY1" fmla="*/ 258773 h 3147818"/>
              <a:gd name="connsiteX2" fmla="*/ 1114649 w 2558623"/>
              <a:gd name="connsiteY2" fmla="*/ 66636 h 3147818"/>
              <a:gd name="connsiteX3" fmla="*/ 2420660 w 2558623"/>
              <a:gd name="connsiteY3" fmla="*/ 155368 h 3147818"/>
              <a:gd name="connsiteX4" fmla="*/ 2499492 w 2558623"/>
              <a:gd name="connsiteY4" fmla="*/ 1709511 h 3147818"/>
              <a:gd name="connsiteX5" fmla="*/ 2238851 w 2558623"/>
              <a:gd name="connsiteY5" fmla="*/ 2937740 h 3147818"/>
              <a:gd name="connsiteX6" fmla="*/ 1234096 w 2558623"/>
              <a:gd name="connsiteY6" fmla="*/ 3132640 h 3147818"/>
              <a:gd name="connsiteX7" fmla="*/ 138068 w 2558623"/>
              <a:gd name="connsiteY7" fmla="*/ 2931299 h 3147818"/>
              <a:gd name="connsiteX8" fmla="*/ 3337 w 2558623"/>
              <a:gd name="connsiteY8" fmla="*/ 1491341 h 3147818"/>
              <a:gd name="connsiteX0" fmla="*/ 31153 w 2586439"/>
              <a:gd name="connsiteY0" fmla="*/ 1487748 h 3144225"/>
              <a:gd name="connsiteX1" fmla="*/ 114308 w 2586439"/>
              <a:gd name="connsiteY1" fmla="*/ 187903 h 3144225"/>
              <a:gd name="connsiteX2" fmla="*/ 1142465 w 2586439"/>
              <a:gd name="connsiteY2" fmla="*/ 63043 h 3144225"/>
              <a:gd name="connsiteX3" fmla="*/ 2448476 w 2586439"/>
              <a:gd name="connsiteY3" fmla="*/ 151775 h 3144225"/>
              <a:gd name="connsiteX4" fmla="*/ 2527308 w 2586439"/>
              <a:gd name="connsiteY4" fmla="*/ 1705918 h 3144225"/>
              <a:gd name="connsiteX5" fmla="*/ 2266667 w 2586439"/>
              <a:gd name="connsiteY5" fmla="*/ 2934147 h 3144225"/>
              <a:gd name="connsiteX6" fmla="*/ 1261912 w 2586439"/>
              <a:gd name="connsiteY6" fmla="*/ 3129047 h 3144225"/>
              <a:gd name="connsiteX7" fmla="*/ 165884 w 2586439"/>
              <a:gd name="connsiteY7" fmla="*/ 2927706 h 3144225"/>
              <a:gd name="connsiteX8" fmla="*/ 31153 w 2586439"/>
              <a:gd name="connsiteY8" fmla="*/ 1487748 h 3144225"/>
              <a:gd name="connsiteX0" fmla="*/ 2133 w 2557419"/>
              <a:gd name="connsiteY0" fmla="*/ 1487748 h 3144225"/>
              <a:gd name="connsiteX1" fmla="*/ 85288 w 2557419"/>
              <a:gd name="connsiteY1" fmla="*/ 187903 h 3144225"/>
              <a:gd name="connsiteX2" fmla="*/ 1113445 w 2557419"/>
              <a:gd name="connsiteY2" fmla="*/ 63043 h 3144225"/>
              <a:gd name="connsiteX3" fmla="*/ 2419456 w 2557419"/>
              <a:gd name="connsiteY3" fmla="*/ 151775 h 3144225"/>
              <a:gd name="connsiteX4" fmla="*/ 2498288 w 2557419"/>
              <a:gd name="connsiteY4" fmla="*/ 1705918 h 3144225"/>
              <a:gd name="connsiteX5" fmla="*/ 2237647 w 2557419"/>
              <a:gd name="connsiteY5" fmla="*/ 2934147 h 3144225"/>
              <a:gd name="connsiteX6" fmla="*/ 1232892 w 2557419"/>
              <a:gd name="connsiteY6" fmla="*/ 3129047 h 3144225"/>
              <a:gd name="connsiteX7" fmla="*/ 136864 w 2557419"/>
              <a:gd name="connsiteY7" fmla="*/ 2927706 h 3144225"/>
              <a:gd name="connsiteX8" fmla="*/ 2133 w 2557419"/>
              <a:gd name="connsiteY8" fmla="*/ 1487748 h 3144225"/>
              <a:gd name="connsiteX0" fmla="*/ 2133 w 2510913"/>
              <a:gd name="connsiteY0" fmla="*/ 1434254 h 3090731"/>
              <a:gd name="connsiteX1" fmla="*/ 85288 w 2510913"/>
              <a:gd name="connsiteY1" fmla="*/ 134409 h 3090731"/>
              <a:gd name="connsiteX2" fmla="*/ 1113445 w 2510913"/>
              <a:gd name="connsiteY2" fmla="*/ 9549 h 3090731"/>
              <a:gd name="connsiteX3" fmla="*/ 2419456 w 2510913"/>
              <a:gd name="connsiteY3" fmla="*/ 98281 h 3090731"/>
              <a:gd name="connsiteX4" fmla="*/ 2498288 w 2510913"/>
              <a:gd name="connsiteY4" fmla="*/ 1652424 h 3090731"/>
              <a:gd name="connsiteX5" fmla="*/ 2237647 w 2510913"/>
              <a:gd name="connsiteY5" fmla="*/ 2880653 h 3090731"/>
              <a:gd name="connsiteX6" fmla="*/ 1232892 w 2510913"/>
              <a:gd name="connsiteY6" fmla="*/ 3075553 h 3090731"/>
              <a:gd name="connsiteX7" fmla="*/ 136864 w 2510913"/>
              <a:gd name="connsiteY7" fmla="*/ 2874212 h 3090731"/>
              <a:gd name="connsiteX8" fmla="*/ 2133 w 2510913"/>
              <a:gd name="connsiteY8" fmla="*/ 1434254 h 3090731"/>
              <a:gd name="connsiteX0" fmla="*/ 2133 w 2507430"/>
              <a:gd name="connsiteY0" fmla="*/ 1434254 h 3148119"/>
              <a:gd name="connsiteX1" fmla="*/ 85288 w 2507430"/>
              <a:gd name="connsiteY1" fmla="*/ 134409 h 3148119"/>
              <a:gd name="connsiteX2" fmla="*/ 1113445 w 2507430"/>
              <a:gd name="connsiteY2" fmla="*/ 9549 h 3148119"/>
              <a:gd name="connsiteX3" fmla="*/ 2419456 w 2507430"/>
              <a:gd name="connsiteY3" fmla="*/ 98281 h 3148119"/>
              <a:gd name="connsiteX4" fmla="*/ 2498288 w 2507430"/>
              <a:gd name="connsiteY4" fmla="*/ 1652424 h 3148119"/>
              <a:gd name="connsiteX5" fmla="*/ 2286027 w 2507430"/>
              <a:gd name="connsiteY5" fmla="*/ 3021935 h 3148119"/>
              <a:gd name="connsiteX6" fmla="*/ 1232892 w 2507430"/>
              <a:gd name="connsiteY6" fmla="*/ 3075553 h 3148119"/>
              <a:gd name="connsiteX7" fmla="*/ 136864 w 2507430"/>
              <a:gd name="connsiteY7" fmla="*/ 2874212 h 3148119"/>
              <a:gd name="connsiteX8" fmla="*/ 2133 w 2507430"/>
              <a:gd name="connsiteY8" fmla="*/ 1434254 h 3148119"/>
              <a:gd name="connsiteX0" fmla="*/ 2133 w 2505705"/>
              <a:gd name="connsiteY0" fmla="*/ 1434254 h 3189841"/>
              <a:gd name="connsiteX1" fmla="*/ 85288 w 2505705"/>
              <a:gd name="connsiteY1" fmla="*/ 134409 h 3189841"/>
              <a:gd name="connsiteX2" fmla="*/ 1113445 w 2505705"/>
              <a:gd name="connsiteY2" fmla="*/ 9549 h 3189841"/>
              <a:gd name="connsiteX3" fmla="*/ 2419456 w 2505705"/>
              <a:gd name="connsiteY3" fmla="*/ 98281 h 3189841"/>
              <a:gd name="connsiteX4" fmla="*/ 2498288 w 2505705"/>
              <a:gd name="connsiteY4" fmla="*/ 1652424 h 3189841"/>
              <a:gd name="connsiteX5" fmla="*/ 2310217 w 2505705"/>
              <a:gd name="connsiteY5" fmla="*/ 3082485 h 3189841"/>
              <a:gd name="connsiteX6" fmla="*/ 1232892 w 2505705"/>
              <a:gd name="connsiteY6" fmla="*/ 3075553 h 3189841"/>
              <a:gd name="connsiteX7" fmla="*/ 136864 w 2505705"/>
              <a:gd name="connsiteY7" fmla="*/ 2874212 h 3189841"/>
              <a:gd name="connsiteX8" fmla="*/ 2133 w 2505705"/>
              <a:gd name="connsiteY8" fmla="*/ 1434254 h 3189841"/>
              <a:gd name="connsiteX0" fmla="*/ 2133 w 2505705"/>
              <a:gd name="connsiteY0" fmla="*/ 1434254 h 3118119"/>
              <a:gd name="connsiteX1" fmla="*/ 85288 w 2505705"/>
              <a:gd name="connsiteY1" fmla="*/ 134409 h 3118119"/>
              <a:gd name="connsiteX2" fmla="*/ 1113445 w 2505705"/>
              <a:gd name="connsiteY2" fmla="*/ 9549 h 3118119"/>
              <a:gd name="connsiteX3" fmla="*/ 2419456 w 2505705"/>
              <a:gd name="connsiteY3" fmla="*/ 98281 h 3118119"/>
              <a:gd name="connsiteX4" fmla="*/ 2498288 w 2505705"/>
              <a:gd name="connsiteY4" fmla="*/ 1652424 h 3118119"/>
              <a:gd name="connsiteX5" fmla="*/ 2310217 w 2505705"/>
              <a:gd name="connsiteY5" fmla="*/ 3082485 h 3118119"/>
              <a:gd name="connsiteX6" fmla="*/ 1232892 w 2505705"/>
              <a:gd name="connsiteY6" fmla="*/ 3075553 h 3118119"/>
              <a:gd name="connsiteX7" fmla="*/ 136864 w 2505705"/>
              <a:gd name="connsiteY7" fmla="*/ 2874212 h 3118119"/>
              <a:gd name="connsiteX8" fmla="*/ 2133 w 2505705"/>
              <a:gd name="connsiteY8" fmla="*/ 1434254 h 3118119"/>
              <a:gd name="connsiteX0" fmla="*/ 7379 w 2510951"/>
              <a:gd name="connsiteY0" fmla="*/ 1434254 h 3204679"/>
              <a:gd name="connsiteX1" fmla="*/ 90534 w 2510951"/>
              <a:gd name="connsiteY1" fmla="*/ 134409 h 3204679"/>
              <a:gd name="connsiteX2" fmla="*/ 1118691 w 2510951"/>
              <a:gd name="connsiteY2" fmla="*/ 9549 h 3204679"/>
              <a:gd name="connsiteX3" fmla="*/ 2424702 w 2510951"/>
              <a:gd name="connsiteY3" fmla="*/ 98281 h 3204679"/>
              <a:gd name="connsiteX4" fmla="*/ 2503534 w 2510951"/>
              <a:gd name="connsiteY4" fmla="*/ 1652424 h 3204679"/>
              <a:gd name="connsiteX5" fmla="*/ 2315463 w 2510951"/>
              <a:gd name="connsiteY5" fmla="*/ 3082485 h 3204679"/>
              <a:gd name="connsiteX6" fmla="*/ 1226043 w 2510951"/>
              <a:gd name="connsiteY6" fmla="*/ 3115919 h 3204679"/>
              <a:gd name="connsiteX7" fmla="*/ 142110 w 2510951"/>
              <a:gd name="connsiteY7" fmla="*/ 2874212 h 3204679"/>
              <a:gd name="connsiteX8" fmla="*/ 7379 w 2510951"/>
              <a:gd name="connsiteY8" fmla="*/ 1434254 h 3204679"/>
              <a:gd name="connsiteX0" fmla="*/ 7379 w 2510951"/>
              <a:gd name="connsiteY0" fmla="*/ 1434254 h 3133935"/>
              <a:gd name="connsiteX1" fmla="*/ 90534 w 2510951"/>
              <a:gd name="connsiteY1" fmla="*/ 134409 h 3133935"/>
              <a:gd name="connsiteX2" fmla="*/ 1118691 w 2510951"/>
              <a:gd name="connsiteY2" fmla="*/ 9549 h 3133935"/>
              <a:gd name="connsiteX3" fmla="*/ 2424702 w 2510951"/>
              <a:gd name="connsiteY3" fmla="*/ 98281 h 3133935"/>
              <a:gd name="connsiteX4" fmla="*/ 2503534 w 2510951"/>
              <a:gd name="connsiteY4" fmla="*/ 1652424 h 3133935"/>
              <a:gd name="connsiteX5" fmla="*/ 2315463 w 2510951"/>
              <a:gd name="connsiteY5" fmla="*/ 3082485 h 3133935"/>
              <a:gd name="connsiteX6" fmla="*/ 1226043 w 2510951"/>
              <a:gd name="connsiteY6" fmla="*/ 3115919 h 3133935"/>
              <a:gd name="connsiteX7" fmla="*/ 142110 w 2510951"/>
              <a:gd name="connsiteY7" fmla="*/ 2874212 h 3133935"/>
              <a:gd name="connsiteX8" fmla="*/ 7379 w 2510951"/>
              <a:gd name="connsiteY8" fmla="*/ 1434254 h 313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951" h="3133935">
                <a:moveTo>
                  <a:pt x="7379" y="1434254"/>
                </a:moveTo>
                <a:cubicBezTo>
                  <a:pt x="-1217" y="977620"/>
                  <a:pt x="14169" y="250761"/>
                  <a:pt x="90534" y="134409"/>
                </a:cubicBezTo>
                <a:cubicBezTo>
                  <a:pt x="166899" y="18057"/>
                  <a:pt x="729663" y="15570"/>
                  <a:pt x="1118691" y="9549"/>
                </a:cubicBezTo>
                <a:cubicBezTo>
                  <a:pt x="1507719" y="3528"/>
                  <a:pt x="2339034" y="-34249"/>
                  <a:pt x="2424702" y="98281"/>
                </a:cubicBezTo>
                <a:cubicBezTo>
                  <a:pt x="2510370" y="230811"/>
                  <a:pt x="2521740" y="1155057"/>
                  <a:pt x="2503534" y="1652424"/>
                </a:cubicBezTo>
                <a:cubicBezTo>
                  <a:pt x="2485328" y="2149791"/>
                  <a:pt x="2389286" y="3006761"/>
                  <a:pt x="2315463" y="3082485"/>
                </a:cubicBezTo>
                <a:cubicBezTo>
                  <a:pt x="2241640" y="3158209"/>
                  <a:pt x="1562438" y="3132646"/>
                  <a:pt x="1226043" y="3115919"/>
                </a:cubicBezTo>
                <a:cubicBezTo>
                  <a:pt x="889648" y="3099192"/>
                  <a:pt x="345221" y="3154490"/>
                  <a:pt x="142110" y="2874212"/>
                </a:cubicBezTo>
                <a:cubicBezTo>
                  <a:pt x="-61001" y="2593935"/>
                  <a:pt x="15975" y="1890888"/>
                  <a:pt x="7379" y="1434254"/>
                </a:cubicBezTo>
                <a:close/>
              </a:path>
            </a:pathLst>
          </a:custGeom>
          <a:solidFill>
            <a:srgbClr val="4298B5">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000"/>
            <a:endParaRPr lang="en-NZ" sz="2800" dirty="0">
              <a:solidFill>
                <a:schemeClr val="tx1"/>
              </a:solidFill>
              <a:latin typeface="AvenirMaoriLight" panose="020B0402020203020204" pitchFamily="34" charset="0"/>
            </a:endParaRPr>
          </a:p>
        </p:txBody>
      </p:sp>
      <p:sp>
        <p:nvSpPr>
          <p:cNvPr id="3" name="TextBox 2">
            <a:extLst>
              <a:ext uri="{FF2B5EF4-FFF2-40B4-BE49-F238E27FC236}">
                <a16:creationId xmlns:a16="http://schemas.microsoft.com/office/drawing/2014/main" id="{ED386CB7-79F5-4E25-968F-09A20BC3A981}"/>
              </a:ext>
            </a:extLst>
          </p:cNvPr>
          <p:cNvSpPr txBox="1"/>
          <p:nvPr/>
        </p:nvSpPr>
        <p:spPr>
          <a:xfrm>
            <a:off x="1398476" y="2564904"/>
            <a:ext cx="6336704" cy="2446824"/>
          </a:xfrm>
          <a:prstGeom prst="rect">
            <a:avLst/>
          </a:prstGeom>
          <a:noFill/>
        </p:spPr>
        <p:txBody>
          <a:bodyPr wrap="square" rtlCol="0">
            <a:spAutoFit/>
          </a:bodyPr>
          <a:lstStyle/>
          <a:p>
            <a:pPr algn="ctr"/>
            <a:r>
              <a:rPr lang="en-NZ" sz="2700" dirty="0">
                <a:cs typeface="Arial" panose="020B0604020202020204" pitchFamily="34" charset="0"/>
              </a:rPr>
              <a:t>How New Zealand can reduce its domestic greenhouse gas emissions through a transition to a low-emissions economy, while at the same time continuing to grow incomes and wellbeing.</a:t>
            </a:r>
          </a:p>
          <a:p>
            <a:pPr algn="ctr"/>
            <a:endParaRPr lang="en-NZ" dirty="0"/>
          </a:p>
        </p:txBody>
      </p:sp>
    </p:spTree>
    <p:extLst>
      <p:ext uri="{BB962C8B-B14F-4D97-AF65-F5344CB8AC3E}">
        <p14:creationId xmlns:p14="http://schemas.microsoft.com/office/powerpoint/2010/main" val="2503188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80" y="453170"/>
            <a:ext cx="7886700" cy="1325563"/>
          </a:xfrm>
        </p:spPr>
        <p:txBody>
          <a:bodyPr>
            <a:normAutofit/>
          </a:bodyPr>
          <a:lstStyle/>
          <a:p>
            <a:r>
              <a:rPr lang="en-NZ" sz="3000" dirty="0">
                <a:latin typeface="+mn-lt"/>
                <a:cs typeface="Arial" panose="020B0604020202020204" pitchFamily="34" charset="0"/>
              </a:rPr>
              <a:t>The inquiry process</a:t>
            </a:r>
          </a:p>
        </p:txBody>
      </p:sp>
      <p:sp>
        <p:nvSpPr>
          <p:cNvPr id="4" name="Oval 602"/>
          <p:cNvSpPr/>
          <p:nvPr/>
        </p:nvSpPr>
        <p:spPr>
          <a:xfrm rot="21372860">
            <a:off x="5858235" y="4497199"/>
            <a:ext cx="1735794" cy="1091728"/>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5111 w 2825601"/>
              <a:gd name="connsiteY0" fmla="*/ 1457223 h 3052593"/>
              <a:gd name="connsiteX1" fmla="*/ 395509 w 2825601"/>
              <a:gd name="connsiteY1" fmla="*/ 262809 h 3052593"/>
              <a:gd name="connsiteX2" fmla="*/ 1353511 w 2825601"/>
              <a:gd name="connsiteY2" fmla="*/ 160 h 3052593"/>
              <a:gd name="connsiteX3" fmla="*/ 2514383 w 2825601"/>
              <a:gd name="connsiteY3" fmla="*/ 277269 h 3052593"/>
              <a:gd name="connsiteX4" fmla="*/ 2813423 w 2825601"/>
              <a:gd name="connsiteY4" fmla="*/ 1457223 h 3052593"/>
              <a:gd name="connsiteX5" fmla="*/ 2447476 w 2825601"/>
              <a:gd name="connsiteY5" fmla="*/ 2830898 h 3052593"/>
              <a:gd name="connsiteX6" fmla="*/ 1442721 w 2825601"/>
              <a:gd name="connsiteY6" fmla="*/ 3025798 h 3052593"/>
              <a:gd name="connsiteX7" fmla="*/ 261541 w 2825601"/>
              <a:gd name="connsiteY7" fmla="*/ 2782532 h 3052593"/>
              <a:gd name="connsiteX8" fmla="*/ 5111 w 2825601"/>
              <a:gd name="connsiteY8" fmla="*/ 1457223 h 3052593"/>
              <a:gd name="connsiteX0" fmla="*/ 228 w 2820718"/>
              <a:gd name="connsiteY0" fmla="*/ 1457221 h 3074553"/>
              <a:gd name="connsiteX1" fmla="*/ 390626 w 2820718"/>
              <a:gd name="connsiteY1" fmla="*/ 262807 h 3074553"/>
              <a:gd name="connsiteX2" fmla="*/ 1348628 w 2820718"/>
              <a:gd name="connsiteY2" fmla="*/ 158 h 3074553"/>
              <a:gd name="connsiteX3" fmla="*/ 2509500 w 2820718"/>
              <a:gd name="connsiteY3" fmla="*/ 277267 h 3074553"/>
              <a:gd name="connsiteX4" fmla="*/ 2808540 w 2820718"/>
              <a:gd name="connsiteY4" fmla="*/ 1457221 h 3074553"/>
              <a:gd name="connsiteX5" fmla="*/ 2442593 w 2820718"/>
              <a:gd name="connsiteY5" fmla="*/ 2830896 h 3074553"/>
              <a:gd name="connsiteX6" fmla="*/ 1437838 w 2820718"/>
              <a:gd name="connsiteY6" fmla="*/ 3025796 h 3074553"/>
              <a:gd name="connsiteX7" fmla="*/ 352840 w 2820718"/>
              <a:gd name="connsiteY7" fmla="*/ 2902846 h 3074553"/>
              <a:gd name="connsiteX8" fmla="*/ 228 w 2820718"/>
              <a:gd name="connsiteY8" fmla="*/ 1457221 h 3074553"/>
              <a:gd name="connsiteX0" fmla="*/ 516 w 2736846"/>
              <a:gd name="connsiteY0" fmla="*/ 1336843 h 3064443"/>
              <a:gd name="connsiteX1" fmla="*/ 306754 w 2736846"/>
              <a:gd name="connsiteY1" fmla="*/ 262744 h 3064443"/>
              <a:gd name="connsiteX2" fmla="*/ 1264756 w 2736846"/>
              <a:gd name="connsiteY2" fmla="*/ 95 h 3064443"/>
              <a:gd name="connsiteX3" fmla="*/ 2425628 w 2736846"/>
              <a:gd name="connsiteY3" fmla="*/ 277204 h 3064443"/>
              <a:gd name="connsiteX4" fmla="*/ 2724668 w 2736846"/>
              <a:gd name="connsiteY4" fmla="*/ 1457158 h 3064443"/>
              <a:gd name="connsiteX5" fmla="*/ 2358721 w 2736846"/>
              <a:gd name="connsiteY5" fmla="*/ 2830833 h 3064443"/>
              <a:gd name="connsiteX6" fmla="*/ 1353966 w 2736846"/>
              <a:gd name="connsiteY6" fmla="*/ 3025733 h 3064443"/>
              <a:gd name="connsiteX7" fmla="*/ 268968 w 2736846"/>
              <a:gd name="connsiteY7" fmla="*/ 2902783 h 3064443"/>
              <a:gd name="connsiteX8" fmla="*/ 516 w 2736846"/>
              <a:gd name="connsiteY8" fmla="*/ 1336843 h 30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846" h="3064443">
                <a:moveTo>
                  <a:pt x="516" y="1336843"/>
                </a:moveTo>
                <a:cubicBezTo>
                  <a:pt x="6814" y="896837"/>
                  <a:pt x="96047" y="485535"/>
                  <a:pt x="306754" y="262744"/>
                </a:cubicBezTo>
                <a:cubicBezTo>
                  <a:pt x="517461" y="39953"/>
                  <a:pt x="911610" y="-2315"/>
                  <a:pt x="1264756" y="95"/>
                </a:cubicBezTo>
                <a:cubicBezTo>
                  <a:pt x="1617902" y="2505"/>
                  <a:pt x="2182309" y="34360"/>
                  <a:pt x="2425628" y="277204"/>
                </a:cubicBezTo>
                <a:cubicBezTo>
                  <a:pt x="2668947" y="520048"/>
                  <a:pt x="2774849" y="1072441"/>
                  <a:pt x="2724668" y="1457158"/>
                </a:cubicBezTo>
                <a:cubicBezTo>
                  <a:pt x="2674487" y="1841875"/>
                  <a:pt x="2592747" y="2524799"/>
                  <a:pt x="2358721" y="2830833"/>
                </a:cubicBezTo>
                <a:cubicBezTo>
                  <a:pt x="2124695" y="3136867"/>
                  <a:pt x="1690361" y="3042460"/>
                  <a:pt x="1353966" y="3025733"/>
                </a:cubicBezTo>
                <a:cubicBezTo>
                  <a:pt x="1017571" y="3009006"/>
                  <a:pt x="494543" y="3184265"/>
                  <a:pt x="268968" y="2902783"/>
                </a:cubicBezTo>
                <a:cubicBezTo>
                  <a:pt x="43393" y="2621301"/>
                  <a:pt x="-5782" y="1776849"/>
                  <a:pt x="516" y="1336843"/>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5" name="Oval 602"/>
          <p:cNvSpPr/>
          <p:nvPr/>
        </p:nvSpPr>
        <p:spPr>
          <a:xfrm rot="363628">
            <a:off x="1314424" y="4833239"/>
            <a:ext cx="2522951" cy="117150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15327 w 2835817"/>
              <a:gd name="connsiteY0" fmla="*/ 1457365 h 3052735"/>
              <a:gd name="connsiteX1" fmla="*/ 297519 w 2835817"/>
              <a:gd name="connsiteY1" fmla="*/ 303056 h 3052735"/>
              <a:gd name="connsiteX2" fmla="*/ 1363727 w 2835817"/>
              <a:gd name="connsiteY2" fmla="*/ 302 h 3052735"/>
              <a:gd name="connsiteX3" fmla="*/ 2524599 w 2835817"/>
              <a:gd name="connsiteY3" fmla="*/ 277411 h 3052735"/>
              <a:gd name="connsiteX4" fmla="*/ 2823639 w 2835817"/>
              <a:gd name="connsiteY4" fmla="*/ 1457365 h 3052735"/>
              <a:gd name="connsiteX5" fmla="*/ 2457692 w 2835817"/>
              <a:gd name="connsiteY5" fmla="*/ 2831040 h 3052735"/>
              <a:gd name="connsiteX6" fmla="*/ 1452937 w 2835817"/>
              <a:gd name="connsiteY6" fmla="*/ 3025940 h 3052735"/>
              <a:gd name="connsiteX7" fmla="*/ 653401 w 2835817"/>
              <a:gd name="connsiteY7" fmla="*/ 2762621 h 3052735"/>
              <a:gd name="connsiteX8" fmla="*/ 15327 w 2835817"/>
              <a:gd name="connsiteY8" fmla="*/ 1457365 h 3052735"/>
              <a:gd name="connsiteX0" fmla="*/ 27253 w 2741730"/>
              <a:gd name="connsiteY0" fmla="*/ 1497470 h 3052735"/>
              <a:gd name="connsiteX1" fmla="*/ 203432 w 2741730"/>
              <a:gd name="connsiteY1" fmla="*/ 303056 h 3052735"/>
              <a:gd name="connsiteX2" fmla="*/ 1269640 w 2741730"/>
              <a:gd name="connsiteY2" fmla="*/ 302 h 3052735"/>
              <a:gd name="connsiteX3" fmla="*/ 2430512 w 2741730"/>
              <a:gd name="connsiteY3" fmla="*/ 277411 h 3052735"/>
              <a:gd name="connsiteX4" fmla="*/ 2729552 w 2741730"/>
              <a:gd name="connsiteY4" fmla="*/ 1457365 h 3052735"/>
              <a:gd name="connsiteX5" fmla="*/ 2363605 w 2741730"/>
              <a:gd name="connsiteY5" fmla="*/ 2831040 h 3052735"/>
              <a:gd name="connsiteX6" fmla="*/ 1358850 w 2741730"/>
              <a:gd name="connsiteY6" fmla="*/ 3025940 h 3052735"/>
              <a:gd name="connsiteX7" fmla="*/ 559314 w 2741730"/>
              <a:gd name="connsiteY7" fmla="*/ 2762621 h 3052735"/>
              <a:gd name="connsiteX8" fmla="*/ 27253 w 2741730"/>
              <a:gd name="connsiteY8" fmla="*/ 1497470 h 3052735"/>
              <a:gd name="connsiteX0" fmla="*/ 27253 w 2741730"/>
              <a:gd name="connsiteY0" fmla="*/ 1497470 h 2906052"/>
              <a:gd name="connsiteX1" fmla="*/ 203432 w 2741730"/>
              <a:gd name="connsiteY1" fmla="*/ 303056 h 2906052"/>
              <a:gd name="connsiteX2" fmla="*/ 1269640 w 2741730"/>
              <a:gd name="connsiteY2" fmla="*/ 302 h 2906052"/>
              <a:gd name="connsiteX3" fmla="*/ 2430512 w 2741730"/>
              <a:gd name="connsiteY3" fmla="*/ 277411 h 2906052"/>
              <a:gd name="connsiteX4" fmla="*/ 2729552 w 2741730"/>
              <a:gd name="connsiteY4" fmla="*/ 1457365 h 2906052"/>
              <a:gd name="connsiteX5" fmla="*/ 2363605 w 2741730"/>
              <a:gd name="connsiteY5" fmla="*/ 2831040 h 2906052"/>
              <a:gd name="connsiteX6" fmla="*/ 1433058 w 2741730"/>
              <a:gd name="connsiteY6" fmla="*/ 2725151 h 2906052"/>
              <a:gd name="connsiteX7" fmla="*/ 559314 w 2741730"/>
              <a:gd name="connsiteY7" fmla="*/ 2762621 h 2906052"/>
              <a:gd name="connsiteX8" fmla="*/ 27253 w 2741730"/>
              <a:gd name="connsiteY8" fmla="*/ 1497470 h 2906052"/>
              <a:gd name="connsiteX0" fmla="*/ 24150 w 2738627"/>
              <a:gd name="connsiteY0" fmla="*/ 1497470 h 2906052"/>
              <a:gd name="connsiteX1" fmla="*/ 200329 w 2738627"/>
              <a:gd name="connsiteY1" fmla="*/ 303056 h 2906052"/>
              <a:gd name="connsiteX2" fmla="*/ 1266537 w 2738627"/>
              <a:gd name="connsiteY2" fmla="*/ 302 h 2906052"/>
              <a:gd name="connsiteX3" fmla="*/ 2427409 w 2738627"/>
              <a:gd name="connsiteY3" fmla="*/ 277411 h 2906052"/>
              <a:gd name="connsiteX4" fmla="*/ 2726449 w 2738627"/>
              <a:gd name="connsiteY4" fmla="*/ 1457365 h 2906052"/>
              <a:gd name="connsiteX5" fmla="*/ 2360502 w 2738627"/>
              <a:gd name="connsiteY5" fmla="*/ 2831040 h 2906052"/>
              <a:gd name="connsiteX6" fmla="*/ 1429955 w 2738627"/>
              <a:gd name="connsiteY6" fmla="*/ 2725151 h 2906052"/>
              <a:gd name="connsiteX7" fmla="*/ 513806 w 2738627"/>
              <a:gd name="connsiteY7" fmla="*/ 2461835 h 2906052"/>
              <a:gd name="connsiteX8" fmla="*/ 24150 w 2738627"/>
              <a:gd name="connsiteY8" fmla="*/ 1497470 h 2906052"/>
              <a:gd name="connsiteX0" fmla="*/ 24150 w 2726452"/>
              <a:gd name="connsiteY0" fmla="*/ 1497470 h 2726943"/>
              <a:gd name="connsiteX1" fmla="*/ 200329 w 2726452"/>
              <a:gd name="connsiteY1" fmla="*/ 303056 h 2726943"/>
              <a:gd name="connsiteX2" fmla="*/ 1266537 w 2726452"/>
              <a:gd name="connsiteY2" fmla="*/ 302 h 2726943"/>
              <a:gd name="connsiteX3" fmla="*/ 2427409 w 2726452"/>
              <a:gd name="connsiteY3" fmla="*/ 277411 h 2726943"/>
              <a:gd name="connsiteX4" fmla="*/ 2726449 w 2726452"/>
              <a:gd name="connsiteY4" fmla="*/ 1457365 h 2726943"/>
              <a:gd name="connsiteX5" fmla="*/ 2424109 w 2726452"/>
              <a:gd name="connsiteY5" fmla="*/ 2429991 h 2726943"/>
              <a:gd name="connsiteX6" fmla="*/ 1429955 w 2726452"/>
              <a:gd name="connsiteY6" fmla="*/ 2725151 h 2726943"/>
              <a:gd name="connsiteX7" fmla="*/ 513806 w 2726452"/>
              <a:gd name="connsiteY7" fmla="*/ 2461835 h 2726943"/>
              <a:gd name="connsiteX8" fmla="*/ 24150 w 2726452"/>
              <a:gd name="connsiteY8" fmla="*/ 1497470 h 2726943"/>
              <a:gd name="connsiteX0" fmla="*/ 24150 w 2534587"/>
              <a:gd name="connsiteY0" fmla="*/ 1497515 h 2726896"/>
              <a:gd name="connsiteX1" fmla="*/ 200329 w 2534587"/>
              <a:gd name="connsiteY1" fmla="*/ 303101 h 2726896"/>
              <a:gd name="connsiteX2" fmla="*/ 1266537 w 2534587"/>
              <a:gd name="connsiteY2" fmla="*/ 347 h 2726896"/>
              <a:gd name="connsiteX3" fmla="*/ 2427409 w 2534587"/>
              <a:gd name="connsiteY3" fmla="*/ 277456 h 2726896"/>
              <a:gd name="connsiteX4" fmla="*/ 2482621 w 2534587"/>
              <a:gd name="connsiteY4" fmla="*/ 1497516 h 2726896"/>
              <a:gd name="connsiteX5" fmla="*/ 2424109 w 2534587"/>
              <a:gd name="connsiteY5" fmla="*/ 2430036 h 2726896"/>
              <a:gd name="connsiteX6" fmla="*/ 1429955 w 2534587"/>
              <a:gd name="connsiteY6" fmla="*/ 2725196 h 2726896"/>
              <a:gd name="connsiteX7" fmla="*/ 513806 w 2534587"/>
              <a:gd name="connsiteY7" fmla="*/ 2461880 h 2726896"/>
              <a:gd name="connsiteX8" fmla="*/ 24150 w 2534587"/>
              <a:gd name="connsiteY8" fmla="*/ 1497515 h 2726896"/>
              <a:gd name="connsiteX0" fmla="*/ 24150 w 2531820"/>
              <a:gd name="connsiteY0" fmla="*/ 1498008 h 2727389"/>
              <a:gd name="connsiteX1" fmla="*/ 200329 w 2531820"/>
              <a:gd name="connsiteY1" fmla="*/ 303594 h 2727389"/>
              <a:gd name="connsiteX2" fmla="*/ 1266537 w 2531820"/>
              <a:gd name="connsiteY2" fmla="*/ 840 h 2727389"/>
              <a:gd name="connsiteX3" fmla="*/ 2225986 w 2531820"/>
              <a:gd name="connsiteY3" fmla="*/ 358159 h 2727389"/>
              <a:gd name="connsiteX4" fmla="*/ 2482621 w 2531820"/>
              <a:gd name="connsiteY4" fmla="*/ 1498009 h 2727389"/>
              <a:gd name="connsiteX5" fmla="*/ 2424109 w 2531820"/>
              <a:gd name="connsiteY5" fmla="*/ 2430529 h 2727389"/>
              <a:gd name="connsiteX6" fmla="*/ 1429955 w 2531820"/>
              <a:gd name="connsiteY6" fmla="*/ 2725689 h 2727389"/>
              <a:gd name="connsiteX7" fmla="*/ 513806 w 2531820"/>
              <a:gd name="connsiteY7" fmla="*/ 2462373 h 2727389"/>
              <a:gd name="connsiteX8" fmla="*/ 24150 w 2531820"/>
              <a:gd name="connsiteY8" fmla="*/ 1498008 h 2727389"/>
              <a:gd name="connsiteX0" fmla="*/ 24150 w 2483641"/>
              <a:gd name="connsiteY0" fmla="*/ 1498008 h 2726842"/>
              <a:gd name="connsiteX1" fmla="*/ 200329 w 2483641"/>
              <a:gd name="connsiteY1" fmla="*/ 303594 h 2726842"/>
              <a:gd name="connsiteX2" fmla="*/ 1266537 w 2483641"/>
              <a:gd name="connsiteY2" fmla="*/ 840 h 2726842"/>
              <a:gd name="connsiteX3" fmla="*/ 2225986 w 2483641"/>
              <a:gd name="connsiteY3" fmla="*/ 358159 h 2726842"/>
              <a:gd name="connsiteX4" fmla="*/ 2482621 w 2483641"/>
              <a:gd name="connsiteY4" fmla="*/ 1498009 h 2726842"/>
              <a:gd name="connsiteX5" fmla="*/ 2275693 w 2483641"/>
              <a:gd name="connsiteY5" fmla="*/ 2370373 h 2726842"/>
              <a:gd name="connsiteX6" fmla="*/ 1429955 w 2483641"/>
              <a:gd name="connsiteY6" fmla="*/ 2725689 h 2726842"/>
              <a:gd name="connsiteX7" fmla="*/ 513806 w 2483641"/>
              <a:gd name="connsiteY7" fmla="*/ 2462373 h 2726842"/>
              <a:gd name="connsiteX8" fmla="*/ 24150 w 2483641"/>
              <a:gd name="connsiteY8" fmla="*/ 1498008 h 27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641" h="2726842">
                <a:moveTo>
                  <a:pt x="24150" y="1498008"/>
                </a:moveTo>
                <a:cubicBezTo>
                  <a:pt x="-28096" y="1138212"/>
                  <a:pt x="-6735" y="553122"/>
                  <a:pt x="200329" y="303594"/>
                </a:cubicBezTo>
                <a:cubicBezTo>
                  <a:pt x="407393" y="54066"/>
                  <a:pt x="928928" y="-8254"/>
                  <a:pt x="1266537" y="840"/>
                </a:cubicBezTo>
                <a:cubicBezTo>
                  <a:pt x="1604146" y="9934"/>
                  <a:pt x="2023305" y="108631"/>
                  <a:pt x="2225986" y="358159"/>
                </a:cubicBezTo>
                <a:cubicBezTo>
                  <a:pt x="2428667" y="607687"/>
                  <a:pt x="2474336" y="1162640"/>
                  <a:pt x="2482621" y="1498009"/>
                </a:cubicBezTo>
                <a:cubicBezTo>
                  <a:pt x="2490906" y="1833378"/>
                  <a:pt x="2451137" y="2165760"/>
                  <a:pt x="2275693" y="2370373"/>
                </a:cubicBezTo>
                <a:cubicBezTo>
                  <a:pt x="2100249" y="2574986"/>
                  <a:pt x="1766350" y="2742416"/>
                  <a:pt x="1429955" y="2725689"/>
                </a:cubicBezTo>
                <a:cubicBezTo>
                  <a:pt x="1093560" y="2708962"/>
                  <a:pt x="748107" y="2666986"/>
                  <a:pt x="513806" y="2462373"/>
                </a:cubicBezTo>
                <a:cubicBezTo>
                  <a:pt x="279505" y="2257760"/>
                  <a:pt x="76396" y="1857804"/>
                  <a:pt x="24150" y="1498008"/>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7" name="Oval 602"/>
          <p:cNvSpPr/>
          <p:nvPr/>
        </p:nvSpPr>
        <p:spPr>
          <a:xfrm>
            <a:off x="1427936" y="1574059"/>
            <a:ext cx="3633850" cy="1194519"/>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401 w 2820891"/>
              <a:gd name="connsiteY0" fmla="*/ 1746038 h 3341408"/>
              <a:gd name="connsiteX1" fmla="*/ 282593 w 2820891"/>
              <a:gd name="connsiteY1" fmla="*/ 591729 h 3341408"/>
              <a:gd name="connsiteX2" fmla="*/ 1348801 w 2820891"/>
              <a:gd name="connsiteY2" fmla="*/ 48 h 3341408"/>
              <a:gd name="connsiteX3" fmla="*/ 2509673 w 2820891"/>
              <a:gd name="connsiteY3" fmla="*/ 566084 h 3341408"/>
              <a:gd name="connsiteX4" fmla="*/ 2808713 w 2820891"/>
              <a:gd name="connsiteY4" fmla="*/ 1746038 h 3341408"/>
              <a:gd name="connsiteX5" fmla="*/ 2442766 w 2820891"/>
              <a:gd name="connsiteY5" fmla="*/ 3119713 h 3341408"/>
              <a:gd name="connsiteX6" fmla="*/ 1438011 w 2820891"/>
              <a:gd name="connsiteY6" fmla="*/ 3314613 h 3341408"/>
              <a:gd name="connsiteX7" fmla="*/ 256831 w 2820891"/>
              <a:gd name="connsiteY7" fmla="*/ 3071347 h 3341408"/>
              <a:gd name="connsiteX8" fmla="*/ 401 w 2820891"/>
              <a:gd name="connsiteY8" fmla="*/ 1746038 h 3341408"/>
              <a:gd name="connsiteX0" fmla="*/ 348 w 2820838"/>
              <a:gd name="connsiteY0" fmla="*/ 1746038 h 3210568"/>
              <a:gd name="connsiteX1" fmla="*/ 282540 w 2820838"/>
              <a:gd name="connsiteY1" fmla="*/ 591729 h 3210568"/>
              <a:gd name="connsiteX2" fmla="*/ 1348748 w 2820838"/>
              <a:gd name="connsiteY2" fmla="*/ 48 h 3210568"/>
              <a:gd name="connsiteX3" fmla="*/ 2509620 w 2820838"/>
              <a:gd name="connsiteY3" fmla="*/ 566084 h 3210568"/>
              <a:gd name="connsiteX4" fmla="*/ 2808660 w 2820838"/>
              <a:gd name="connsiteY4" fmla="*/ 1746038 h 3210568"/>
              <a:gd name="connsiteX5" fmla="*/ 2442713 w 2820838"/>
              <a:gd name="connsiteY5" fmla="*/ 3119713 h 3210568"/>
              <a:gd name="connsiteX6" fmla="*/ 1368593 w 2820838"/>
              <a:gd name="connsiteY6" fmla="*/ 3073842 h 3210568"/>
              <a:gd name="connsiteX7" fmla="*/ 256778 w 2820838"/>
              <a:gd name="connsiteY7" fmla="*/ 3071347 h 3210568"/>
              <a:gd name="connsiteX8" fmla="*/ 348 w 2820838"/>
              <a:gd name="connsiteY8" fmla="*/ 1746038 h 321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838" h="3210568">
                <a:moveTo>
                  <a:pt x="348" y="1746038"/>
                </a:moveTo>
                <a:cubicBezTo>
                  <a:pt x="4642" y="1332768"/>
                  <a:pt x="57807" y="882727"/>
                  <a:pt x="282540" y="591729"/>
                </a:cubicBezTo>
                <a:cubicBezTo>
                  <a:pt x="507273" y="300731"/>
                  <a:pt x="977568" y="4322"/>
                  <a:pt x="1348748" y="48"/>
                </a:cubicBezTo>
                <a:cubicBezTo>
                  <a:pt x="1719928" y="-4226"/>
                  <a:pt x="2266301" y="275086"/>
                  <a:pt x="2509620" y="566084"/>
                </a:cubicBezTo>
                <a:cubicBezTo>
                  <a:pt x="2752939" y="857082"/>
                  <a:pt x="2858841" y="1361321"/>
                  <a:pt x="2808660" y="1746038"/>
                </a:cubicBezTo>
                <a:cubicBezTo>
                  <a:pt x="2758479" y="2130755"/>
                  <a:pt x="2682724" y="2898412"/>
                  <a:pt x="2442713" y="3119713"/>
                </a:cubicBezTo>
                <a:cubicBezTo>
                  <a:pt x="2202702" y="3341014"/>
                  <a:pt x="1704988" y="3090569"/>
                  <a:pt x="1368593" y="3073842"/>
                </a:cubicBezTo>
                <a:cubicBezTo>
                  <a:pt x="1032198" y="3057115"/>
                  <a:pt x="484819" y="3292648"/>
                  <a:pt x="256778" y="3071347"/>
                </a:cubicBezTo>
                <a:cubicBezTo>
                  <a:pt x="28737" y="2850046"/>
                  <a:pt x="-3946" y="2159308"/>
                  <a:pt x="348" y="1746038"/>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dirty="0">
              <a:latin typeface="AvenirMaoriLight" panose="020B0402020203020204" pitchFamily="34" charset="0"/>
            </a:endParaRPr>
          </a:p>
        </p:txBody>
      </p:sp>
      <p:sp>
        <p:nvSpPr>
          <p:cNvPr id="9" name="Oval 602"/>
          <p:cNvSpPr/>
          <p:nvPr/>
        </p:nvSpPr>
        <p:spPr>
          <a:xfrm rot="206596" flipH="1">
            <a:off x="3460958" y="3138949"/>
            <a:ext cx="2274009" cy="1436542"/>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3957 w 2824447"/>
              <a:gd name="connsiteY0" fmla="*/ 1459297 h 3054667"/>
              <a:gd name="connsiteX1" fmla="*/ 439103 w 2824447"/>
              <a:gd name="connsiteY1" fmla="*/ 234738 h 3054667"/>
              <a:gd name="connsiteX2" fmla="*/ 1352357 w 2824447"/>
              <a:gd name="connsiteY2" fmla="*/ 2234 h 3054667"/>
              <a:gd name="connsiteX3" fmla="*/ 2513229 w 2824447"/>
              <a:gd name="connsiteY3" fmla="*/ 279343 h 3054667"/>
              <a:gd name="connsiteX4" fmla="*/ 2812269 w 2824447"/>
              <a:gd name="connsiteY4" fmla="*/ 1459297 h 3054667"/>
              <a:gd name="connsiteX5" fmla="*/ 2446322 w 2824447"/>
              <a:gd name="connsiteY5" fmla="*/ 2832972 h 3054667"/>
              <a:gd name="connsiteX6" fmla="*/ 1441567 w 2824447"/>
              <a:gd name="connsiteY6" fmla="*/ 3027872 h 3054667"/>
              <a:gd name="connsiteX7" fmla="*/ 296177 w 2824447"/>
              <a:gd name="connsiteY7" fmla="*/ 2796230 h 3054667"/>
              <a:gd name="connsiteX8" fmla="*/ 3957 w 2824447"/>
              <a:gd name="connsiteY8" fmla="*/ 1459297 h 3054667"/>
              <a:gd name="connsiteX0" fmla="*/ 3957 w 2866781"/>
              <a:gd name="connsiteY0" fmla="*/ 1542771 h 3138141"/>
              <a:gd name="connsiteX1" fmla="*/ 439103 w 2866781"/>
              <a:gd name="connsiteY1" fmla="*/ 318212 h 3138141"/>
              <a:gd name="connsiteX2" fmla="*/ 1352357 w 2866781"/>
              <a:gd name="connsiteY2" fmla="*/ 85708 h 3138141"/>
              <a:gd name="connsiteX3" fmla="*/ 2812269 w 2866781"/>
              <a:gd name="connsiteY3" fmla="*/ 1542771 h 3138141"/>
              <a:gd name="connsiteX4" fmla="*/ 2446322 w 2866781"/>
              <a:gd name="connsiteY4" fmla="*/ 2916446 h 3138141"/>
              <a:gd name="connsiteX5" fmla="*/ 1441567 w 2866781"/>
              <a:gd name="connsiteY5" fmla="*/ 3111346 h 3138141"/>
              <a:gd name="connsiteX6" fmla="*/ 296177 w 2866781"/>
              <a:gd name="connsiteY6" fmla="*/ 2879704 h 3138141"/>
              <a:gd name="connsiteX7" fmla="*/ 3957 w 2866781"/>
              <a:gd name="connsiteY7" fmla="*/ 1542771 h 3138141"/>
              <a:gd name="connsiteX0" fmla="*/ 3957 w 2866781"/>
              <a:gd name="connsiteY0" fmla="*/ 1457063 h 3052433"/>
              <a:gd name="connsiteX1" fmla="*/ 1352357 w 2866781"/>
              <a:gd name="connsiteY1" fmla="*/ 0 h 3052433"/>
              <a:gd name="connsiteX2" fmla="*/ 2812269 w 2866781"/>
              <a:gd name="connsiteY2" fmla="*/ 1457063 h 3052433"/>
              <a:gd name="connsiteX3" fmla="*/ 2446322 w 2866781"/>
              <a:gd name="connsiteY3" fmla="*/ 2830738 h 3052433"/>
              <a:gd name="connsiteX4" fmla="*/ 1441567 w 2866781"/>
              <a:gd name="connsiteY4" fmla="*/ 3025638 h 3052433"/>
              <a:gd name="connsiteX5" fmla="*/ 296177 w 2866781"/>
              <a:gd name="connsiteY5" fmla="*/ 2793996 h 3052433"/>
              <a:gd name="connsiteX6" fmla="*/ 3957 w 2866781"/>
              <a:gd name="connsiteY6" fmla="*/ 1457063 h 3052433"/>
              <a:gd name="connsiteX0" fmla="*/ 183 w 2863007"/>
              <a:gd name="connsiteY0" fmla="*/ 1457063 h 3052433"/>
              <a:gd name="connsiteX1" fmla="*/ 1348583 w 2863007"/>
              <a:gd name="connsiteY1" fmla="*/ 0 h 3052433"/>
              <a:gd name="connsiteX2" fmla="*/ 2808495 w 2863007"/>
              <a:gd name="connsiteY2" fmla="*/ 1457063 h 3052433"/>
              <a:gd name="connsiteX3" fmla="*/ 2442548 w 2863007"/>
              <a:gd name="connsiteY3" fmla="*/ 2830738 h 3052433"/>
              <a:gd name="connsiteX4" fmla="*/ 1437793 w 2863007"/>
              <a:gd name="connsiteY4" fmla="*/ 3025638 h 3052433"/>
              <a:gd name="connsiteX5" fmla="*/ 183 w 2863007"/>
              <a:gd name="connsiteY5" fmla="*/ 1457063 h 3052433"/>
              <a:gd name="connsiteX0" fmla="*/ 183 w 2808673"/>
              <a:gd name="connsiteY0" fmla="*/ 1457063 h 3025638"/>
              <a:gd name="connsiteX1" fmla="*/ 1348583 w 2808673"/>
              <a:gd name="connsiteY1" fmla="*/ 0 h 3025638"/>
              <a:gd name="connsiteX2" fmla="*/ 2808495 w 2808673"/>
              <a:gd name="connsiteY2" fmla="*/ 1457063 h 3025638"/>
              <a:gd name="connsiteX3" fmla="*/ 1437793 w 2808673"/>
              <a:gd name="connsiteY3" fmla="*/ 3025638 h 3025638"/>
              <a:gd name="connsiteX4" fmla="*/ 183 w 2808673"/>
              <a:gd name="connsiteY4" fmla="*/ 1457063 h 3025638"/>
              <a:gd name="connsiteX0" fmla="*/ 183 w 2809502"/>
              <a:gd name="connsiteY0" fmla="*/ 1457063 h 3025638"/>
              <a:gd name="connsiteX1" fmla="*/ 1348583 w 2809502"/>
              <a:gd name="connsiteY1" fmla="*/ 0 h 3025638"/>
              <a:gd name="connsiteX2" fmla="*/ 2808495 w 2809502"/>
              <a:gd name="connsiteY2" fmla="*/ 1457063 h 3025638"/>
              <a:gd name="connsiteX3" fmla="*/ 1437793 w 2809502"/>
              <a:gd name="connsiteY3" fmla="*/ 3025638 h 3025638"/>
              <a:gd name="connsiteX4" fmla="*/ 183 w 2809502"/>
              <a:gd name="connsiteY4" fmla="*/ 1457063 h 3025638"/>
              <a:gd name="connsiteX0" fmla="*/ 9064 w 2818383"/>
              <a:gd name="connsiteY0" fmla="*/ 1457063 h 3025638"/>
              <a:gd name="connsiteX1" fmla="*/ 1357464 w 2818383"/>
              <a:gd name="connsiteY1" fmla="*/ 0 h 3025638"/>
              <a:gd name="connsiteX2" fmla="*/ 2817376 w 2818383"/>
              <a:gd name="connsiteY2" fmla="*/ 1457063 h 3025638"/>
              <a:gd name="connsiteX3" fmla="*/ 1446674 w 2818383"/>
              <a:gd name="connsiteY3" fmla="*/ 3025638 h 3025638"/>
              <a:gd name="connsiteX4" fmla="*/ 9064 w 2818383"/>
              <a:gd name="connsiteY4" fmla="*/ 1457063 h 3025638"/>
              <a:gd name="connsiteX0" fmla="*/ 171 w 2808649"/>
              <a:gd name="connsiteY0" fmla="*/ 1457063 h 2490773"/>
              <a:gd name="connsiteX1" fmla="*/ 1348571 w 2808649"/>
              <a:gd name="connsiteY1" fmla="*/ 0 h 2490773"/>
              <a:gd name="connsiteX2" fmla="*/ 2808483 w 2808649"/>
              <a:gd name="connsiteY2" fmla="*/ 1457063 h 2490773"/>
              <a:gd name="connsiteX3" fmla="*/ 1434749 w 2808649"/>
              <a:gd name="connsiteY3" fmla="*/ 2490773 h 2490773"/>
              <a:gd name="connsiteX4" fmla="*/ 171 w 2808649"/>
              <a:gd name="connsiteY4" fmla="*/ 1457063 h 2490773"/>
              <a:gd name="connsiteX0" fmla="*/ 171 w 2810097"/>
              <a:gd name="connsiteY0" fmla="*/ 1457063 h 2572256"/>
              <a:gd name="connsiteX1" fmla="*/ 1348571 w 2810097"/>
              <a:gd name="connsiteY1" fmla="*/ 0 h 2572256"/>
              <a:gd name="connsiteX2" fmla="*/ 2808483 w 2810097"/>
              <a:gd name="connsiteY2" fmla="*/ 1457063 h 2572256"/>
              <a:gd name="connsiteX3" fmla="*/ 1434749 w 2810097"/>
              <a:gd name="connsiteY3" fmla="*/ 2490773 h 2572256"/>
              <a:gd name="connsiteX4" fmla="*/ 171 w 2810097"/>
              <a:gd name="connsiteY4" fmla="*/ 1457063 h 2572256"/>
              <a:gd name="connsiteX0" fmla="*/ 171 w 2810097"/>
              <a:gd name="connsiteY0" fmla="*/ 1457063 h 2572256"/>
              <a:gd name="connsiteX1" fmla="*/ 1348571 w 2810097"/>
              <a:gd name="connsiteY1" fmla="*/ 0 h 2572256"/>
              <a:gd name="connsiteX2" fmla="*/ 2808483 w 2810097"/>
              <a:gd name="connsiteY2" fmla="*/ 1457063 h 2572256"/>
              <a:gd name="connsiteX3" fmla="*/ 1434749 w 2810097"/>
              <a:gd name="connsiteY3" fmla="*/ 2490773 h 2572256"/>
              <a:gd name="connsiteX4" fmla="*/ 171 w 2810097"/>
              <a:gd name="connsiteY4" fmla="*/ 1457063 h 2572256"/>
              <a:gd name="connsiteX0" fmla="*/ 488 w 2810414"/>
              <a:gd name="connsiteY0" fmla="*/ 1462133 h 2577326"/>
              <a:gd name="connsiteX1" fmla="*/ 1348888 w 2810414"/>
              <a:gd name="connsiteY1" fmla="*/ 5070 h 2577326"/>
              <a:gd name="connsiteX2" fmla="*/ 2808800 w 2810414"/>
              <a:gd name="connsiteY2" fmla="*/ 1462133 h 2577326"/>
              <a:gd name="connsiteX3" fmla="*/ 1435066 w 2810414"/>
              <a:gd name="connsiteY3" fmla="*/ 2495843 h 2577326"/>
              <a:gd name="connsiteX4" fmla="*/ 488 w 2810414"/>
              <a:gd name="connsiteY4" fmla="*/ 1462133 h 25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414" h="2577326">
                <a:moveTo>
                  <a:pt x="488" y="1462133"/>
                </a:moveTo>
                <a:cubicBezTo>
                  <a:pt x="-13875" y="1047004"/>
                  <a:pt x="285161" y="-84906"/>
                  <a:pt x="1348888" y="5070"/>
                </a:cubicBezTo>
                <a:cubicBezTo>
                  <a:pt x="2412615" y="95046"/>
                  <a:pt x="2794437" y="1047004"/>
                  <a:pt x="2808800" y="1462133"/>
                </a:cubicBezTo>
                <a:cubicBezTo>
                  <a:pt x="2823163" y="1877262"/>
                  <a:pt x="2770163" y="2866276"/>
                  <a:pt x="1435066" y="2495843"/>
                </a:cubicBezTo>
                <a:cubicBezTo>
                  <a:pt x="-21800" y="2320904"/>
                  <a:pt x="14851" y="1877262"/>
                  <a:pt x="488" y="1462133"/>
                </a:cubicBezTo>
                <a:close/>
              </a:path>
            </a:pathLst>
          </a:custGeom>
          <a:solidFill>
            <a:srgbClr val="A8AD00">
              <a:alpha val="50196"/>
            </a:srgb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spcBef>
                <a:spcPts val="225"/>
              </a:spcBef>
            </a:pPr>
            <a:endParaRPr lang="en-NZ" sz="1050">
              <a:latin typeface="AvenirMaoriLight" panose="020B0402020203020204" pitchFamily="34" charset="0"/>
            </a:endParaRPr>
          </a:p>
        </p:txBody>
      </p:sp>
      <p:sp>
        <p:nvSpPr>
          <p:cNvPr id="10" name="Rectangle 9"/>
          <p:cNvSpPr/>
          <p:nvPr/>
        </p:nvSpPr>
        <p:spPr>
          <a:xfrm>
            <a:off x="3947674" y="3514548"/>
            <a:ext cx="1278555" cy="661463"/>
          </a:xfrm>
          <a:prstGeom prst="rect">
            <a:avLst/>
          </a:prstGeom>
        </p:spPr>
        <p:txBody>
          <a:bodyPr wrap="square">
            <a:spAutoFit/>
          </a:bodyPr>
          <a:lstStyle/>
          <a:p>
            <a:pPr algn="ctr">
              <a:lnSpc>
                <a:spcPct val="120000"/>
              </a:lnSpc>
            </a:pPr>
            <a:r>
              <a:rPr lang="en-NZ" sz="1600" b="1" dirty="0">
                <a:solidFill>
                  <a:srgbClr val="000000"/>
                </a:solidFill>
                <a:ea typeface="Calibri" panose="020F0502020204030204" pitchFamily="34" charset="0"/>
                <a:cs typeface="Times New Roman" panose="02020603050405020304" pitchFamily="18" charset="0"/>
              </a:rPr>
              <a:t>The inquiry process</a:t>
            </a:r>
          </a:p>
        </p:txBody>
      </p:sp>
      <p:sp>
        <p:nvSpPr>
          <p:cNvPr id="11" name="Oval 602"/>
          <p:cNvSpPr/>
          <p:nvPr/>
        </p:nvSpPr>
        <p:spPr>
          <a:xfrm rot="6978496">
            <a:off x="5299734" y="2911144"/>
            <a:ext cx="322264" cy="51121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12" name="Oval 602"/>
          <p:cNvSpPr/>
          <p:nvPr/>
        </p:nvSpPr>
        <p:spPr>
          <a:xfrm rot="17718673">
            <a:off x="3592438" y="4514628"/>
            <a:ext cx="322264" cy="51121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14" name="Oval 602"/>
          <p:cNvSpPr/>
          <p:nvPr/>
        </p:nvSpPr>
        <p:spPr>
          <a:xfrm rot="21372860">
            <a:off x="5484465" y="2067207"/>
            <a:ext cx="2878268" cy="80996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5111 w 2825601"/>
              <a:gd name="connsiteY0" fmla="*/ 1457223 h 3052593"/>
              <a:gd name="connsiteX1" fmla="*/ 395509 w 2825601"/>
              <a:gd name="connsiteY1" fmla="*/ 262809 h 3052593"/>
              <a:gd name="connsiteX2" fmla="*/ 1353511 w 2825601"/>
              <a:gd name="connsiteY2" fmla="*/ 160 h 3052593"/>
              <a:gd name="connsiteX3" fmla="*/ 2514383 w 2825601"/>
              <a:gd name="connsiteY3" fmla="*/ 277269 h 3052593"/>
              <a:gd name="connsiteX4" fmla="*/ 2813423 w 2825601"/>
              <a:gd name="connsiteY4" fmla="*/ 1457223 h 3052593"/>
              <a:gd name="connsiteX5" fmla="*/ 2447476 w 2825601"/>
              <a:gd name="connsiteY5" fmla="*/ 2830898 h 3052593"/>
              <a:gd name="connsiteX6" fmla="*/ 1442721 w 2825601"/>
              <a:gd name="connsiteY6" fmla="*/ 3025798 h 3052593"/>
              <a:gd name="connsiteX7" fmla="*/ 261541 w 2825601"/>
              <a:gd name="connsiteY7" fmla="*/ 2782532 h 3052593"/>
              <a:gd name="connsiteX8" fmla="*/ 5111 w 2825601"/>
              <a:gd name="connsiteY8" fmla="*/ 1457223 h 3052593"/>
              <a:gd name="connsiteX0" fmla="*/ 228 w 2820718"/>
              <a:gd name="connsiteY0" fmla="*/ 1457221 h 3074553"/>
              <a:gd name="connsiteX1" fmla="*/ 390626 w 2820718"/>
              <a:gd name="connsiteY1" fmla="*/ 262807 h 3074553"/>
              <a:gd name="connsiteX2" fmla="*/ 1348628 w 2820718"/>
              <a:gd name="connsiteY2" fmla="*/ 158 h 3074553"/>
              <a:gd name="connsiteX3" fmla="*/ 2509500 w 2820718"/>
              <a:gd name="connsiteY3" fmla="*/ 277267 h 3074553"/>
              <a:gd name="connsiteX4" fmla="*/ 2808540 w 2820718"/>
              <a:gd name="connsiteY4" fmla="*/ 1457221 h 3074553"/>
              <a:gd name="connsiteX5" fmla="*/ 2442593 w 2820718"/>
              <a:gd name="connsiteY5" fmla="*/ 2830896 h 3074553"/>
              <a:gd name="connsiteX6" fmla="*/ 1437838 w 2820718"/>
              <a:gd name="connsiteY6" fmla="*/ 3025796 h 3074553"/>
              <a:gd name="connsiteX7" fmla="*/ 352840 w 2820718"/>
              <a:gd name="connsiteY7" fmla="*/ 2902846 h 3074553"/>
              <a:gd name="connsiteX8" fmla="*/ 228 w 2820718"/>
              <a:gd name="connsiteY8" fmla="*/ 1457221 h 3074553"/>
              <a:gd name="connsiteX0" fmla="*/ 516 w 2736846"/>
              <a:gd name="connsiteY0" fmla="*/ 1336843 h 3064443"/>
              <a:gd name="connsiteX1" fmla="*/ 306754 w 2736846"/>
              <a:gd name="connsiteY1" fmla="*/ 262744 h 3064443"/>
              <a:gd name="connsiteX2" fmla="*/ 1264756 w 2736846"/>
              <a:gd name="connsiteY2" fmla="*/ 95 h 3064443"/>
              <a:gd name="connsiteX3" fmla="*/ 2425628 w 2736846"/>
              <a:gd name="connsiteY3" fmla="*/ 277204 h 3064443"/>
              <a:gd name="connsiteX4" fmla="*/ 2724668 w 2736846"/>
              <a:gd name="connsiteY4" fmla="*/ 1457158 h 3064443"/>
              <a:gd name="connsiteX5" fmla="*/ 2358721 w 2736846"/>
              <a:gd name="connsiteY5" fmla="*/ 2830833 h 3064443"/>
              <a:gd name="connsiteX6" fmla="*/ 1353966 w 2736846"/>
              <a:gd name="connsiteY6" fmla="*/ 3025733 h 3064443"/>
              <a:gd name="connsiteX7" fmla="*/ 268968 w 2736846"/>
              <a:gd name="connsiteY7" fmla="*/ 2902783 h 3064443"/>
              <a:gd name="connsiteX8" fmla="*/ 516 w 2736846"/>
              <a:gd name="connsiteY8" fmla="*/ 1336843 h 30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846" h="3064443">
                <a:moveTo>
                  <a:pt x="516" y="1336843"/>
                </a:moveTo>
                <a:cubicBezTo>
                  <a:pt x="6814" y="896837"/>
                  <a:pt x="96047" y="485535"/>
                  <a:pt x="306754" y="262744"/>
                </a:cubicBezTo>
                <a:cubicBezTo>
                  <a:pt x="517461" y="39953"/>
                  <a:pt x="911610" y="-2315"/>
                  <a:pt x="1264756" y="95"/>
                </a:cubicBezTo>
                <a:cubicBezTo>
                  <a:pt x="1617902" y="2505"/>
                  <a:pt x="2182309" y="34360"/>
                  <a:pt x="2425628" y="277204"/>
                </a:cubicBezTo>
                <a:cubicBezTo>
                  <a:pt x="2668947" y="520048"/>
                  <a:pt x="2774849" y="1072441"/>
                  <a:pt x="2724668" y="1457158"/>
                </a:cubicBezTo>
                <a:cubicBezTo>
                  <a:pt x="2674487" y="1841875"/>
                  <a:pt x="2592747" y="2524799"/>
                  <a:pt x="2358721" y="2830833"/>
                </a:cubicBezTo>
                <a:cubicBezTo>
                  <a:pt x="2124695" y="3136867"/>
                  <a:pt x="1690361" y="3042460"/>
                  <a:pt x="1353966" y="3025733"/>
                </a:cubicBezTo>
                <a:cubicBezTo>
                  <a:pt x="1017571" y="3009006"/>
                  <a:pt x="494543" y="3184265"/>
                  <a:pt x="268968" y="2902783"/>
                </a:cubicBezTo>
                <a:cubicBezTo>
                  <a:pt x="43393" y="2621301"/>
                  <a:pt x="-5782" y="1776849"/>
                  <a:pt x="516" y="1336843"/>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15" name="Rectangle 14"/>
          <p:cNvSpPr/>
          <p:nvPr/>
        </p:nvSpPr>
        <p:spPr>
          <a:xfrm>
            <a:off x="5897021" y="4642392"/>
            <a:ext cx="1615066" cy="867930"/>
          </a:xfrm>
          <a:prstGeom prst="rect">
            <a:avLst/>
          </a:prstGeom>
        </p:spPr>
        <p:txBody>
          <a:bodyPr wrap="square">
            <a:spAutoFit/>
          </a:bodyPr>
          <a:lstStyle/>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Research note on the UK Climate Change Act </a:t>
            </a:r>
          </a:p>
        </p:txBody>
      </p:sp>
      <p:sp>
        <p:nvSpPr>
          <p:cNvPr id="16" name="Oval 602"/>
          <p:cNvSpPr/>
          <p:nvPr/>
        </p:nvSpPr>
        <p:spPr>
          <a:xfrm rot="15620843" flipH="1">
            <a:off x="3873622" y="2717808"/>
            <a:ext cx="304021" cy="541890"/>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17" name="Oval 602"/>
          <p:cNvSpPr/>
          <p:nvPr/>
        </p:nvSpPr>
        <p:spPr>
          <a:xfrm rot="10204690">
            <a:off x="5777488" y="3601567"/>
            <a:ext cx="322264" cy="51121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18" name="Oval 602"/>
          <p:cNvSpPr/>
          <p:nvPr/>
        </p:nvSpPr>
        <p:spPr>
          <a:xfrm rot="13516942">
            <a:off x="5544364" y="4257571"/>
            <a:ext cx="322264" cy="51121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19" name="Oval 602"/>
          <p:cNvSpPr/>
          <p:nvPr/>
        </p:nvSpPr>
        <p:spPr>
          <a:xfrm rot="15525938">
            <a:off x="4618552" y="4516925"/>
            <a:ext cx="322264" cy="51121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21" name="Oval 602"/>
          <p:cNvSpPr/>
          <p:nvPr/>
        </p:nvSpPr>
        <p:spPr>
          <a:xfrm rot="21372860">
            <a:off x="4089132" y="5031807"/>
            <a:ext cx="1547129" cy="944614"/>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5111 w 2825601"/>
              <a:gd name="connsiteY0" fmla="*/ 1457223 h 3052593"/>
              <a:gd name="connsiteX1" fmla="*/ 395509 w 2825601"/>
              <a:gd name="connsiteY1" fmla="*/ 262809 h 3052593"/>
              <a:gd name="connsiteX2" fmla="*/ 1353511 w 2825601"/>
              <a:gd name="connsiteY2" fmla="*/ 160 h 3052593"/>
              <a:gd name="connsiteX3" fmla="*/ 2514383 w 2825601"/>
              <a:gd name="connsiteY3" fmla="*/ 277269 h 3052593"/>
              <a:gd name="connsiteX4" fmla="*/ 2813423 w 2825601"/>
              <a:gd name="connsiteY4" fmla="*/ 1457223 h 3052593"/>
              <a:gd name="connsiteX5" fmla="*/ 2447476 w 2825601"/>
              <a:gd name="connsiteY5" fmla="*/ 2830898 h 3052593"/>
              <a:gd name="connsiteX6" fmla="*/ 1442721 w 2825601"/>
              <a:gd name="connsiteY6" fmla="*/ 3025798 h 3052593"/>
              <a:gd name="connsiteX7" fmla="*/ 261541 w 2825601"/>
              <a:gd name="connsiteY7" fmla="*/ 2782532 h 3052593"/>
              <a:gd name="connsiteX8" fmla="*/ 5111 w 2825601"/>
              <a:gd name="connsiteY8" fmla="*/ 1457223 h 3052593"/>
              <a:gd name="connsiteX0" fmla="*/ 228 w 2820718"/>
              <a:gd name="connsiteY0" fmla="*/ 1457221 h 3074553"/>
              <a:gd name="connsiteX1" fmla="*/ 390626 w 2820718"/>
              <a:gd name="connsiteY1" fmla="*/ 262807 h 3074553"/>
              <a:gd name="connsiteX2" fmla="*/ 1348628 w 2820718"/>
              <a:gd name="connsiteY2" fmla="*/ 158 h 3074553"/>
              <a:gd name="connsiteX3" fmla="*/ 2509500 w 2820718"/>
              <a:gd name="connsiteY3" fmla="*/ 277267 h 3074553"/>
              <a:gd name="connsiteX4" fmla="*/ 2808540 w 2820718"/>
              <a:gd name="connsiteY4" fmla="*/ 1457221 h 3074553"/>
              <a:gd name="connsiteX5" fmla="*/ 2442593 w 2820718"/>
              <a:gd name="connsiteY5" fmla="*/ 2830896 h 3074553"/>
              <a:gd name="connsiteX6" fmla="*/ 1437838 w 2820718"/>
              <a:gd name="connsiteY6" fmla="*/ 3025796 h 3074553"/>
              <a:gd name="connsiteX7" fmla="*/ 352840 w 2820718"/>
              <a:gd name="connsiteY7" fmla="*/ 2902846 h 3074553"/>
              <a:gd name="connsiteX8" fmla="*/ 228 w 2820718"/>
              <a:gd name="connsiteY8" fmla="*/ 1457221 h 3074553"/>
              <a:gd name="connsiteX0" fmla="*/ 516 w 2736846"/>
              <a:gd name="connsiteY0" fmla="*/ 1336843 h 3064443"/>
              <a:gd name="connsiteX1" fmla="*/ 306754 w 2736846"/>
              <a:gd name="connsiteY1" fmla="*/ 262744 h 3064443"/>
              <a:gd name="connsiteX2" fmla="*/ 1264756 w 2736846"/>
              <a:gd name="connsiteY2" fmla="*/ 95 h 3064443"/>
              <a:gd name="connsiteX3" fmla="*/ 2425628 w 2736846"/>
              <a:gd name="connsiteY3" fmla="*/ 277204 h 3064443"/>
              <a:gd name="connsiteX4" fmla="*/ 2724668 w 2736846"/>
              <a:gd name="connsiteY4" fmla="*/ 1457158 h 3064443"/>
              <a:gd name="connsiteX5" fmla="*/ 2358721 w 2736846"/>
              <a:gd name="connsiteY5" fmla="*/ 2830833 h 3064443"/>
              <a:gd name="connsiteX6" fmla="*/ 1353966 w 2736846"/>
              <a:gd name="connsiteY6" fmla="*/ 3025733 h 3064443"/>
              <a:gd name="connsiteX7" fmla="*/ 268968 w 2736846"/>
              <a:gd name="connsiteY7" fmla="*/ 2902783 h 3064443"/>
              <a:gd name="connsiteX8" fmla="*/ 516 w 2736846"/>
              <a:gd name="connsiteY8" fmla="*/ 1336843 h 30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846" h="3064443">
                <a:moveTo>
                  <a:pt x="516" y="1336843"/>
                </a:moveTo>
                <a:cubicBezTo>
                  <a:pt x="6814" y="896837"/>
                  <a:pt x="96047" y="485535"/>
                  <a:pt x="306754" y="262744"/>
                </a:cubicBezTo>
                <a:cubicBezTo>
                  <a:pt x="517461" y="39953"/>
                  <a:pt x="911610" y="-2315"/>
                  <a:pt x="1264756" y="95"/>
                </a:cubicBezTo>
                <a:cubicBezTo>
                  <a:pt x="1617902" y="2505"/>
                  <a:pt x="2182309" y="34360"/>
                  <a:pt x="2425628" y="277204"/>
                </a:cubicBezTo>
                <a:cubicBezTo>
                  <a:pt x="2668947" y="520048"/>
                  <a:pt x="2774849" y="1072441"/>
                  <a:pt x="2724668" y="1457158"/>
                </a:cubicBezTo>
                <a:cubicBezTo>
                  <a:pt x="2674487" y="1841875"/>
                  <a:pt x="2592747" y="2524799"/>
                  <a:pt x="2358721" y="2830833"/>
                </a:cubicBezTo>
                <a:cubicBezTo>
                  <a:pt x="2124695" y="3136867"/>
                  <a:pt x="1690361" y="3042460"/>
                  <a:pt x="1353966" y="3025733"/>
                </a:cubicBezTo>
                <a:cubicBezTo>
                  <a:pt x="1017571" y="3009006"/>
                  <a:pt x="494543" y="3184265"/>
                  <a:pt x="268968" y="2902783"/>
                </a:cubicBezTo>
                <a:cubicBezTo>
                  <a:pt x="43393" y="2621301"/>
                  <a:pt x="-5782" y="1776849"/>
                  <a:pt x="516" y="1336843"/>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p>
        </p:txBody>
      </p:sp>
      <p:sp>
        <p:nvSpPr>
          <p:cNvPr id="22" name="Rectangle 21"/>
          <p:cNvSpPr/>
          <p:nvPr/>
        </p:nvSpPr>
        <p:spPr>
          <a:xfrm>
            <a:off x="5414509" y="2166487"/>
            <a:ext cx="3018179" cy="590354"/>
          </a:xfrm>
          <a:prstGeom prst="rect">
            <a:avLst/>
          </a:prstGeom>
        </p:spPr>
        <p:txBody>
          <a:bodyPr wrap="square">
            <a:spAutoFit/>
          </a:bodyPr>
          <a:lstStyle/>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Received and analysed 403 submissions</a:t>
            </a:r>
          </a:p>
        </p:txBody>
      </p:sp>
      <p:sp>
        <p:nvSpPr>
          <p:cNvPr id="23" name="Oval 602"/>
          <p:cNvSpPr/>
          <p:nvPr/>
        </p:nvSpPr>
        <p:spPr>
          <a:xfrm rot="21354849">
            <a:off x="6189174" y="3081985"/>
            <a:ext cx="2346474" cy="1136209"/>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401 w 2813985"/>
              <a:gd name="connsiteY0" fmla="*/ 1457366 h 3057782"/>
              <a:gd name="connsiteX1" fmla="*/ 282593 w 2813985"/>
              <a:gd name="connsiteY1" fmla="*/ 303057 h 3057782"/>
              <a:gd name="connsiteX2" fmla="*/ 1348801 w 2813985"/>
              <a:gd name="connsiteY2" fmla="*/ 303 h 3057782"/>
              <a:gd name="connsiteX3" fmla="*/ 2509673 w 2813985"/>
              <a:gd name="connsiteY3" fmla="*/ 277412 h 3057782"/>
              <a:gd name="connsiteX4" fmla="*/ 2808713 w 2813985"/>
              <a:gd name="connsiteY4" fmla="*/ 1457366 h 3057782"/>
              <a:gd name="connsiteX5" fmla="*/ 2592412 w 2813985"/>
              <a:gd name="connsiteY5" fmla="*/ 2844119 h 3057782"/>
              <a:gd name="connsiteX6" fmla="*/ 1438011 w 2813985"/>
              <a:gd name="connsiteY6" fmla="*/ 3025941 h 3057782"/>
              <a:gd name="connsiteX7" fmla="*/ 256831 w 2813985"/>
              <a:gd name="connsiteY7" fmla="*/ 2782675 h 3057782"/>
              <a:gd name="connsiteX8" fmla="*/ 401 w 2813985"/>
              <a:gd name="connsiteY8" fmla="*/ 1457366 h 3057782"/>
              <a:gd name="connsiteX0" fmla="*/ 401 w 2853977"/>
              <a:gd name="connsiteY0" fmla="*/ 1457366 h 3044698"/>
              <a:gd name="connsiteX1" fmla="*/ 282593 w 2853977"/>
              <a:gd name="connsiteY1" fmla="*/ 303057 h 3044698"/>
              <a:gd name="connsiteX2" fmla="*/ 1348801 w 2853977"/>
              <a:gd name="connsiteY2" fmla="*/ 303 h 3044698"/>
              <a:gd name="connsiteX3" fmla="*/ 2509673 w 2853977"/>
              <a:gd name="connsiteY3" fmla="*/ 277412 h 3044698"/>
              <a:gd name="connsiteX4" fmla="*/ 2851471 w 2853977"/>
              <a:gd name="connsiteY4" fmla="*/ 1457366 h 3044698"/>
              <a:gd name="connsiteX5" fmla="*/ 2592412 w 2853977"/>
              <a:gd name="connsiteY5" fmla="*/ 2844119 h 3044698"/>
              <a:gd name="connsiteX6" fmla="*/ 1438011 w 2853977"/>
              <a:gd name="connsiteY6" fmla="*/ 3025941 h 3044698"/>
              <a:gd name="connsiteX7" fmla="*/ 256831 w 2853977"/>
              <a:gd name="connsiteY7" fmla="*/ 2782675 h 3044698"/>
              <a:gd name="connsiteX8" fmla="*/ 401 w 2853977"/>
              <a:gd name="connsiteY8" fmla="*/ 1457366 h 30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977" h="3044698">
                <a:moveTo>
                  <a:pt x="401" y="1457366"/>
                </a:moveTo>
                <a:cubicBezTo>
                  <a:pt x="4695" y="1044096"/>
                  <a:pt x="57860" y="545901"/>
                  <a:pt x="282593" y="303057"/>
                </a:cubicBezTo>
                <a:cubicBezTo>
                  <a:pt x="507326" y="60213"/>
                  <a:pt x="977621" y="4577"/>
                  <a:pt x="1348801" y="303"/>
                </a:cubicBezTo>
                <a:cubicBezTo>
                  <a:pt x="1719981" y="-3971"/>
                  <a:pt x="2259228" y="34568"/>
                  <a:pt x="2509673" y="277412"/>
                </a:cubicBezTo>
                <a:cubicBezTo>
                  <a:pt x="2760118" y="520256"/>
                  <a:pt x="2837681" y="1029581"/>
                  <a:pt x="2851471" y="1457366"/>
                </a:cubicBezTo>
                <a:cubicBezTo>
                  <a:pt x="2865261" y="1885151"/>
                  <a:pt x="2827989" y="2582690"/>
                  <a:pt x="2592412" y="2844119"/>
                </a:cubicBezTo>
                <a:cubicBezTo>
                  <a:pt x="2356835" y="3105548"/>
                  <a:pt x="1774406" y="3042668"/>
                  <a:pt x="1438011" y="3025941"/>
                </a:cubicBezTo>
                <a:cubicBezTo>
                  <a:pt x="1101616" y="3009214"/>
                  <a:pt x="490857" y="3088709"/>
                  <a:pt x="256831" y="2782675"/>
                </a:cubicBezTo>
                <a:cubicBezTo>
                  <a:pt x="22805" y="2476641"/>
                  <a:pt x="-3893" y="1870636"/>
                  <a:pt x="401" y="1457366"/>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24" name="Rectangle 23"/>
          <p:cNvSpPr/>
          <p:nvPr/>
        </p:nvSpPr>
        <p:spPr>
          <a:xfrm>
            <a:off x="6224053" y="3230925"/>
            <a:ext cx="2276715" cy="867930"/>
          </a:xfrm>
          <a:prstGeom prst="rect">
            <a:avLst/>
          </a:prstGeom>
        </p:spPr>
        <p:txBody>
          <a:bodyPr wrap="square">
            <a:spAutoFit/>
          </a:bodyPr>
          <a:lstStyle/>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Attended numerous industry &amp; other conferences and events</a:t>
            </a:r>
          </a:p>
        </p:txBody>
      </p:sp>
      <p:sp>
        <p:nvSpPr>
          <p:cNvPr id="27" name="Rectangle 26"/>
          <p:cNvSpPr/>
          <p:nvPr/>
        </p:nvSpPr>
        <p:spPr>
          <a:xfrm>
            <a:off x="1347335" y="4989078"/>
            <a:ext cx="2457128" cy="867930"/>
          </a:xfrm>
          <a:prstGeom prst="rect">
            <a:avLst/>
          </a:prstGeom>
        </p:spPr>
        <p:txBody>
          <a:bodyPr wrap="square">
            <a:spAutoFit/>
          </a:bodyPr>
          <a:lstStyle/>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Commissioned expert advice on the future of the electricity sector</a:t>
            </a:r>
          </a:p>
        </p:txBody>
      </p:sp>
      <p:sp>
        <p:nvSpPr>
          <p:cNvPr id="28" name="Oval 602"/>
          <p:cNvSpPr/>
          <p:nvPr/>
        </p:nvSpPr>
        <p:spPr>
          <a:xfrm rot="162493">
            <a:off x="120960" y="3312388"/>
            <a:ext cx="2928253" cy="1142061"/>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7600 w 2828090"/>
              <a:gd name="connsiteY0" fmla="*/ 1459297 h 3054667"/>
              <a:gd name="connsiteX1" fmla="*/ 442746 w 2828090"/>
              <a:gd name="connsiteY1" fmla="*/ 234738 h 3054667"/>
              <a:gd name="connsiteX2" fmla="*/ 1356000 w 2828090"/>
              <a:gd name="connsiteY2" fmla="*/ 2234 h 3054667"/>
              <a:gd name="connsiteX3" fmla="*/ 2516872 w 2828090"/>
              <a:gd name="connsiteY3" fmla="*/ 279343 h 3054667"/>
              <a:gd name="connsiteX4" fmla="*/ 2815912 w 2828090"/>
              <a:gd name="connsiteY4" fmla="*/ 1459297 h 3054667"/>
              <a:gd name="connsiteX5" fmla="*/ 2449965 w 2828090"/>
              <a:gd name="connsiteY5" fmla="*/ 2832972 h 3054667"/>
              <a:gd name="connsiteX6" fmla="*/ 1445210 w 2828090"/>
              <a:gd name="connsiteY6" fmla="*/ 3027872 h 3054667"/>
              <a:gd name="connsiteX7" fmla="*/ 264030 w 2828090"/>
              <a:gd name="connsiteY7" fmla="*/ 2784606 h 3054667"/>
              <a:gd name="connsiteX8" fmla="*/ 7600 w 2828090"/>
              <a:gd name="connsiteY8" fmla="*/ 1459297 h 3054667"/>
              <a:gd name="connsiteX0" fmla="*/ 401 w 2820891"/>
              <a:gd name="connsiteY0" fmla="*/ 1457367 h 3052737"/>
              <a:gd name="connsiteX1" fmla="*/ 282593 w 2820891"/>
              <a:gd name="connsiteY1" fmla="*/ 303058 h 3052737"/>
              <a:gd name="connsiteX2" fmla="*/ 1348801 w 2820891"/>
              <a:gd name="connsiteY2" fmla="*/ 304 h 3052737"/>
              <a:gd name="connsiteX3" fmla="*/ 2509673 w 2820891"/>
              <a:gd name="connsiteY3" fmla="*/ 277413 h 3052737"/>
              <a:gd name="connsiteX4" fmla="*/ 2808713 w 2820891"/>
              <a:gd name="connsiteY4" fmla="*/ 1457367 h 3052737"/>
              <a:gd name="connsiteX5" fmla="*/ 2442766 w 2820891"/>
              <a:gd name="connsiteY5" fmla="*/ 2831042 h 3052737"/>
              <a:gd name="connsiteX6" fmla="*/ 1438011 w 2820891"/>
              <a:gd name="connsiteY6" fmla="*/ 3025942 h 3052737"/>
              <a:gd name="connsiteX7" fmla="*/ 256831 w 2820891"/>
              <a:gd name="connsiteY7" fmla="*/ 2782676 h 3052737"/>
              <a:gd name="connsiteX8" fmla="*/ 401 w 2820891"/>
              <a:gd name="connsiteY8" fmla="*/ 1457367 h 3052737"/>
              <a:gd name="connsiteX0" fmla="*/ 9803 w 2830293"/>
              <a:gd name="connsiteY0" fmla="*/ 1457366 h 3052736"/>
              <a:gd name="connsiteX1" fmla="*/ 291995 w 2830293"/>
              <a:gd name="connsiteY1" fmla="*/ 303057 h 3052736"/>
              <a:gd name="connsiteX2" fmla="*/ 1358203 w 2830293"/>
              <a:gd name="connsiteY2" fmla="*/ 303 h 3052736"/>
              <a:gd name="connsiteX3" fmla="*/ 2519075 w 2830293"/>
              <a:gd name="connsiteY3" fmla="*/ 277412 h 3052736"/>
              <a:gd name="connsiteX4" fmla="*/ 2818115 w 2830293"/>
              <a:gd name="connsiteY4" fmla="*/ 1457366 h 3052736"/>
              <a:gd name="connsiteX5" fmla="*/ 2452168 w 2830293"/>
              <a:gd name="connsiteY5" fmla="*/ 2831041 h 3052736"/>
              <a:gd name="connsiteX6" fmla="*/ 1447413 w 2830293"/>
              <a:gd name="connsiteY6" fmla="*/ 3025941 h 3052736"/>
              <a:gd name="connsiteX7" fmla="*/ 551310 w 2830293"/>
              <a:gd name="connsiteY7" fmla="*/ 2735995 h 3052736"/>
              <a:gd name="connsiteX8" fmla="*/ 9803 w 2830293"/>
              <a:gd name="connsiteY8" fmla="*/ 1457366 h 3052736"/>
              <a:gd name="connsiteX0" fmla="*/ 16112 w 2758853"/>
              <a:gd name="connsiteY0" fmla="*/ 1488487 h 3052736"/>
              <a:gd name="connsiteX1" fmla="*/ 220555 w 2758853"/>
              <a:gd name="connsiteY1" fmla="*/ 303057 h 3052736"/>
              <a:gd name="connsiteX2" fmla="*/ 1286763 w 2758853"/>
              <a:gd name="connsiteY2" fmla="*/ 303 h 3052736"/>
              <a:gd name="connsiteX3" fmla="*/ 2447635 w 2758853"/>
              <a:gd name="connsiteY3" fmla="*/ 277412 h 3052736"/>
              <a:gd name="connsiteX4" fmla="*/ 2746675 w 2758853"/>
              <a:gd name="connsiteY4" fmla="*/ 1457366 h 3052736"/>
              <a:gd name="connsiteX5" fmla="*/ 2380728 w 2758853"/>
              <a:gd name="connsiteY5" fmla="*/ 2831041 h 3052736"/>
              <a:gd name="connsiteX6" fmla="*/ 1375973 w 2758853"/>
              <a:gd name="connsiteY6" fmla="*/ 3025941 h 3052736"/>
              <a:gd name="connsiteX7" fmla="*/ 479870 w 2758853"/>
              <a:gd name="connsiteY7" fmla="*/ 2735995 h 3052736"/>
              <a:gd name="connsiteX8" fmla="*/ 16112 w 2758853"/>
              <a:gd name="connsiteY8" fmla="*/ 1488487 h 3052736"/>
              <a:gd name="connsiteX0" fmla="*/ 16112 w 2746921"/>
              <a:gd name="connsiteY0" fmla="*/ 1488487 h 3028936"/>
              <a:gd name="connsiteX1" fmla="*/ 220555 w 2746921"/>
              <a:gd name="connsiteY1" fmla="*/ 303057 h 3028936"/>
              <a:gd name="connsiteX2" fmla="*/ 1286763 w 2746921"/>
              <a:gd name="connsiteY2" fmla="*/ 303 h 3028936"/>
              <a:gd name="connsiteX3" fmla="*/ 2447635 w 2746921"/>
              <a:gd name="connsiteY3" fmla="*/ 277412 h 3028936"/>
              <a:gd name="connsiteX4" fmla="*/ 2746675 w 2746921"/>
              <a:gd name="connsiteY4" fmla="*/ 1457366 h 3028936"/>
              <a:gd name="connsiteX5" fmla="*/ 2419602 w 2746921"/>
              <a:gd name="connsiteY5" fmla="*/ 2690998 h 3028936"/>
              <a:gd name="connsiteX6" fmla="*/ 1375973 w 2746921"/>
              <a:gd name="connsiteY6" fmla="*/ 3025941 h 3028936"/>
              <a:gd name="connsiteX7" fmla="*/ 479870 w 2746921"/>
              <a:gd name="connsiteY7" fmla="*/ 2735995 h 3028936"/>
              <a:gd name="connsiteX8" fmla="*/ 16112 w 2746921"/>
              <a:gd name="connsiteY8" fmla="*/ 1488487 h 3028936"/>
              <a:gd name="connsiteX0" fmla="*/ 16112 w 2621447"/>
              <a:gd name="connsiteY0" fmla="*/ 1488487 h 3027873"/>
              <a:gd name="connsiteX1" fmla="*/ 220555 w 2621447"/>
              <a:gd name="connsiteY1" fmla="*/ 303057 h 3027873"/>
              <a:gd name="connsiteX2" fmla="*/ 1286763 w 2621447"/>
              <a:gd name="connsiteY2" fmla="*/ 303 h 3027873"/>
              <a:gd name="connsiteX3" fmla="*/ 2447635 w 2621447"/>
              <a:gd name="connsiteY3" fmla="*/ 277412 h 3027873"/>
              <a:gd name="connsiteX4" fmla="*/ 2613159 w 2621447"/>
              <a:gd name="connsiteY4" fmla="*/ 1457366 h 3027873"/>
              <a:gd name="connsiteX5" fmla="*/ 2419602 w 2621447"/>
              <a:gd name="connsiteY5" fmla="*/ 2690998 h 3027873"/>
              <a:gd name="connsiteX6" fmla="*/ 1375973 w 2621447"/>
              <a:gd name="connsiteY6" fmla="*/ 3025941 h 3027873"/>
              <a:gd name="connsiteX7" fmla="*/ 479870 w 2621447"/>
              <a:gd name="connsiteY7" fmla="*/ 2735995 h 3027873"/>
              <a:gd name="connsiteX8" fmla="*/ 16112 w 2621447"/>
              <a:gd name="connsiteY8" fmla="*/ 1488487 h 3027873"/>
              <a:gd name="connsiteX0" fmla="*/ 28064 w 2633399"/>
              <a:gd name="connsiteY0" fmla="*/ 1488487 h 3027873"/>
              <a:gd name="connsiteX1" fmla="*/ 232507 w 2633399"/>
              <a:gd name="connsiteY1" fmla="*/ 303057 h 3027873"/>
              <a:gd name="connsiteX2" fmla="*/ 1298715 w 2633399"/>
              <a:gd name="connsiteY2" fmla="*/ 303 h 3027873"/>
              <a:gd name="connsiteX3" fmla="*/ 2459587 w 2633399"/>
              <a:gd name="connsiteY3" fmla="*/ 277412 h 3027873"/>
              <a:gd name="connsiteX4" fmla="*/ 2625111 w 2633399"/>
              <a:gd name="connsiteY4" fmla="*/ 1457366 h 3027873"/>
              <a:gd name="connsiteX5" fmla="*/ 2431554 w 2633399"/>
              <a:gd name="connsiteY5" fmla="*/ 2690998 h 3027873"/>
              <a:gd name="connsiteX6" fmla="*/ 1387925 w 2633399"/>
              <a:gd name="connsiteY6" fmla="*/ 3025941 h 3027873"/>
              <a:gd name="connsiteX7" fmla="*/ 661753 w 2633399"/>
              <a:gd name="connsiteY7" fmla="*/ 2771834 h 3027873"/>
              <a:gd name="connsiteX8" fmla="*/ 28064 w 2633399"/>
              <a:gd name="connsiteY8" fmla="*/ 1488487 h 3027873"/>
              <a:gd name="connsiteX0" fmla="*/ 28064 w 2633399"/>
              <a:gd name="connsiteY0" fmla="*/ 1488487 h 3027873"/>
              <a:gd name="connsiteX1" fmla="*/ 232507 w 2633399"/>
              <a:gd name="connsiteY1" fmla="*/ 303057 h 3027873"/>
              <a:gd name="connsiteX2" fmla="*/ 1298715 w 2633399"/>
              <a:gd name="connsiteY2" fmla="*/ 303 h 3027873"/>
              <a:gd name="connsiteX3" fmla="*/ 2459587 w 2633399"/>
              <a:gd name="connsiteY3" fmla="*/ 277412 h 3027873"/>
              <a:gd name="connsiteX4" fmla="*/ 2625111 w 2633399"/>
              <a:gd name="connsiteY4" fmla="*/ 1457366 h 3027873"/>
              <a:gd name="connsiteX5" fmla="*/ 2431554 w 2633399"/>
              <a:gd name="connsiteY5" fmla="*/ 2690998 h 3027873"/>
              <a:gd name="connsiteX6" fmla="*/ 1387925 w 2633399"/>
              <a:gd name="connsiteY6" fmla="*/ 3025941 h 3027873"/>
              <a:gd name="connsiteX7" fmla="*/ 661753 w 2633399"/>
              <a:gd name="connsiteY7" fmla="*/ 2771834 h 3027873"/>
              <a:gd name="connsiteX8" fmla="*/ 28064 w 2633399"/>
              <a:gd name="connsiteY8" fmla="*/ 1488487 h 3027873"/>
              <a:gd name="connsiteX0" fmla="*/ 279160 w 2435392"/>
              <a:gd name="connsiteY0" fmla="*/ 1667678 h 3027873"/>
              <a:gd name="connsiteX1" fmla="*/ 34500 w 2435392"/>
              <a:gd name="connsiteY1" fmla="*/ 303057 h 3027873"/>
              <a:gd name="connsiteX2" fmla="*/ 1100708 w 2435392"/>
              <a:gd name="connsiteY2" fmla="*/ 303 h 3027873"/>
              <a:gd name="connsiteX3" fmla="*/ 2261580 w 2435392"/>
              <a:gd name="connsiteY3" fmla="*/ 277412 h 3027873"/>
              <a:gd name="connsiteX4" fmla="*/ 2427104 w 2435392"/>
              <a:gd name="connsiteY4" fmla="*/ 1457366 h 3027873"/>
              <a:gd name="connsiteX5" fmla="*/ 2233547 w 2435392"/>
              <a:gd name="connsiteY5" fmla="*/ 2690998 h 3027873"/>
              <a:gd name="connsiteX6" fmla="*/ 1189918 w 2435392"/>
              <a:gd name="connsiteY6" fmla="*/ 3025941 h 3027873"/>
              <a:gd name="connsiteX7" fmla="*/ 463746 w 2435392"/>
              <a:gd name="connsiteY7" fmla="*/ 2771834 h 3027873"/>
              <a:gd name="connsiteX8" fmla="*/ 279160 w 2435392"/>
              <a:gd name="connsiteY8" fmla="*/ 1667678 h 3027873"/>
              <a:gd name="connsiteX0" fmla="*/ 2866 w 2159098"/>
              <a:gd name="connsiteY0" fmla="*/ 1680484 h 3040679"/>
              <a:gd name="connsiteX1" fmla="*/ 134481 w 2159098"/>
              <a:gd name="connsiteY1" fmla="*/ 578677 h 3040679"/>
              <a:gd name="connsiteX2" fmla="*/ 824414 w 2159098"/>
              <a:gd name="connsiteY2" fmla="*/ 13109 h 3040679"/>
              <a:gd name="connsiteX3" fmla="*/ 1985286 w 2159098"/>
              <a:gd name="connsiteY3" fmla="*/ 290218 h 3040679"/>
              <a:gd name="connsiteX4" fmla="*/ 2150810 w 2159098"/>
              <a:gd name="connsiteY4" fmla="*/ 1470172 h 3040679"/>
              <a:gd name="connsiteX5" fmla="*/ 1957253 w 2159098"/>
              <a:gd name="connsiteY5" fmla="*/ 2703804 h 3040679"/>
              <a:gd name="connsiteX6" fmla="*/ 913624 w 2159098"/>
              <a:gd name="connsiteY6" fmla="*/ 3038747 h 3040679"/>
              <a:gd name="connsiteX7" fmla="*/ 187452 w 2159098"/>
              <a:gd name="connsiteY7" fmla="*/ 2784640 h 3040679"/>
              <a:gd name="connsiteX8" fmla="*/ 2866 w 2159098"/>
              <a:gd name="connsiteY8" fmla="*/ 1680484 h 3040679"/>
              <a:gd name="connsiteX0" fmla="*/ 2866 w 2159098"/>
              <a:gd name="connsiteY0" fmla="*/ 1680484 h 3017182"/>
              <a:gd name="connsiteX1" fmla="*/ 134481 w 2159098"/>
              <a:gd name="connsiteY1" fmla="*/ 578677 h 3017182"/>
              <a:gd name="connsiteX2" fmla="*/ 824414 w 2159098"/>
              <a:gd name="connsiteY2" fmla="*/ 13109 h 3017182"/>
              <a:gd name="connsiteX3" fmla="*/ 1985286 w 2159098"/>
              <a:gd name="connsiteY3" fmla="*/ 290218 h 3017182"/>
              <a:gd name="connsiteX4" fmla="*/ 2150810 w 2159098"/>
              <a:gd name="connsiteY4" fmla="*/ 1470172 h 3017182"/>
              <a:gd name="connsiteX5" fmla="*/ 1957253 w 2159098"/>
              <a:gd name="connsiteY5" fmla="*/ 2703804 h 3017182"/>
              <a:gd name="connsiteX6" fmla="*/ 1083554 w 2159098"/>
              <a:gd name="connsiteY6" fmla="*/ 3014854 h 3017182"/>
              <a:gd name="connsiteX7" fmla="*/ 187452 w 2159098"/>
              <a:gd name="connsiteY7" fmla="*/ 2784640 h 3017182"/>
              <a:gd name="connsiteX8" fmla="*/ 2866 w 2159098"/>
              <a:gd name="connsiteY8" fmla="*/ 1680484 h 30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098" h="3017182">
                <a:moveTo>
                  <a:pt x="2866" y="1680484"/>
                </a:moveTo>
                <a:cubicBezTo>
                  <a:pt x="-5962" y="1312824"/>
                  <a:pt x="-2444" y="856573"/>
                  <a:pt x="134481" y="578677"/>
                </a:cubicBezTo>
                <a:cubicBezTo>
                  <a:pt x="271406" y="300781"/>
                  <a:pt x="515947" y="61185"/>
                  <a:pt x="824414" y="13109"/>
                </a:cubicBezTo>
                <a:cubicBezTo>
                  <a:pt x="1132881" y="-34967"/>
                  <a:pt x="1764220" y="47374"/>
                  <a:pt x="1985286" y="290218"/>
                </a:cubicBezTo>
                <a:cubicBezTo>
                  <a:pt x="2206352" y="533062"/>
                  <a:pt x="2155482" y="1067908"/>
                  <a:pt x="2150810" y="1470172"/>
                </a:cubicBezTo>
                <a:cubicBezTo>
                  <a:pt x="2146138" y="1872436"/>
                  <a:pt x="2135129" y="2446357"/>
                  <a:pt x="1957253" y="2703804"/>
                </a:cubicBezTo>
                <a:cubicBezTo>
                  <a:pt x="1779377" y="2961251"/>
                  <a:pt x="1419949" y="3031581"/>
                  <a:pt x="1083554" y="3014854"/>
                </a:cubicBezTo>
                <a:cubicBezTo>
                  <a:pt x="747159" y="2998127"/>
                  <a:pt x="367567" y="3007035"/>
                  <a:pt x="187452" y="2784640"/>
                </a:cubicBezTo>
                <a:cubicBezTo>
                  <a:pt x="7337" y="2562245"/>
                  <a:pt x="11694" y="2048144"/>
                  <a:pt x="2866" y="1680484"/>
                </a:cubicBezTo>
                <a:close/>
              </a:path>
            </a:pathLst>
          </a:custGeom>
          <a:solidFill>
            <a:srgbClr val="FFFFFF"/>
          </a:solidFill>
          <a:ln w="28575">
            <a:solidFill>
              <a:srgbClr val="4298B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29" name="Oval 602"/>
          <p:cNvSpPr/>
          <p:nvPr/>
        </p:nvSpPr>
        <p:spPr>
          <a:xfrm rot="10800000" flipH="1">
            <a:off x="3128732" y="3797847"/>
            <a:ext cx="304021" cy="541890"/>
          </a:xfrm>
          <a:custGeom>
            <a:avLst/>
            <a:gdLst>
              <a:gd name="connsiteX0" fmla="*/ 0 w 2808312"/>
              <a:gd name="connsiteY0" fmla="*/ 1836204 h 3672408"/>
              <a:gd name="connsiteX1" fmla="*/ 1404156 w 2808312"/>
              <a:gd name="connsiteY1" fmla="*/ 0 h 3672408"/>
              <a:gd name="connsiteX2" fmla="*/ 2808312 w 2808312"/>
              <a:gd name="connsiteY2" fmla="*/ 1836204 h 3672408"/>
              <a:gd name="connsiteX3" fmla="*/ 1404156 w 2808312"/>
              <a:gd name="connsiteY3" fmla="*/ 3672408 h 3672408"/>
              <a:gd name="connsiteX4" fmla="*/ 0 w 2808312"/>
              <a:gd name="connsiteY4" fmla="*/ 1836204 h 3672408"/>
              <a:gd name="connsiteX0" fmla="*/ 109 w 2808421"/>
              <a:gd name="connsiteY0" fmla="*/ 1457063 h 3293267"/>
              <a:gd name="connsiteX1" fmla="*/ 1348509 w 2808421"/>
              <a:gd name="connsiteY1" fmla="*/ 0 h 3293267"/>
              <a:gd name="connsiteX2" fmla="*/ 2808421 w 2808421"/>
              <a:gd name="connsiteY2" fmla="*/ 1457063 h 3293267"/>
              <a:gd name="connsiteX3" fmla="*/ 1404265 w 2808421"/>
              <a:gd name="connsiteY3" fmla="*/ 3293267 h 3293267"/>
              <a:gd name="connsiteX4" fmla="*/ 109 w 2808421"/>
              <a:gd name="connsiteY4" fmla="*/ 1457063 h 3293267"/>
              <a:gd name="connsiteX0" fmla="*/ 39462 w 2847774"/>
              <a:gd name="connsiteY0" fmla="*/ 1542771 h 3378975"/>
              <a:gd name="connsiteX1" fmla="*/ 474608 w 2847774"/>
              <a:gd name="connsiteY1" fmla="*/ 318212 h 3378975"/>
              <a:gd name="connsiteX2" fmla="*/ 1387862 w 2847774"/>
              <a:gd name="connsiteY2" fmla="*/ 85708 h 3378975"/>
              <a:gd name="connsiteX3" fmla="*/ 2847774 w 2847774"/>
              <a:gd name="connsiteY3" fmla="*/ 1542771 h 3378975"/>
              <a:gd name="connsiteX4" fmla="*/ 1443618 w 2847774"/>
              <a:gd name="connsiteY4" fmla="*/ 3378975 h 3378975"/>
              <a:gd name="connsiteX5" fmla="*/ 39462 w 2847774"/>
              <a:gd name="connsiteY5" fmla="*/ 1542771 h 3378975"/>
              <a:gd name="connsiteX0" fmla="*/ 39462 w 2881170"/>
              <a:gd name="connsiteY0" fmla="*/ 1459297 h 3295501"/>
              <a:gd name="connsiteX1" fmla="*/ 474608 w 2881170"/>
              <a:gd name="connsiteY1" fmla="*/ 234738 h 3295501"/>
              <a:gd name="connsiteX2" fmla="*/ 1387862 w 2881170"/>
              <a:gd name="connsiteY2" fmla="*/ 2234 h 3295501"/>
              <a:gd name="connsiteX3" fmla="*/ 2481827 w 2881170"/>
              <a:gd name="connsiteY3" fmla="*/ 279343 h 3295501"/>
              <a:gd name="connsiteX4" fmla="*/ 2847774 w 2881170"/>
              <a:gd name="connsiteY4" fmla="*/ 1459297 h 3295501"/>
              <a:gd name="connsiteX5" fmla="*/ 1443618 w 2881170"/>
              <a:gd name="connsiteY5" fmla="*/ 3295501 h 3295501"/>
              <a:gd name="connsiteX6" fmla="*/ 39462 w 2881170"/>
              <a:gd name="connsiteY6" fmla="*/ 1459297 h 3295501"/>
              <a:gd name="connsiteX0" fmla="*/ 14 w 2841722"/>
              <a:gd name="connsiteY0" fmla="*/ 1459297 h 3348847"/>
              <a:gd name="connsiteX1" fmla="*/ 435160 w 2841722"/>
              <a:gd name="connsiteY1" fmla="*/ 234738 h 3348847"/>
              <a:gd name="connsiteX2" fmla="*/ 1348414 w 2841722"/>
              <a:gd name="connsiteY2" fmla="*/ 2234 h 3348847"/>
              <a:gd name="connsiteX3" fmla="*/ 2442379 w 2841722"/>
              <a:gd name="connsiteY3" fmla="*/ 279343 h 3348847"/>
              <a:gd name="connsiteX4" fmla="*/ 2808326 w 2841722"/>
              <a:gd name="connsiteY4" fmla="*/ 1459297 h 3348847"/>
              <a:gd name="connsiteX5" fmla="*/ 1404170 w 2841722"/>
              <a:gd name="connsiteY5" fmla="*/ 3295501 h 3348847"/>
              <a:gd name="connsiteX6" fmla="*/ 424008 w 2841722"/>
              <a:gd name="connsiteY6" fmla="*/ 2732611 h 3348847"/>
              <a:gd name="connsiteX7" fmla="*/ 14 w 2841722"/>
              <a:gd name="connsiteY7" fmla="*/ 1459297 h 3348847"/>
              <a:gd name="connsiteX0" fmla="*/ 14 w 2817026"/>
              <a:gd name="connsiteY0" fmla="*/ 1459297 h 3296610"/>
              <a:gd name="connsiteX1" fmla="*/ 435160 w 2817026"/>
              <a:gd name="connsiteY1" fmla="*/ 234738 h 3296610"/>
              <a:gd name="connsiteX2" fmla="*/ 1348414 w 2817026"/>
              <a:gd name="connsiteY2" fmla="*/ 2234 h 3296610"/>
              <a:gd name="connsiteX3" fmla="*/ 2442379 w 2817026"/>
              <a:gd name="connsiteY3" fmla="*/ 279343 h 3296610"/>
              <a:gd name="connsiteX4" fmla="*/ 2808326 w 2817026"/>
              <a:gd name="connsiteY4" fmla="*/ 1459297 h 3296610"/>
              <a:gd name="connsiteX5" fmla="*/ 2442379 w 2817026"/>
              <a:gd name="connsiteY5" fmla="*/ 2832972 h 3296610"/>
              <a:gd name="connsiteX6" fmla="*/ 1404170 w 2817026"/>
              <a:gd name="connsiteY6" fmla="*/ 3295501 h 3296610"/>
              <a:gd name="connsiteX7" fmla="*/ 424008 w 2817026"/>
              <a:gd name="connsiteY7" fmla="*/ 2732611 h 3296610"/>
              <a:gd name="connsiteX8" fmla="*/ 14 w 2817026"/>
              <a:gd name="connsiteY8" fmla="*/ 1459297 h 3296610"/>
              <a:gd name="connsiteX0" fmla="*/ 14 w 2817026"/>
              <a:gd name="connsiteY0" fmla="*/ 1459297 h 3054667"/>
              <a:gd name="connsiteX1" fmla="*/ 435160 w 2817026"/>
              <a:gd name="connsiteY1" fmla="*/ 234738 h 3054667"/>
              <a:gd name="connsiteX2" fmla="*/ 1348414 w 2817026"/>
              <a:gd name="connsiteY2" fmla="*/ 2234 h 3054667"/>
              <a:gd name="connsiteX3" fmla="*/ 2442379 w 2817026"/>
              <a:gd name="connsiteY3" fmla="*/ 279343 h 3054667"/>
              <a:gd name="connsiteX4" fmla="*/ 2808326 w 2817026"/>
              <a:gd name="connsiteY4" fmla="*/ 1459297 h 3054667"/>
              <a:gd name="connsiteX5" fmla="*/ 2442379 w 2817026"/>
              <a:gd name="connsiteY5" fmla="*/ 2832972 h 3054667"/>
              <a:gd name="connsiteX6" fmla="*/ 1437624 w 2817026"/>
              <a:gd name="connsiteY6" fmla="*/ 3027872 h 3054667"/>
              <a:gd name="connsiteX7" fmla="*/ 424008 w 2817026"/>
              <a:gd name="connsiteY7" fmla="*/ 2732611 h 3054667"/>
              <a:gd name="connsiteX8" fmla="*/ 14 w 2817026"/>
              <a:gd name="connsiteY8" fmla="*/ 1459297 h 3054667"/>
              <a:gd name="connsiteX0" fmla="*/ 14 w 2816250"/>
              <a:gd name="connsiteY0" fmla="*/ 1464765 h 3060135"/>
              <a:gd name="connsiteX1" fmla="*/ 435160 w 2816250"/>
              <a:gd name="connsiteY1" fmla="*/ 240206 h 3060135"/>
              <a:gd name="connsiteX2" fmla="*/ 1348414 w 2816250"/>
              <a:gd name="connsiteY2" fmla="*/ 7702 h 3060135"/>
              <a:gd name="connsiteX3" fmla="*/ 2420076 w 2816250"/>
              <a:gd name="connsiteY3" fmla="*/ 374021 h 3060135"/>
              <a:gd name="connsiteX4" fmla="*/ 2808326 w 2816250"/>
              <a:gd name="connsiteY4" fmla="*/ 1464765 h 3060135"/>
              <a:gd name="connsiteX5" fmla="*/ 2442379 w 2816250"/>
              <a:gd name="connsiteY5" fmla="*/ 2838440 h 3060135"/>
              <a:gd name="connsiteX6" fmla="*/ 1437624 w 2816250"/>
              <a:gd name="connsiteY6" fmla="*/ 3033340 h 3060135"/>
              <a:gd name="connsiteX7" fmla="*/ 424008 w 2816250"/>
              <a:gd name="connsiteY7" fmla="*/ 2738079 h 3060135"/>
              <a:gd name="connsiteX8" fmla="*/ 14 w 2816250"/>
              <a:gd name="connsiteY8" fmla="*/ 1464765 h 3060135"/>
              <a:gd name="connsiteX0" fmla="*/ 14 w 2820504"/>
              <a:gd name="connsiteY0" fmla="*/ 1459297 h 3054667"/>
              <a:gd name="connsiteX1" fmla="*/ 435160 w 2820504"/>
              <a:gd name="connsiteY1" fmla="*/ 234738 h 3054667"/>
              <a:gd name="connsiteX2" fmla="*/ 1348414 w 2820504"/>
              <a:gd name="connsiteY2" fmla="*/ 2234 h 3054667"/>
              <a:gd name="connsiteX3" fmla="*/ 2509286 w 2820504"/>
              <a:gd name="connsiteY3" fmla="*/ 279343 h 3054667"/>
              <a:gd name="connsiteX4" fmla="*/ 2808326 w 2820504"/>
              <a:gd name="connsiteY4" fmla="*/ 1459297 h 3054667"/>
              <a:gd name="connsiteX5" fmla="*/ 2442379 w 2820504"/>
              <a:gd name="connsiteY5" fmla="*/ 2832972 h 3054667"/>
              <a:gd name="connsiteX6" fmla="*/ 1437624 w 2820504"/>
              <a:gd name="connsiteY6" fmla="*/ 3027872 h 3054667"/>
              <a:gd name="connsiteX7" fmla="*/ 424008 w 2820504"/>
              <a:gd name="connsiteY7" fmla="*/ 2732611 h 3054667"/>
              <a:gd name="connsiteX8" fmla="*/ 14 w 2820504"/>
              <a:gd name="connsiteY8" fmla="*/ 1459297 h 3054667"/>
              <a:gd name="connsiteX0" fmla="*/ 14 w 2812572"/>
              <a:gd name="connsiteY0" fmla="*/ 1459297 h 3054667"/>
              <a:gd name="connsiteX1" fmla="*/ 435160 w 2812572"/>
              <a:gd name="connsiteY1" fmla="*/ 234738 h 3054667"/>
              <a:gd name="connsiteX2" fmla="*/ 1348414 w 2812572"/>
              <a:gd name="connsiteY2" fmla="*/ 2234 h 3054667"/>
              <a:gd name="connsiteX3" fmla="*/ 2509286 w 2812572"/>
              <a:gd name="connsiteY3" fmla="*/ 279343 h 3054667"/>
              <a:gd name="connsiteX4" fmla="*/ 2808326 w 2812572"/>
              <a:gd name="connsiteY4" fmla="*/ 1459297 h 3054667"/>
              <a:gd name="connsiteX5" fmla="*/ 2442379 w 2812572"/>
              <a:gd name="connsiteY5" fmla="*/ 2832972 h 3054667"/>
              <a:gd name="connsiteX6" fmla="*/ 1437624 w 2812572"/>
              <a:gd name="connsiteY6" fmla="*/ 3027872 h 3054667"/>
              <a:gd name="connsiteX7" fmla="*/ 424008 w 2812572"/>
              <a:gd name="connsiteY7" fmla="*/ 2732611 h 3054667"/>
              <a:gd name="connsiteX8" fmla="*/ 14 w 2812572"/>
              <a:gd name="connsiteY8" fmla="*/ 1459297 h 3054667"/>
              <a:gd name="connsiteX0" fmla="*/ 739 w 2813297"/>
              <a:gd name="connsiteY0" fmla="*/ 1459297 h 3054667"/>
              <a:gd name="connsiteX1" fmla="*/ 435885 w 2813297"/>
              <a:gd name="connsiteY1" fmla="*/ 234738 h 3054667"/>
              <a:gd name="connsiteX2" fmla="*/ 1349139 w 2813297"/>
              <a:gd name="connsiteY2" fmla="*/ 2234 h 3054667"/>
              <a:gd name="connsiteX3" fmla="*/ 2510011 w 2813297"/>
              <a:gd name="connsiteY3" fmla="*/ 279343 h 3054667"/>
              <a:gd name="connsiteX4" fmla="*/ 2809051 w 2813297"/>
              <a:gd name="connsiteY4" fmla="*/ 1459297 h 3054667"/>
              <a:gd name="connsiteX5" fmla="*/ 2443104 w 2813297"/>
              <a:gd name="connsiteY5" fmla="*/ 2832972 h 3054667"/>
              <a:gd name="connsiteX6" fmla="*/ 1438349 w 2813297"/>
              <a:gd name="connsiteY6" fmla="*/ 3027872 h 3054667"/>
              <a:gd name="connsiteX7" fmla="*/ 424733 w 2813297"/>
              <a:gd name="connsiteY7" fmla="*/ 2732611 h 3054667"/>
              <a:gd name="connsiteX8" fmla="*/ 739 w 2813297"/>
              <a:gd name="connsiteY8" fmla="*/ 1459297 h 3054667"/>
              <a:gd name="connsiteX0" fmla="*/ 34 w 2812592"/>
              <a:gd name="connsiteY0" fmla="*/ 1459297 h 3061988"/>
              <a:gd name="connsiteX1" fmla="*/ 435180 w 2812592"/>
              <a:gd name="connsiteY1" fmla="*/ 234738 h 3061988"/>
              <a:gd name="connsiteX2" fmla="*/ 1348434 w 2812592"/>
              <a:gd name="connsiteY2" fmla="*/ 2234 h 3061988"/>
              <a:gd name="connsiteX3" fmla="*/ 2509306 w 2812592"/>
              <a:gd name="connsiteY3" fmla="*/ 279343 h 3061988"/>
              <a:gd name="connsiteX4" fmla="*/ 2808346 w 2812592"/>
              <a:gd name="connsiteY4" fmla="*/ 1459297 h 3061988"/>
              <a:gd name="connsiteX5" fmla="*/ 2442399 w 2812592"/>
              <a:gd name="connsiteY5" fmla="*/ 2832972 h 3061988"/>
              <a:gd name="connsiteX6" fmla="*/ 1437644 w 2812592"/>
              <a:gd name="connsiteY6" fmla="*/ 3027872 h 3061988"/>
              <a:gd name="connsiteX7" fmla="*/ 417642 w 2812592"/>
              <a:gd name="connsiteY7" fmla="*/ 2878746 h 3061988"/>
              <a:gd name="connsiteX8" fmla="*/ 34 w 2812592"/>
              <a:gd name="connsiteY8" fmla="*/ 1459297 h 3061988"/>
              <a:gd name="connsiteX0" fmla="*/ 2397 w 2814955"/>
              <a:gd name="connsiteY0" fmla="*/ 1459297 h 3061988"/>
              <a:gd name="connsiteX1" fmla="*/ 437543 w 2814955"/>
              <a:gd name="connsiteY1" fmla="*/ 234738 h 3061988"/>
              <a:gd name="connsiteX2" fmla="*/ 1350797 w 2814955"/>
              <a:gd name="connsiteY2" fmla="*/ 2234 h 3061988"/>
              <a:gd name="connsiteX3" fmla="*/ 2511669 w 2814955"/>
              <a:gd name="connsiteY3" fmla="*/ 279343 h 3061988"/>
              <a:gd name="connsiteX4" fmla="*/ 2810709 w 2814955"/>
              <a:gd name="connsiteY4" fmla="*/ 1459297 h 3061988"/>
              <a:gd name="connsiteX5" fmla="*/ 2444762 w 2814955"/>
              <a:gd name="connsiteY5" fmla="*/ 2832972 h 3061988"/>
              <a:gd name="connsiteX6" fmla="*/ 1440007 w 2814955"/>
              <a:gd name="connsiteY6" fmla="*/ 3027872 h 3061988"/>
              <a:gd name="connsiteX7" fmla="*/ 420005 w 2814955"/>
              <a:gd name="connsiteY7" fmla="*/ 2878746 h 3061988"/>
              <a:gd name="connsiteX8" fmla="*/ 2397 w 2814955"/>
              <a:gd name="connsiteY8" fmla="*/ 1459297 h 3061988"/>
              <a:gd name="connsiteX0" fmla="*/ 2397 w 2826604"/>
              <a:gd name="connsiteY0" fmla="*/ 1502151 h 3104842"/>
              <a:gd name="connsiteX1" fmla="*/ 437543 w 2826604"/>
              <a:gd name="connsiteY1" fmla="*/ 277592 h 3104842"/>
              <a:gd name="connsiteX2" fmla="*/ 1350797 w 2826604"/>
              <a:gd name="connsiteY2" fmla="*/ 45088 h 3104842"/>
              <a:gd name="connsiteX3" fmla="*/ 2613852 w 2826604"/>
              <a:gd name="connsiteY3" fmla="*/ 152687 h 3104842"/>
              <a:gd name="connsiteX4" fmla="*/ 2810709 w 2826604"/>
              <a:gd name="connsiteY4" fmla="*/ 1502151 h 3104842"/>
              <a:gd name="connsiteX5" fmla="*/ 2444762 w 2826604"/>
              <a:gd name="connsiteY5" fmla="*/ 2875826 h 3104842"/>
              <a:gd name="connsiteX6" fmla="*/ 1440007 w 2826604"/>
              <a:gd name="connsiteY6" fmla="*/ 3070726 h 3104842"/>
              <a:gd name="connsiteX7" fmla="*/ 420005 w 2826604"/>
              <a:gd name="connsiteY7" fmla="*/ 2921600 h 3104842"/>
              <a:gd name="connsiteX8" fmla="*/ 2397 w 2826604"/>
              <a:gd name="connsiteY8" fmla="*/ 1502151 h 3104842"/>
              <a:gd name="connsiteX0" fmla="*/ 2397 w 2779609"/>
              <a:gd name="connsiteY0" fmla="*/ 1510887 h 3113578"/>
              <a:gd name="connsiteX1" fmla="*/ 437543 w 2779609"/>
              <a:gd name="connsiteY1" fmla="*/ 286328 h 3113578"/>
              <a:gd name="connsiteX2" fmla="*/ 1350797 w 2779609"/>
              <a:gd name="connsiteY2" fmla="*/ 53824 h 3113578"/>
              <a:gd name="connsiteX3" fmla="*/ 2613852 w 2779609"/>
              <a:gd name="connsiteY3" fmla="*/ 161423 h 3113578"/>
              <a:gd name="connsiteX4" fmla="*/ 2746845 w 2779609"/>
              <a:gd name="connsiteY4" fmla="*/ 1646495 h 3113578"/>
              <a:gd name="connsiteX5" fmla="*/ 2444762 w 2779609"/>
              <a:gd name="connsiteY5" fmla="*/ 2884562 h 3113578"/>
              <a:gd name="connsiteX6" fmla="*/ 1440007 w 2779609"/>
              <a:gd name="connsiteY6" fmla="*/ 3079462 h 3113578"/>
              <a:gd name="connsiteX7" fmla="*/ 420005 w 2779609"/>
              <a:gd name="connsiteY7" fmla="*/ 2930336 h 3113578"/>
              <a:gd name="connsiteX8" fmla="*/ 2397 w 2779609"/>
              <a:gd name="connsiteY8" fmla="*/ 1510887 h 3113578"/>
              <a:gd name="connsiteX0" fmla="*/ 2397 w 2759738"/>
              <a:gd name="connsiteY0" fmla="*/ 1532149 h 3134840"/>
              <a:gd name="connsiteX1" fmla="*/ 437543 w 2759738"/>
              <a:gd name="connsiteY1" fmla="*/ 307590 h 3134840"/>
              <a:gd name="connsiteX2" fmla="*/ 1350797 w 2759738"/>
              <a:gd name="connsiteY2" fmla="*/ 75086 h 3134840"/>
              <a:gd name="connsiteX3" fmla="*/ 2562761 w 2759738"/>
              <a:gd name="connsiteY3" fmla="*/ 148784 h 3134840"/>
              <a:gd name="connsiteX4" fmla="*/ 2746845 w 2759738"/>
              <a:gd name="connsiteY4" fmla="*/ 1667757 h 3134840"/>
              <a:gd name="connsiteX5" fmla="*/ 2444762 w 2759738"/>
              <a:gd name="connsiteY5" fmla="*/ 2905824 h 3134840"/>
              <a:gd name="connsiteX6" fmla="*/ 1440007 w 2759738"/>
              <a:gd name="connsiteY6" fmla="*/ 3100724 h 3134840"/>
              <a:gd name="connsiteX7" fmla="*/ 420005 w 2759738"/>
              <a:gd name="connsiteY7" fmla="*/ 2951598 h 3134840"/>
              <a:gd name="connsiteX8" fmla="*/ 2397 w 2759738"/>
              <a:gd name="connsiteY8" fmla="*/ 1532149 h 3134840"/>
              <a:gd name="connsiteX0" fmla="*/ 1818 w 2759159"/>
              <a:gd name="connsiteY0" fmla="*/ 1530370 h 3133061"/>
              <a:gd name="connsiteX1" fmla="*/ 315623 w 2759159"/>
              <a:gd name="connsiteY1" fmla="*/ 271910 h 3133061"/>
              <a:gd name="connsiteX2" fmla="*/ 1350218 w 2759159"/>
              <a:gd name="connsiteY2" fmla="*/ 73307 h 3133061"/>
              <a:gd name="connsiteX3" fmla="*/ 2562182 w 2759159"/>
              <a:gd name="connsiteY3" fmla="*/ 147005 h 3133061"/>
              <a:gd name="connsiteX4" fmla="*/ 2746266 w 2759159"/>
              <a:gd name="connsiteY4" fmla="*/ 1665978 h 3133061"/>
              <a:gd name="connsiteX5" fmla="*/ 2444183 w 2759159"/>
              <a:gd name="connsiteY5" fmla="*/ 2904045 h 3133061"/>
              <a:gd name="connsiteX6" fmla="*/ 1439428 w 2759159"/>
              <a:gd name="connsiteY6" fmla="*/ 3098945 h 3133061"/>
              <a:gd name="connsiteX7" fmla="*/ 419426 w 2759159"/>
              <a:gd name="connsiteY7" fmla="*/ 2949819 h 3133061"/>
              <a:gd name="connsiteX8" fmla="*/ 1818 w 2759159"/>
              <a:gd name="connsiteY8" fmla="*/ 1530370 h 3133061"/>
              <a:gd name="connsiteX0" fmla="*/ 1818 w 2752581"/>
              <a:gd name="connsiteY0" fmla="*/ 1530370 h 3133061"/>
              <a:gd name="connsiteX1" fmla="*/ 315623 w 2752581"/>
              <a:gd name="connsiteY1" fmla="*/ 271910 h 3133061"/>
              <a:gd name="connsiteX2" fmla="*/ 1350218 w 2752581"/>
              <a:gd name="connsiteY2" fmla="*/ 73307 h 3133061"/>
              <a:gd name="connsiteX3" fmla="*/ 2562182 w 2752581"/>
              <a:gd name="connsiteY3" fmla="*/ 147005 h 3133061"/>
              <a:gd name="connsiteX4" fmla="*/ 2746266 w 2752581"/>
              <a:gd name="connsiteY4" fmla="*/ 1665978 h 3133061"/>
              <a:gd name="connsiteX5" fmla="*/ 2533592 w 2752581"/>
              <a:gd name="connsiteY5" fmla="*/ 2935458 h 3133061"/>
              <a:gd name="connsiteX6" fmla="*/ 1439428 w 2752581"/>
              <a:gd name="connsiteY6" fmla="*/ 3098945 h 3133061"/>
              <a:gd name="connsiteX7" fmla="*/ 419426 w 2752581"/>
              <a:gd name="connsiteY7" fmla="*/ 2949819 h 3133061"/>
              <a:gd name="connsiteX8" fmla="*/ 1818 w 2752581"/>
              <a:gd name="connsiteY8" fmla="*/ 1530370 h 3133061"/>
              <a:gd name="connsiteX0" fmla="*/ 313 w 2751076"/>
              <a:gd name="connsiteY0" fmla="*/ 1530370 h 3117540"/>
              <a:gd name="connsiteX1" fmla="*/ 314118 w 2751076"/>
              <a:gd name="connsiteY1" fmla="*/ 271910 h 3117540"/>
              <a:gd name="connsiteX2" fmla="*/ 1348713 w 2751076"/>
              <a:gd name="connsiteY2" fmla="*/ 73307 h 3117540"/>
              <a:gd name="connsiteX3" fmla="*/ 2560677 w 2751076"/>
              <a:gd name="connsiteY3" fmla="*/ 147005 h 3117540"/>
              <a:gd name="connsiteX4" fmla="*/ 2744761 w 2751076"/>
              <a:gd name="connsiteY4" fmla="*/ 1665978 h 3117540"/>
              <a:gd name="connsiteX5" fmla="*/ 2532087 w 2751076"/>
              <a:gd name="connsiteY5" fmla="*/ 2935458 h 3117540"/>
              <a:gd name="connsiteX6" fmla="*/ 1437923 w 2751076"/>
              <a:gd name="connsiteY6" fmla="*/ 3098945 h 3117540"/>
              <a:gd name="connsiteX7" fmla="*/ 283807 w 2751076"/>
              <a:gd name="connsiteY7" fmla="*/ 2886995 h 3117540"/>
              <a:gd name="connsiteX8" fmla="*/ 313 w 2751076"/>
              <a:gd name="connsiteY8" fmla="*/ 1530370 h 3117540"/>
              <a:gd name="connsiteX0" fmla="*/ 313 w 2751076"/>
              <a:gd name="connsiteY0" fmla="*/ 1527096 h 3114266"/>
              <a:gd name="connsiteX1" fmla="*/ 314118 w 2751076"/>
              <a:gd name="connsiteY1" fmla="*/ 268636 h 3114266"/>
              <a:gd name="connsiteX2" fmla="*/ 358582 w 2751076"/>
              <a:gd name="connsiteY2" fmla="*/ 204979 h 3114266"/>
              <a:gd name="connsiteX3" fmla="*/ 1348713 w 2751076"/>
              <a:gd name="connsiteY3" fmla="*/ 70033 h 3114266"/>
              <a:gd name="connsiteX4" fmla="*/ 2560677 w 2751076"/>
              <a:gd name="connsiteY4" fmla="*/ 143731 h 3114266"/>
              <a:gd name="connsiteX5" fmla="*/ 2744761 w 2751076"/>
              <a:gd name="connsiteY5" fmla="*/ 1662704 h 3114266"/>
              <a:gd name="connsiteX6" fmla="*/ 2532087 w 2751076"/>
              <a:gd name="connsiteY6" fmla="*/ 2932184 h 3114266"/>
              <a:gd name="connsiteX7" fmla="*/ 1437923 w 2751076"/>
              <a:gd name="connsiteY7" fmla="*/ 3095671 h 3114266"/>
              <a:gd name="connsiteX8" fmla="*/ 283807 w 2751076"/>
              <a:gd name="connsiteY8" fmla="*/ 2883721 h 3114266"/>
              <a:gd name="connsiteX9" fmla="*/ 313 w 2751076"/>
              <a:gd name="connsiteY9" fmla="*/ 1527096 h 3114266"/>
              <a:gd name="connsiteX0" fmla="*/ 15 w 2750778"/>
              <a:gd name="connsiteY0" fmla="*/ 2612271 h 4199441"/>
              <a:gd name="connsiteX1" fmla="*/ 271193 w 2750778"/>
              <a:gd name="connsiteY1" fmla="*/ 21822 h 4199441"/>
              <a:gd name="connsiteX2" fmla="*/ 358284 w 2750778"/>
              <a:gd name="connsiteY2" fmla="*/ 1290154 h 4199441"/>
              <a:gd name="connsiteX3" fmla="*/ 1348415 w 2750778"/>
              <a:gd name="connsiteY3" fmla="*/ 1155208 h 4199441"/>
              <a:gd name="connsiteX4" fmla="*/ 2560379 w 2750778"/>
              <a:gd name="connsiteY4" fmla="*/ 1228906 h 4199441"/>
              <a:gd name="connsiteX5" fmla="*/ 2744463 w 2750778"/>
              <a:gd name="connsiteY5" fmla="*/ 2747879 h 4199441"/>
              <a:gd name="connsiteX6" fmla="*/ 2531789 w 2750778"/>
              <a:gd name="connsiteY6" fmla="*/ 4017359 h 4199441"/>
              <a:gd name="connsiteX7" fmla="*/ 1437625 w 2750778"/>
              <a:gd name="connsiteY7" fmla="*/ 4180846 h 4199441"/>
              <a:gd name="connsiteX8" fmla="*/ 283509 w 2750778"/>
              <a:gd name="connsiteY8" fmla="*/ 3968896 h 4199441"/>
              <a:gd name="connsiteX9" fmla="*/ 15 w 2750778"/>
              <a:gd name="connsiteY9" fmla="*/ 2612271 h 4199441"/>
              <a:gd name="connsiteX0" fmla="*/ 15 w 2750778"/>
              <a:gd name="connsiteY0" fmla="*/ 2612271 h 4190571"/>
              <a:gd name="connsiteX1" fmla="*/ 271193 w 2750778"/>
              <a:gd name="connsiteY1" fmla="*/ 21822 h 4190571"/>
              <a:gd name="connsiteX2" fmla="*/ 358284 w 2750778"/>
              <a:gd name="connsiteY2" fmla="*/ 1290154 h 4190571"/>
              <a:gd name="connsiteX3" fmla="*/ 1348415 w 2750778"/>
              <a:gd name="connsiteY3" fmla="*/ 1155208 h 4190571"/>
              <a:gd name="connsiteX4" fmla="*/ 2560379 w 2750778"/>
              <a:gd name="connsiteY4" fmla="*/ 1228906 h 4190571"/>
              <a:gd name="connsiteX5" fmla="*/ 2744463 w 2750778"/>
              <a:gd name="connsiteY5" fmla="*/ 2747879 h 4190571"/>
              <a:gd name="connsiteX6" fmla="*/ 2531789 w 2750778"/>
              <a:gd name="connsiteY6" fmla="*/ 4017359 h 4190571"/>
              <a:gd name="connsiteX7" fmla="*/ 1437625 w 2750778"/>
              <a:gd name="connsiteY7" fmla="*/ 4180846 h 4190571"/>
              <a:gd name="connsiteX8" fmla="*/ 326314 w 2750778"/>
              <a:gd name="connsiteY8" fmla="*/ 4080989 h 4190571"/>
              <a:gd name="connsiteX9" fmla="*/ 283509 w 2750778"/>
              <a:gd name="connsiteY9" fmla="*/ 3968896 h 4190571"/>
              <a:gd name="connsiteX10" fmla="*/ 15 w 2750778"/>
              <a:gd name="connsiteY10" fmla="*/ 2612271 h 4190571"/>
              <a:gd name="connsiteX0" fmla="*/ 20 w 2750783"/>
              <a:gd name="connsiteY0" fmla="*/ 2612271 h 4832338"/>
              <a:gd name="connsiteX1" fmla="*/ 271198 w 2750783"/>
              <a:gd name="connsiteY1" fmla="*/ 21822 h 4832338"/>
              <a:gd name="connsiteX2" fmla="*/ 358289 w 2750783"/>
              <a:gd name="connsiteY2" fmla="*/ 1290154 h 4832338"/>
              <a:gd name="connsiteX3" fmla="*/ 1348420 w 2750783"/>
              <a:gd name="connsiteY3" fmla="*/ 1155208 h 4832338"/>
              <a:gd name="connsiteX4" fmla="*/ 2560384 w 2750783"/>
              <a:gd name="connsiteY4" fmla="*/ 1228906 h 4832338"/>
              <a:gd name="connsiteX5" fmla="*/ 2744468 w 2750783"/>
              <a:gd name="connsiteY5" fmla="*/ 2747879 h 4832338"/>
              <a:gd name="connsiteX6" fmla="*/ 2531794 w 2750783"/>
              <a:gd name="connsiteY6" fmla="*/ 4017359 h 4832338"/>
              <a:gd name="connsiteX7" fmla="*/ 1437630 w 2750783"/>
              <a:gd name="connsiteY7" fmla="*/ 4180846 h 4832338"/>
              <a:gd name="connsiteX8" fmla="*/ 326319 w 2750783"/>
              <a:gd name="connsiteY8" fmla="*/ 4080989 h 4832338"/>
              <a:gd name="connsiteX9" fmla="*/ 256872 w 2750783"/>
              <a:gd name="connsiteY9" fmla="*/ 4793462 h 4832338"/>
              <a:gd name="connsiteX10" fmla="*/ 20 w 2750783"/>
              <a:gd name="connsiteY10" fmla="*/ 2612271 h 4832338"/>
              <a:gd name="connsiteX0" fmla="*/ 20 w 2750783"/>
              <a:gd name="connsiteY0" fmla="*/ 2612271 h 4816958"/>
              <a:gd name="connsiteX1" fmla="*/ 271198 w 2750783"/>
              <a:gd name="connsiteY1" fmla="*/ 21822 h 4816958"/>
              <a:gd name="connsiteX2" fmla="*/ 358289 w 2750783"/>
              <a:gd name="connsiteY2" fmla="*/ 1290154 h 4816958"/>
              <a:gd name="connsiteX3" fmla="*/ 1348420 w 2750783"/>
              <a:gd name="connsiteY3" fmla="*/ 1155208 h 4816958"/>
              <a:gd name="connsiteX4" fmla="*/ 2560384 w 2750783"/>
              <a:gd name="connsiteY4" fmla="*/ 1228906 h 4816958"/>
              <a:gd name="connsiteX5" fmla="*/ 2744468 w 2750783"/>
              <a:gd name="connsiteY5" fmla="*/ 2747879 h 4816958"/>
              <a:gd name="connsiteX6" fmla="*/ 2531794 w 2750783"/>
              <a:gd name="connsiteY6" fmla="*/ 4017359 h 4816958"/>
              <a:gd name="connsiteX7" fmla="*/ 1437630 w 2750783"/>
              <a:gd name="connsiteY7" fmla="*/ 4180846 h 4816958"/>
              <a:gd name="connsiteX8" fmla="*/ 326319 w 2750783"/>
              <a:gd name="connsiteY8" fmla="*/ 4080989 h 4816958"/>
              <a:gd name="connsiteX9" fmla="*/ 256872 w 2750783"/>
              <a:gd name="connsiteY9" fmla="*/ 4793462 h 4816958"/>
              <a:gd name="connsiteX10" fmla="*/ 20 w 2750783"/>
              <a:gd name="connsiteY10" fmla="*/ 2612271 h 4816958"/>
              <a:gd name="connsiteX0" fmla="*/ 18 w 2785416"/>
              <a:gd name="connsiteY0" fmla="*/ 2655814 h 4831769"/>
              <a:gd name="connsiteX1" fmla="*/ 305831 w 2785416"/>
              <a:gd name="connsiteY1" fmla="*/ 23079 h 4831769"/>
              <a:gd name="connsiteX2" fmla="*/ 392922 w 2785416"/>
              <a:gd name="connsiteY2" fmla="*/ 1291411 h 4831769"/>
              <a:gd name="connsiteX3" fmla="*/ 1383053 w 2785416"/>
              <a:gd name="connsiteY3" fmla="*/ 1156465 h 4831769"/>
              <a:gd name="connsiteX4" fmla="*/ 2595017 w 2785416"/>
              <a:gd name="connsiteY4" fmla="*/ 1230163 h 4831769"/>
              <a:gd name="connsiteX5" fmla="*/ 2779101 w 2785416"/>
              <a:gd name="connsiteY5" fmla="*/ 2749136 h 4831769"/>
              <a:gd name="connsiteX6" fmla="*/ 2566427 w 2785416"/>
              <a:gd name="connsiteY6" fmla="*/ 4018616 h 4831769"/>
              <a:gd name="connsiteX7" fmla="*/ 1472263 w 2785416"/>
              <a:gd name="connsiteY7" fmla="*/ 4182103 h 4831769"/>
              <a:gd name="connsiteX8" fmla="*/ 360952 w 2785416"/>
              <a:gd name="connsiteY8" fmla="*/ 4082246 h 4831769"/>
              <a:gd name="connsiteX9" fmla="*/ 291505 w 2785416"/>
              <a:gd name="connsiteY9" fmla="*/ 4794719 h 4831769"/>
              <a:gd name="connsiteX10" fmla="*/ 18 w 2785416"/>
              <a:gd name="connsiteY10" fmla="*/ 2655814 h 4831769"/>
              <a:gd name="connsiteX0" fmla="*/ 3950 w 2789348"/>
              <a:gd name="connsiteY0" fmla="*/ 2655814 h 4831769"/>
              <a:gd name="connsiteX1" fmla="*/ 309763 w 2789348"/>
              <a:gd name="connsiteY1" fmla="*/ 23079 h 4831769"/>
              <a:gd name="connsiteX2" fmla="*/ 396854 w 2789348"/>
              <a:gd name="connsiteY2" fmla="*/ 1291411 h 4831769"/>
              <a:gd name="connsiteX3" fmla="*/ 1386985 w 2789348"/>
              <a:gd name="connsiteY3" fmla="*/ 1156465 h 4831769"/>
              <a:gd name="connsiteX4" fmla="*/ 2598949 w 2789348"/>
              <a:gd name="connsiteY4" fmla="*/ 1230163 h 4831769"/>
              <a:gd name="connsiteX5" fmla="*/ 2783033 w 2789348"/>
              <a:gd name="connsiteY5" fmla="*/ 2749136 h 4831769"/>
              <a:gd name="connsiteX6" fmla="*/ 2570359 w 2789348"/>
              <a:gd name="connsiteY6" fmla="*/ 4018616 h 4831769"/>
              <a:gd name="connsiteX7" fmla="*/ 1476195 w 2789348"/>
              <a:gd name="connsiteY7" fmla="*/ 4182103 h 4831769"/>
              <a:gd name="connsiteX8" fmla="*/ 364884 w 2789348"/>
              <a:gd name="connsiteY8" fmla="*/ 4082246 h 4831769"/>
              <a:gd name="connsiteX9" fmla="*/ 295437 w 2789348"/>
              <a:gd name="connsiteY9" fmla="*/ 4794719 h 4831769"/>
              <a:gd name="connsiteX10" fmla="*/ 3950 w 2789348"/>
              <a:gd name="connsiteY10" fmla="*/ 2655814 h 4831769"/>
              <a:gd name="connsiteX0" fmla="*/ 1 w 2785399"/>
              <a:gd name="connsiteY0" fmla="*/ 2655814 h 4831769"/>
              <a:gd name="connsiteX1" fmla="*/ 305814 w 2785399"/>
              <a:gd name="connsiteY1" fmla="*/ 23079 h 4831769"/>
              <a:gd name="connsiteX2" fmla="*/ 392905 w 2785399"/>
              <a:gd name="connsiteY2" fmla="*/ 1291411 h 4831769"/>
              <a:gd name="connsiteX3" fmla="*/ 1383036 w 2785399"/>
              <a:gd name="connsiteY3" fmla="*/ 1156465 h 4831769"/>
              <a:gd name="connsiteX4" fmla="*/ 2595000 w 2785399"/>
              <a:gd name="connsiteY4" fmla="*/ 1230163 h 4831769"/>
              <a:gd name="connsiteX5" fmla="*/ 2779084 w 2785399"/>
              <a:gd name="connsiteY5" fmla="*/ 2749136 h 4831769"/>
              <a:gd name="connsiteX6" fmla="*/ 2566410 w 2785399"/>
              <a:gd name="connsiteY6" fmla="*/ 4018616 h 4831769"/>
              <a:gd name="connsiteX7" fmla="*/ 1472246 w 2785399"/>
              <a:gd name="connsiteY7" fmla="*/ 4182103 h 4831769"/>
              <a:gd name="connsiteX8" fmla="*/ 360935 w 2785399"/>
              <a:gd name="connsiteY8" fmla="*/ 4082246 h 4831769"/>
              <a:gd name="connsiteX9" fmla="*/ 291488 w 2785399"/>
              <a:gd name="connsiteY9" fmla="*/ 4794719 h 4831769"/>
              <a:gd name="connsiteX10" fmla="*/ 1 w 2785399"/>
              <a:gd name="connsiteY10" fmla="*/ 2655814 h 4831769"/>
              <a:gd name="connsiteX0" fmla="*/ 94 w 2785492"/>
              <a:gd name="connsiteY0" fmla="*/ 2655814 h 4831769"/>
              <a:gd name="connsiteX1" fmla="*/ 305907 w 2785492"/>
              <a:gd name="connsiteY1" fmla="*/ 23079 h 4831769"/>
              <a:gd name="connsiteX2" fmla="*/ 392998 w 2785492"/>
              <a:gd name="connsiteY2" fmla="*/ 1291411 h 4831769"/>
              <a:gd name="connsiteX3" fmla="*/ 1383129 w 2785492"/>
              <a:gd name="connsiteY3" fmla="*/ 1156465 h 4831769"/>
              <a:gd name="connsiteX4" fmla="*/ 2595093 w 2785492"/>
              <a:gd name="connsiteY4" fmla="*/ 1230163 h 4831769"/>
              <a:gd name="connsiteX5" fmla="*/ 2779177 w 2785492"/>
              <a:gd name="connsiteY5" fmla="*/ 2749136 h 4831769"/>
              <a:gd name="connsiteX6" fmla="*/ 2566503 w 2785492"/>
              <a:gd name="connsiteY6" fmla="*/ 4018616 h 4831769"/>
              <a:gd name="connsiteX7" fmla="*/ 1472339 w 2785492"/>
              <a:gd name="connsiteY7" fmla="*/ 4182103 h 4831769"/>
              <a:gd name="connsiteX8" fmla="*/ 361028 w 2785492"/>
              <a:gd name="connsiteY8" fmla="*/ 4082246 h 4831769"/>
              <a:gd name="connsiteX9" fmla="*/ 291581 w 2785492"/>
              <a:gd name="connsiteY9" fmla="*/ 4794719 h 4831769"/>
              <a:gd name="connsiteX10" fmla="*/ 94 w 2785492"/>
              <a:gd name="connsiteY10" fmla="*/ 2655814 h 4831769"/>
              <a:gd name="connsiteX0" fmla="*/ 79 w 2785477"/>
              <a:gd name="connsiteY0" fmla="*/ 2637898 h 4813853"/>
              <a:gd name="connsiteX1" fmla="*/ 305892 w 2785477"/>
              <a:gd name="connsiteY1" fmla="*/ 5163 h 4813853"/>
              <a:gd name="connsiteX2" fmla="*/ 392983 w 2785477"/>
              <a:gd name="connsiteY2" fmla="*/ 1273495 h 4813853"/>
              <a:gd name="connsiteX3" fmla="*/ 1383114 w 2785477"/>
              <a:gd name="connsiteY3" fmla="*/ 1138549 h 4813853"/>
              <a:gd name="connsiteX4" fmla="*/ 2595078 w 2785477"/>
              <a:gd name="connsiteY4" fmla="*/ 1212247 h 4813853"/>
              <a:gd name="connsiteX5" fmla="*/ 2779162 w 2785477"/>
              <a:gd name="connsiteY5" fmla="*/ 2731220 h 4813853"/>
              <a:gd name="connsiteX6" fmla="*/ 2566488 w 2785477"/>
              <a:gd name="connsiteY6" fmla="*/ 4000700 h 4813853"/>
              <a:gd name="connsiteX7" fmla="*/ 1472324 w 2785477"/>
              <a:gd name="connsiteY7" fmla="*/ 4164187 h 4813853"/>
              <a:gd name="connsiteX8" fmla="*/ 361013 w 2785477"/>
              <a:gd name="connsiteY8" fmla="*/ 4064330 h 4813853"/>
              <a:gd name="connsiteX9" fmla="*/ 291566 w 2785477"/>
              <a:gd name="connsiteY9" fmla="*/ 4776803 h 4813853"/>
              <a:gd name="connsiteX10" fmla="*/ 79 w 2785477"/>
              <a:gd name="connsiteY10" fmla="*/ 2637898 h 4813853"/>
              <a:gd name="connsiteX0" fmla="*/ 126 w 2785524"/>
              <a:gd name="connsiteY0" fmla="*/ 2658966 h 4834921"/>
              <a:gd name="connsiteX1" fmla="*/ 329917 w 2785524"/>
              <a:gd name="connsiteY1" fmla="*/ 5089 h 4834921"/>
              <a:gd name="connsiteX2" fmla="*/ 393030 w 2785524"/>
              <a:gd name="connsiteY2" fmla="*/ 1294563 h 4834921"/>
              <a:gd name="connsiteX3" fmla="*/ 1383161 w 2785524"/>
              <a:gd name="connsiteY3" fmla="*/ 1159617 h 4834921"/>
              <a:gd name="connsiteX4" fmla="*/ 2595125 w 2785524"/>
              <a:gd name="connsiteY4" fmla="*/ 1233315 h 4834921"/>
              <a:gd name="connsiteX5" fmla="*/ 2779209 w 2785524"/>
              <a:gd name="connsiteY5" fmla="*/ 2752288 h 4834921"/>
              <a:gd name="connsiteX6" fmla="*/ 2566535 w 2785524"/>
              <a:gd name="connsiteY6" fmla="*/ 4021768 h 4834921"/>
              <a:gd name="connsiteX7" fmla="*/ 1472371 w 2785524"/>
              <a:gd name="connsiteY7" fmla="*/ 4185255 h 4834921"/>
              <a:gd name="connsiteX8" fmla="*/ 361060 w 2785524"/>
              <a:gd name="connsiteY8" fmla="*/ 4085398 h 4834921"/>
              <a:gd name="connsiteX9" fmla="*/ 291613 w 2785524"/>
              <a:gd name="connsiteY9" fmla="*/ 4797871 h 4834921"/>
              <a:gd name="connsiteX10" fmla="*/ 126 w 2785524"/>
              <a:gd name="connsiteY10" fmla="*/ 2658966 h 4834921"/>
              <a:gd name="connsiteX0" fmla="*/ 1176 w 2786574"/>
              <a:gd name="connsiteY0" fmla="*/ 2658966 h 5227004"/>
              <a:gd name="connsiteX1" fmla="*/ 330967 w 2786574"/>
              <a:gd name="connsiteY1" fmla="*/ 5089 h 5227004"/>
              <a:gd name="connsiteX2" fmla="*/ 394080 w 2786574"/>
              <a:gd name="connsiteY2" fmla="*/ 1294563 h 5227004"/>
              <a:gd name="connsiteX3" fmla="*/ 1384211 w 2786574"/>
              <a:gd name="connsiteY3" fmla="*/ 1159617 h 5227004"/>
              <a:gd name="connsiteX4" fmla="*/ 2596175 w 2786574"/>
              <a:gd name="connsiteY4" fmla="*/ 1233315 h 5227004"/>
              <a:gd name="connsiteX5" fmla="*/ 2780259 w 2786574"/>
              <a:gd name="connsiteY5" fmla="*/ 2752288 h 5227004"/>
              <a:gd name="connsiteX6" fmla="*/ 2567585 w 2786574"/>
              <a:gd name="connsiteY6" fmla="*/ 4021768 h 5227004"/>
              <a:gd name="connsiteX7" fmla="*/ 1473421 w 2786574"/>
              <a:gd name="connsiteY7" fmla="*/ 4185255 h 5227004"/>
              <a:gd name="connsiteX8" fmla="*/ 362110 w 2786574"/>
              <a:gd name="connsiteY8" fmla="*/ 4085398 h 5227004"/>
              <a:gd name="connsiteX9" fmla="*/ 226058 w 2786574"/>
              <a:gd name="connsiteY9" fmla="*/ 5199583 h 5227004"/>
              <a:gd name="connsiteX10" fmla="*/ 1176 w 2786574"/>
              <a:gd name="connsiteY10" fmla="*/ 2658966 h 5227004"/>
              <a:gd name="connsiteX0" fmla="*/ 251 w 2785649"/>
              <a:gd name="connsiteY0" fmla="*/ 2553641 h 5121679"/>
              <a:gd name="connsiteX1" fmla="*/ 271430 w 2785649"/>
              <a:gd name="connsiteY1" fmla="*/ 5477 h 5121679"/>
              <a:gd name="connsiteX2" fmla="*/ 393155 w 2785649"/>
              <a:gd name="connsiteY2" fmla="*/ 1189238 h 5121679"/>
              <a:gd name="connsiteX3" fmla="*/ 1383286 w 2785649"/>
              <a:gd name="connsiteY3" fmla="*/ 1054292 h 5121679"/>
              <a:gd name="connsiteX4" fmla="*/ 2595250 w 2785649"/>
              <a:gd name="connsiteY4" fmla="*/ 1127990 h 5121679"/>
              <a:gd name="connsiteX5" fmla="*/ 2779334 w 2785649"/>
              <a:gd name="connsiteY5" fmla="*/ 2646963 h 5121679"/>
              <a:gd name="connsiteX6" fmla="*/ 2566660 w 2785649"/>
              <a:gd name="connsiteY6" fmla="*/ 3916443 h 5121679"/>
              <a:gd name="connsiteX7" fmla="*/ 1472496 w 2785649"/>
              <a:gd name="connsiteY7" fmla="*/ 4079930 h 5121679"/>
              <a:gd name="connsiteX8" fmla="*/ 361185 w 2785649"/>
              <a:gd name="connsiteY8" fmla="*/ 3980073 h 5121679"/>
              <a:gd name="connsiteX9" fmla="*/ 225133 w 2785649"/>
              <a:gd name="connsiteY9" fmla="*/ 5094258 h 5121679"/>
              <a:gd name="connsiteX10" fmla="*/ 251 w 2785649"/>
              <a:gd name="connsiteY10" fmla="*/ 2553641 h 5121679"/>
              <a:gd name="connsiteX0" fmla="*/ 251 w 2785649"/>
              <a:gd name="connsiteY0" fmla="*/ 2570552 h 5138590"/>
              <a:gd name="connsiteX1" fmla="*/ 271430 w 2785649"/>
              <a:gd name="connsiteY1" fmla="*/ 22388 h 5138590"/>
              <a:gd name="connsiteX2" fmla="*/ 369177 w 2785649"/>
              <a:gd name="connsiteY2" fmla="*/ 1248434 h 5138590"/>
              <a:gd name="connsiteX3" fmla="*/ 1383286 w 2785649"/>
              <a:gd name="connsiteY3" fmla="*/ 1071203 h 5138590"/>
              <a:gd name="connsiteX4" fmla="*/ 2595250 w 2785649"/>
              <a:gd name="connsiteY4" fmla="*/ 1144901 h 5138590"/>
              <a:gd name="connsiteX5" fmla="*/ 2779334 w 2785649"/>
              <a:gd name="connsiteY5" fmla="*/ 2663874 h 5138590"/>
              <a:gd name="connsiteX6" fmla="*/ 2566660 w 2785649"/>
              <a:gd name="connsiteY6" fmla="*/ 3933354 h 5138590"/>
              <a:gd name="connsiteX7" fmla="*/ 1472496 w 2785649"/>
              <a:gd name="connsiteY7" fmla="*/ 4096841 h 5138590"/>
              <a:gd name="connsiteX8" fmla="*/ 361185 w 2785649"/>
              <a:gd name="connsiteY8" fmla="*/ 3996984 h 5138590"/>
              <a:gd name="connsiteX9" fmla="*/ 225133 w 2785649"/>
              <a:gd name="connsiteY9" fmla="*/ 5111169 h 5138590"/>
              <a:gd name="connsiteX10" fmla="*/ 251 w 2785649"/>
              <a:gd name="connsiteY10" fmla="*/ 2570552 h 5138590"/>
              <a:gd name="connsiteX0" fmla="*/ 111 w 2785509"/>
              <a:gd name="connsiteY0" fmla="*/ 2570552 h 5138590"/>
              <a:gd name="connsiteX1" fmla="*/ 271290 w 2785509"/>
              <a:gd name="connsiteY1" fmla="*/ 22388 h 5138590"/>
              <a:gd name="connsiteX2" fmla="*/ 369037 w 2785509"/>
              <a:gd name="connsiteY2" fmla="*/ 1248434 h 5138590"/>
              <a:gd name="connsiteX3" fmla="*/ 1383146 w 2785509"/>
              <a:gd name="connsiteY3" fmla="*/ 1071203 h 5138590"/>
              <a:gd name="connsiteX4" fmla="*/ 2595110 w 2785509"/>
              <a:gd name="connsiteY4" fmla="*/ 1144901 h 5138590"/>
              <a:gd name="connsiteX5" fmla="*/ 2779194 w 2785509"/>
              <a:gd name="connsiteY5" fmla="*/ 2663874 h 5138590"/>
              <a:gd name="connsiteX6" fmla="*/ 2566520 w 2785509"/>
              <a:gd name="connsiteY6" fmla="*/ 3933354 h 5138590"/>
              <a:gd name="connsiteX7" fmla="*/ 1472356 w 2785509"/>
              <a:gd name="connsiteY7" fmla="*/ 4096841 h 5138590"/>
              <a:gd name="connsiteX8" fmla="*/ 361045 w 2785509"/>
              <a:gd name="connsiteY8" fmla="*/ 3996984 h 5138590"/>
              <a:gd name="connsiteX9" fmla="*/ 224993 w 2785509"/>
              <a:gd name="connsiteY9" fmla="*/ 5111169 h 5138590"/>
              <a:gd name="connsiteX10" fmla="*/ 111 w 2785509"/>
              <a:gd name="connsiteY10" fmla="*/ 2570552 h 5138590"/>
              <a:gd name="connsiteX0" fmla="*/ 111 w 2861927"/>
              <a:gd name="connsiteY0" fmla="*/ 2570552 h 5138590"/>
              <a:gd name="connsiteX1" fmla="*/ 271290 w 2861927"/>
              <a:gd name="connsiteY1" fmla="*/ 22388 h 5138590"/>
              <a:gd name="connsiteX2" fmla="*/ 369037 w 2861927"/>
              <a:gd name="connsiteY2" fmla="*/ 1248434 h 5138590"/>
              <a:gd name="connsiteX3" fmla="*/ 1383146 w 2861927"/>
              <a:gd name="connsiteY3" fmla="*/ 1071203 h 5138590"/>
              <a:gd name="connsiteX4" fmla="*/ 2738976 w 2861927"/>
              <a:gd name="connsiteY4" fmla="*/ 1060331 h 5138590"/>
              <a:gd name="connsiteX5" fmla="*/ 2779194 w 2861927"/>
              <a:gd name="connsiteY5" fmla="*/ 2663874 h 5138590"/>
              <a:gd name="connsiteX6" fmla="*/ 2566520 w 2861927"/>
              <a:gd name="connsiteY6" fmla="*/ 3933354 h 5138590"/>
              <a:gd name="connsiteX7" fmla="*/ 1472356 w 2861927"/>
              <a:gd name="connsiteY7" fmla="*/ 4096841 h 5138590"/>
              <a:gd name="connsiteX8" fmla="*/ 361045 w 2861927"/>
              <a:gd name="connsiteY8" fmla="*/ 3996984 h 5138590"/>
              <a:gd name="connsiteX9" fmla="*/ 224993 w 2861927"/>
              <a:gd name="connsiteY9" fmla="*/ 5111169 h 5138590"/>
              <a:gd name="connsiteX10" fmla="*/ 111 w 2861927"/>
              <a:gd name="connsiteY10" fmla="*/ 2570552 h 5138590"/>
              <a:gd name="connsiteX0" fmla="*/ 111 w 2787683"/>
              <a:gd name="connsiteY0" fmla="*/ 2570552 h 5138590"/>
              <a:gd name="connsiteX1" fmla="*/ 271290 w 2787683"/>
              <a:gd name="connsiteY1" fmla="*/ 22388 h 5138590"/>
              <a:gd name="connsiteX2" fmla="*/ 369037 w 2787683"/>
              <a:gd name="connsiteY2" fmla="*/ 1248434 h 5138590"/>
              <a:gd name="connsiteX3" fmla="*/ 1383146 w 2787683"/>
              <a:gd name="connsiteY3" fmla="*/ 1071203 h 5138590"/>
              <a:gd name="connsiteX4" fmla="*/ 2738976 w 2787683"/>
              <a:gd name="connsiteY4" fmla="*/ 1060331 h 5138590"/>
              <a:gd name="connsiteX5" fmla="*/ 2779194 w 2787683"/>
              <a:gd name="connsiteY5" fmla="*/ 2663874 h 5138590"/>
              <a:gd name="connsiteX6" fmla="*/ 2566520 w 2787683"/>
              <a:gd name="connsiteY6" fmla="*/ 3933354 h 5138590"/>
              <a:gd name="connsiteX7" fmla="*/ 1472356 w 2787683"/>
              <a:gd name="connsiteY7" fmla="*/ 4096841 h 5138590"/>
              <a:gd name="connsiteX8" fmla="*/ 361045 w 2787683"/>
              <a:gd name="connsiteY8" fmla="*/ 3996984 h 5138590"/>
              <a:gd name="connsiteX9" fmla="*/ 224993 w 2787683"/>
              <a:gd name="connsiteY9" fmla="*/ 5111169 h 5138590"/>
              <a:gd name="connsiteX10" fmla="*/ 111 w 2787683"/>
              <a:gd name="connsiteY10" fmla="*/ 2570552 h 5138590"/>
              <a:gd name="connsiteX0" fmla="*/ 111 w 2875806"/>
              <a:gd name="connsiteY0" fmla="*/ 2570552 h 5138590"/>
              <a:gd name="connsiteX1" fmla="*/ 271290 w 2875806"/>
              <a:gd name="connsiteY1" fmla="*/ 22388 h 5138590"/>
              <a:gd name="connsiteX2" fmla="*/ 369037 w 2875806"/>
              <a:gd name="connsiteY2" fmla="*/ 1248434 h 5138590"/>
              <a:gd name="connsiteX3" fmla="*/ 1383146 w 2875806"/>
              <a:gd name="connsiteY3" fmla="*/ 1071203 h 5138590"/>
              <a:gd name="connsiteX4" fmla="*/ 2738976 w 2875806"/>
              <a:gd name="connsiteY4" fmla="*/ 1060331 h 5138590"/>
              <a:gd name="connsiteX5" fmla="*/ 2779194 w 2875806"/>
              <a:gd name="connsiteY5" fmla="*/ 2663874 h 5138590"/>
              <a:gd name="connsiteX6" fmla="*/ 2776991 w 2875806"/>
              <a:gd name="connsiteY6" fmla="*/ 3869926 h 5138590"/>
              <a:gd name="connsiteX7" fmla="*/ 1472356 w 2875806"/>
              <a:gd name="connsiteY7" fmla="*/ 4096841 h 5138590"/>
              <a:gd name="connsiteX8" fmla="*/ 361045 w 2875806"/>
              <a:gd name="connsiteY8" fmla="*/ 3996984 h 5138590"/>
              <a:gd name="connsiteX9" fmla="*/ 224993 w 2875806"/>
              <a:gd name="connsiteY9" fmla="*/ 5111169 h 5138590"/>
              <a:gd name="connsiteX10" fmla="*/ 111 w 2875806"/>
              <a:gd name="connsiteY10" fmla="*/ 2570552 h 5138590"/>
              <a:gd name="connsiteX0" fmla="*/ 111 w 2786304"/>
              <a:gd name="connsiteY0" fmla="*/ 2570552 h 5138590"/>
              <a:gd name="connsiteX1" fmla="*/ 271290 w 2786304"/>
              <a:gd name="connsiteY1" fmla="*/ 22388 h 5138590"/>
              <a:gd name="connsiteX2" fmla="*/ 369037 w 2786304"/>
              <a:gd name="connsiteY2" fmla="*/ 1248434 h 5138590"/>
              <a:gd name="connsiteX3" fmla="*/ 1383146 w 2786304"/>
              <a:gd name="connsiteY3" fmla="*/ 1071203 h 5138590"/>
              <a:gd name="connsiteX4" fmla="*/ 2738976 w 2786304"/>
              <a:gd name="connsiteY4" fmla="*/ 1060331 h 5138590"/>
              <a:gd name="connsiteX5" fmla="*/ 2779194 w 2786304"/>
              <a:gd name="connsiteY5" fmla="*/ 2663874 h 5138590"/>
              <a:gd name="connsiteX6" fmla="*/ 2776991 w 2786304"/>
              <a:gd name="connsiteY6" fmla="*/ 3869926 h 5138590"/>
              <a:gd name="connsiteX7" fmla="*/ 1472356 w 2786304"/>
              <a:gd name="connsiteY7" fmla="*/ 4096841 h 5138590"/>
              <a:gd name="connsiteX8" fmla="*/ 361045 w 2786304"/>
              <a:gd name="connsiteY8" fmla="*/ 3996984 h 5138590"/>
              <a:gd name="connsiteX9" fmla="*/ 224993 w 2786304"/>
              <a:gd name="connsiteY9" fmla="*/ 5111169 h 5138590"/>
              <a:gd name="connsiteX10" fmla="*/ 111 w 2786304"/>
              <a:gd name="connsiteY10" fmla="*/ 2570552 h 5138590"/>
              <a:gd name="connsiteX0" fmla="*/ 111 w 2785190"/>
              <a:gd name="connsiteY0" fmla="*/ 2570552 h 5138590"/>
              <a:gd name="connsiteX1" fmla="*/ 271290 w 2785190"/>
              <a:gd name="connsiteY1" fmla="*/ 22388 h 5138590"/>
              <a:gd name="connsiteX2" fmla="*/ 369037 w 2785190"/>
              <a:gd name="connsiteY2" fmla="*/ 1248434 h 5138590"/>
              <a:gd name="connsiteX3" fmla="*/ 1383146 w 2785190"/>
              <a:gd name="connsiteY3" fmla="*/ 1071203 h 5138590"/>
              <a:gd name="connsiteX4" fmla="*/ 2760290 w 2785190"/>
              <a:gd name="connsiteY4" fmla="*/ 1060331 h 5138590"/>
              <a:gd name="connsiteX5" fmla="*/ 2779194 w 2785190"/>
              <a:gd name="connsiteY5" fmla="*/ 2663874 h 5138590"/>
              <a:gd name="connsiteX6" fmla="*/ 2776991 w 2785190"/>
              <a:gd name="connsiteY6" fmla="*/ 3869926 h 5138590"/>
              <a:gd name="connsiteX7" fmla="*/ 1472356 w 2785190"/>
              <a:gd name="connsiteY7" fmla="*/ 4096841 h 5138590"/>
              <a:gd name="connsiteX8" fmla="*/ 361045 w 2785190"/>
              <a:gd name="connsiteY8" fmla="*/ 3996984 h 5138590"/>
              <a:gd name="connsiteX9" fmla="*/ 224993 w 2785190"/>
              <a:gd name="connsiteY9" fmla="*/ 5111169 h 5138590"/>
              <a:gd name="connsiteX10" fmla="*/ 111 w 2785190"/>
              <a:gd name="connsiteY10" fmla="*/ 2570552 h 5138590"/>
              <a:gd name="connsiteX0" fmla="*/ 123 w 2785202"/>
              <a:gd name="connsiteY0" fmla="*/ 2055917 h 4623956"/>
              <a:gd name="connsiteX1" fmla="*/ 257132 w 2785202"/>
              <a:gd name="connsiteY1" fmla="*/ 37064 h 4623956"/>
              <a:gd name="connsiteX2" fmla="*/ 369049 w 2785202"/>
              <a:gd name="connsiteY2" fmla="*/ 733799 h 4623956"/>
              <a:gd name="connsiteX3" fmla="*/ 1383158 w 2785202"/>
              <a:gd name="connsiteY3" fmla="*/ 556568 h 4623956"/>
              <a:gd name="connsiteX4" fmla="*/ 2760302 w 2785202"/>
              <a:gd name="connsiteY4" fmla="*/ 545696 h 4623956"/>
              <a:gd name="connsiteX5" fmla="*/ 2779206 w 2785202"/>
              <a:gd name="connsiteY5" fmla="*/ 2149239 h 4623956"/>
              <a:gd name="connsiteX6" fmla="*/ 2777003 w 2785202"/>
              <a:gd name="connsiteY6" fmla="*/ 3355291 h 4623956"/>
              <a:gd name="connsiteX7" fmla="*/ 1472368 w 2785202"/>
              <a:gd name="connsiteY7" fmla="*/ 3582206 h 4623956"/>
              <a:gd name="connsiteX8" fmla="*/ 361057 w 2785202"/>
              <a:gd name="connsiteY8" fmla="*/ 3482349 h 4623956"/>
              <a:gd name="connsiteX9" fmla="*/ 225005 w 2785202"/>
              <a:gd name="connsiteY9" fmla="*/ 4596534 h 4623956"/>
              <a:gd name="connsiteX10" fmla="*/ 123 w 2785202"/>
              <a:gd name="connsiteY10" fmla="*/ 2055917 h 4623956"/>
              <a:gd name="connsiteX0" fmla="*/ 272 w 2785351"/>
              <a:gd name="connsiteY0" fmla="*/ 2055917 h 4209175"/>
              <a:gd name="connsiteX1" fmla="*/ 257281 w 2785351"/>
              <a:gd name="connsiteY1" fmla="*/ 37064 h 4209175"/>
              <a:gd name="connsiteX2" fmla="*/ 369198 w 2785351"/>
              <a:gd name="connsiteY2" fmla="*/ 733799 h 4209175"/>
              <a:gd name="connsiteX3" fmla="*/ 1383307 w 2785351"/>
              <a:gd name="connsiteY3" fmla="*/ 556568 h 4209175"/>
              <a:gd name="connsiteX4" fmla="*/ 2760451 w 2785351"/>
              <a:gd name="connsiteY4" fmla="*/ 545696 h 4209175"/>
              <a:gd name="connsiteX5" fmla="*/ 2779355 w 2785351"/>
              <a:gd name="connsiteY5" fmla="*/ 2149239 h 4209175"/>
              <a:gd name="connsiteX6" fmla="*/ 2777152 w 2785351"/>
              <a:gd name="connsiteY6" fmla="*/ 3355291 h 4209175"/>
              <a:gd name="connsiteX7" fmla="*/ 1472517 w 2785351"/>
              <a:gd name="connsiteY7" fmla="*/ 3582206 h 4209175"/>
              <a:gd name="connsiteX8" fmla="*/ 361206 w 2785351"/>
              <a:gd name="connsiteY8" fmla="*/ 3482349 h 4209175"/>
              <a:gd name="connsiteX9" fmla="*/ 210984 w 2785351"/>
              <a:gd name="connsiteY9" fmla="*/ 4171350 h 4209175"/>
              <a:gd name="connsiteX10" fmla="*/ 272 w 2785351"/>
              <a:gd name="connsiteY10" fmla="*/ 2055917 h 4209175"/>
              <a:gd name="connsiteX0" fmla="*/ 272 w 2785351"/>
              <a:gd name="connsiteY0" fmla="*/ 2064625 h 4217883"/>
              <a:gd name="connsiteX1" fmla="*/ 257281 w 2785351"/>
              <a:gd name="connsiteY1" fmla="*/ 45772 h 4217883"/>
              <a:gd name="connsiteX2" fmla="*/ 366364 w 2785351"/>
              <a:gd name="connsiteY2" fmla="*/ 647058 h 4217883"/>
              <a:gd name="connsiteX3" fmla="*/ 1383307 w 2785351"/>
              <a:gd name="connsiteY3" fmla="*/ 565276 h 4217883"/>
              <a:gd name="connsiteX4" fmla="*/ 2760451 w 2785351"/>
              <a:gd name="connsiteY4" fmla="*/ 554404 h 4217883"/>
              <a:gd name="connsiteX5" fmla="*/ 2779355 w 2785351"/>
              <a:gd name="connsiteY5" fmla="*/ 2157947 h 4217883"/>
              <a:gd name="connsiteX6" fmla="*/ 2777152 w 2785351"/>
              <a:gd name="connsiteY6" fmla="*/ 3363999 h 4217883"/>
              <a:gd name="connsiteX7" fmla="*/ 1472517 w 2785351"/>
              <a:gd name="connsiteY7" fmla="*/ 3590914 h 4217883"/>
              <a:gd name="connsiteX8" fmla="*/ 361206 w 2785351"/>
              <a:gd name="connsiteY8" fmla="*/ 3491057 h 4217883"/>
              <a:gd name="connsiteX9" fmla="*/ 210984 w 2785351"/>
              <a:gd name="connsiteY9" fmla="*/ 4180058 h 4217883"/>
              <a:gd name="connsiteX10" fmla="*/ 272 w 2785351"/>
              <a:gd name="connsiteY10" fmla="*/ 2064625 h 4217883"/>
              <a:gd name="connsiteX0" fmla="*/ 272 w 2785351"/>
              <a:gd name="connsiteY0" fmla="*/ 2062286 h 4215544"/>
              <a:gd name="connsiteX1" fmla="*/ 257281 w 2785351"/>
              <a:gd name="connsiteY1" fmla="*/ 43433 h 4215544"/>
              <a:gd name="connsiteX2" fmla="*/ 366364 w 2785351"/>
              <a:gd name="connsiteY2" fmla="*/ 644719 h 4215544"/>
              <a:gd name="connsiteX3" fmla="*/ 1383307 w 2785351"/>
              <a:gd name="connsiteY3" fmla="*/ 562937 h 4215544"/>
              <a:gd name="connsiteX4" fmla="*/ 2760451 w 2785351"/>
              <a:gd name="connsiteY4" fmla="*/ 552065 h 4215544"/>
              <a:gd name="connsiteX5" fmla="*/ 2779355 w 2785351"/>
              <a:gd name="connsiteY5" fmla="*/ 2155608 h 4215544"/>
              <a:gd name="connsiteX6" fmla="*/ 2777152 w 2785351"/>
              <a:gd name="connsiteY6" fmla="*/ 3361660 h 4215544"/>
              <a:gd name="connsiteX7" fmla="*/ 1472517 w 2785351"/>
              <a:gd name="connsiteY7" fmla="*/ 3588575 h 4215544"/>
              <a:gd name="connsiteX8" fmla="*/ 361206 w 2785351"/>
              <a:gd name="connsiteY8" fmla="*/ 3488718 h 4215544"/>
              <a:gd name="connsiteX9" fmla="*/ 210984 w 2785351"/>
              <a:gd name="connsiteY9" fmla="*/ 4177719 h 4215544"/>
              <a:gd name="connsiteX10" fmla="*/ 272 w 2785351"/>
              <a:gd name="connsiteY10" fmla="*/ 2062286 h 4215544"/>
              <a:gd name="connsiteX0" fmla="*/ 272 w 2785351"/>
              <a:gd name="connsiteY0" fmla="*/ 2061481 h 4214739"/>
              <a:gd name="connsiteX1" fmla="*/ 257281 w 2785351"/>
              <a:gd name="connsiteY1" fmla="*/ 42628 h 4214739"/>
              <a:gd name="connsiteX2" fmla="*/ 312519 w 2785351"/>
              <a:gd name="connsiteY2" fmla="*/ 652591 h 4214739"/>
              <a:gd name="connsiteX3" fmla="*/ 1383307 w 2785351"/>
              <a:gd name="connsiteY3" fmla="*/ 562132 h 4214739"/>
              <a:gd name="connsiteX4" fmla="*/ 2760451 w 2785351"/>
              <a:gd name="connsiteY4" fmla="*/ 551260 h 4214739"/>
              <a:gd name="connsiteX5" fmla="*/ 2779355 w 2785351"/>
              <a:gd name="connsiteY5" fmla="*/ 2154803 h 4214739"/>
              <a:gd name="connsiteX6" fmla="*/ 2777152 w 2785351"/>
              <a:gd name="connsiteY6" fmla="*/ 3360855 h 4214739"/>
              <a:gd name="connsiteX7" fmla="*/ 1472517 w 2785351"/>
              <a:gd name="connsiteY7" fmla="*/ 3587770 h 4214739"/>
              <a:gd name="connsiteX8" fmla="*/ 361206 w 2785351"/>
              <a:gd name="connsiteY8" fmla="*/ 3487913 h 4214739"/>
              <a:gd name="connsiteX9" fmla="*/ 210984 w 2785351"/>
              <a:gd name="connsiteY9" fmla="*/ 4176914 h 4214739"/>
              <a:gd name="connsiteX10" fmla="*/ 272 w 2785351"/>
              <a:gd name="connsiteY10" fmla="*/ 2061481 h 4214739"/>
              <a:gd name="connsiteX0" fmla="*/ 262 w 2785341"/>
              <a:gd name="connsiteY0" fmla="*/ 2061481 h 4214739"/>
              <a:gd name="connsiteX1" fmla="*/ 257271 w 2785341"/>
              <a:gd name="connsiteY1" fmla="*/ 42628 h 4214739"/>
              <a:gd name="connsiteX2" fmla="*/ 312509 w 2785341"/>
              <a:gd name="connsiteY2" fmla="*/ 652591 h 4214739"/>
              <a:gd name="connsiteX3" fmla="*/ 1383297 w 2785341"/>
              <a:gd name="connsiteY3" fmla="*/ 562132 h 4214739"/>
              <a:gd name="connsiteX4" fmla="*/ 2760441 w 2785341"/>
              <a:gd name="connsiteY4" fmla="*/ 551260 h 4214739"/>
              <a:gd name="connsiteX5" fmla="*/ 2779345 w 2785341"/>
              <a:gd name="connsiteY5" fmla="*/ 2154803 h 4214739"/>
              <a:gd name="connsiteX6" fmla="*/ 2777142 w 2785341"/>
              <a:gd name="connsiteY6" fmla="*/ 3360855 h 4214739"/>
              <a:gd name="connsiteX7" fmla="*/ 1472507 w 2785341"/>
              <a:gd name="connsiteY7" fmla="*/ 3587770 h 4214739"/>
              <a:gd name="connsiteX8" fmla="*/ 318686 w 2785341"/>
              <a:gd name="connsiteY8" fmla="*/ 3487913 h 4214739"/>
              <a:gd name="connsiteX9" fmla="*/ 210974 w 2785341"/>
              <a:gd name="connsiteY9" fmla="*/ 4176914 h 4214739"/>
              <a:gd name="connsiteX10" fmla="*/ 262 w 2785341"/>
              <a:gd name="connsiteY10" fmla="*/ 2061481 h 4214739"/>
              <a:gd name="connsiteX0" fmla="*/ 262 w 2785341"/>
              <a:gd name="connsiteY0" fmla="*/ 2061481 h 4215310"/>
              <a:gd name="connsiteX1" fmla="*/ 257271 w 2785341"/>
              <a:gd name="connsiteY1" fmla="*/ 42628 h 4215310"/>
              <a:gd name="connsiteX2" fmla="*/ 312509 w 2785341"/>
              <a:gd name="connsiteY2" fmla="*/ 652591 h 4215310"/>
              <a:gd name="connsiteX3" fmla="*/ 1383297 w 2785341"/>
              <a:gd name="connsiteY3" fmla="*/ 562132 h 4215310"/>
              <a:gd name="connsiteX4" fmla="*/ 2760441 w 2785341"/>
              <a:gd name="connsiteY4" fmla="*/ 551260 h 4215310"/>
              <a:gd name="connsiteX5" fmla="*/ 2779345 w 2785341"/>
              <a:gd name="connsiteY5" fmla="*/ 2154803 h 4215310"/>
              <a:gd name="connsiteX6" fmla="*/ 2777142 w 2785341"/>
              <a:gd name="connsiteY6" fmla="*/ 3360855 h 4215310"/>
              <a:gd name="connsiteX7" fmla="*/ 1472507 w 2785341"/>
              <a:gd name="connsiteY7" fmla="*/ 3587770 h 4215310"/>
              <a:gd name="connsiteX8" fmla="*/ 318686 w 2785341"/>
              <a:gd name="connsiteY8" fmla="*/ 3487913 h 4215310"/>
              <a:gd name="connsiteX9" fmla="*/ 210974 w 2785341"/>
              <a:gd name="connsiteY9" fmla="*/ 4176914 h 4215310"/>
              <a:gd name="connsiteX10" fmla="*/ 262 w 2785341"/>
              <a:gd name="connsiteY10" fmla="*/ 2061481 h 4215310"/>
              <a:gd name="connsiteX0" fmla="*/ 204 w 2841962"/>
              <a:gd name="connsiteY0" fmla="*/ 2061481 h 4215309"/>
              <a:gd name="connsiteX1" fmla="*/ 313892 w 2841962"/>
              <a:gd name="connsiteY1" fmla="*/ 42628 h 4215309"/>
              <a:gd name="connsiteX2" fmla="*/ 369130 w 2841962"/>
              <a:gd name="connsiteY2" fmla="*/ 652591 h 4215309"/>
              <a:gd name="connsiteX3" fmla="*/ 1439918 w 2841962"/>
              <a:gd name="connsiteY3" fmla="*/ 562132 h 4215309"/>
              <a:gd name="connsiteX4" fmla="*/ 2817062 w 2841962"/>
              <a:gd name="connsiteY4" fmla="*/ 551260 h 4215309"/>
              <a:gd name="connsiteX5" fmla="*/ 2835966 w 2841962"/>
              <a:gd name="connsiteY5" fmla="*/ 2154803 h 4215309"/>
              <a:gd name="connsiteX6" fmla="*/ 2833763 w 2841962"/>
              <a:gd name="connsiteY6" fmla="*/ 3360855 h 4215309"/>
              <a:gd name="connsiteX7" fmla="*/ 1529128 w 2841962"/>
              <a:gd name="connsiteY7" fmla="*/ 3587770 h 4215309"/>
              <a:gd name="connsiteX8" fmla="*/ 375307 w 2841962"/>
              <a:gd name="connsiteY8" fmla="*/ 3487913 h 4215309"/>
              <a:gd name="connsiteX9" fmla="*/ 267595 w 2841962"/>
              <a:gd name="connsiteY9" fmla="*/ 4176914 h 4215309"/>
              <a:gd name="connsiteX10" fmla="*/ 204 w 2841962"/>
              <a:gd name="connsiteY10" fmla="*/ 2061481 h 4215309"/>
              <a:gd name="connsiteX0" fmla="*/ 16 w 2841774"/>
              <a:gd name="connsiteY0" fmla="*/ 2061481 h 4215309"/>
              <a:gd name="connsiteX1" fmla="*/ 313704 w 2841774"/>
              <a:gd name="connsiteY1" fmla="*/ 42628 h 4215309"/>
              <a:gd name="connsiteX2" fmla="*/ 368942 w 2841774"/>
              <a:gd name="connsiteY2" fmla="*/ 652591 h 4215309"/>
              <a:gd name="connsiteX3" fmla="*/ 1439730 w 2841774"/>
              <a:gd name="connsiteY3" fmla="*/ 562132 h 4215309"/>
              <a:gd name="connsiteX4" fmla="*/ 2816874 w 2841774"/>
              <a:gd name="connsiteY4" fmla="*/ 551260 h 4215309"/>
              <a:gd name="connsiteX5" fmla="*/ 2835778 w 2841774"/>
              <a:gd name="connsiteY5" fmla="*/ 2154803 h 4215309"/>
              <a:gd name="connsiteX6" fmla="*/ 2833575 w 2841774"/>
              <a:gd name="connsiteY6" fmla="*/ 3360855 h 4215309"/>
              <a:gd name="connsiteX7" fmla="*/ 1528940 w 2841774"/>
              <a:gd name="connsiteY7" fmla="*/ 3587770 h 4215309"/>
              <a:gd name="connsiteX8" fmla="*/ 375119 w 2841774"/>
              <a:gd name="connsiteY8" fmla="*/ 3487913 h 4215309"/>
              <a:gd name="connsiteX9" fmla="*/ 267407 w 2841774"/>
              <a:gd name="connsiteY9" fmla="*/ 4176914 h 4215309"/>
              <a:gd name="connsiteX10" fmla="*/ 16 w 2841774"/>
              <a:gd name="connsiteY10" fmla="*/ 2061481 h 4215309"/>
              <a:gd name="connsiteX0" fmla="*/ 14 w 2853108"/>
              <a:gd name="connsiteY0" fmla="*/ 1934262 h 4215043"/>
              <a:gd name="connsiteX1" fmla="*/ 325038 w 2853108"/>
              <a:gd name="connsiteY1" fmla="*/ 36890 h 4215043"/>
              <a:gd name="connsiteX2" fmla="*/ 380276 w 2853108"/>
              <a:gd name="connsiteY2" fmla="*/ 646853 h 4215043"/>
              <a:gd name="connsiteX3" fmla="*/ 1451064 w 2853108"/>
              <a:gd name="connsiteY3" fmla="*/ 556394 h 4215043"/>
              <a:gd name="connsiteX4" fmla="*/ 2828208 w 2853108"/>
              <a:gd name="connsiteY4" fmla="*/ 545522 h 4215043"/>
              <a:gd name="connsiteX5" fmla="*/ 2847112 w 2853108"/>
              <a:gd name="connsiteY5" fmla="*/ 2149065 h 4215043"/>
              <a:gd name="connsiteX6" fmla="*/ 2844909 w 2853108"/>
              <a:gd name="connsiteY6" fmla="*/ 3355117 h 4215043"/>
              <a:gd name="connsiteX7" fmla="*/ 1540274 w 2853108"/>
              <a:gd name="connsiteY7" fmla="*/ 3582032 h 4215043"/>
              <a:gd name="connsiteX8" fmla="*/ 386453 w 2853108"/>
              <a:gd name="connsiteY8" fmla="*/ 3482175 h 4215043"/>
              <a:gd name="connsiteX9" fmla="*/ 278741 w 2853108"/>
              <a:gd name="connsiteY9" fmla="*/ 4171176 h 4215043"/>
              <a:gd name="connsiteX10" fmla="*/ 14 w 2853108"/>
              <a:gd name="connsiteY10" fmla="*/ 1934262 h 4215043"/>
              <a:gd name="connsiteX0" fmla="*/ 7 w 3184358"/>
              <a:gd name="connsiteY0" fmla="*/ 2050973 h 4215270"/>
              <a:gd name="connsiteX1" fmla="*/ 656288 w 3184358"/>
              <a:gd name="connsiteY1" fmla="*/ 42148 h 4215270"/>
              <a:gd name="connsiteX2" fmla="*/ 711526 w 3184358"/>
              <a:gd name="connsiteY2" fmla="*/ 652111 h 4215270"/>
              <a:gd name="connsiteX3" fmla="*/ 1782314 w 3184358"/>
              <a:gd name="connsiteY3" fmla="*/ 561652 h 4215270"/>
              <a:gd name="connsiteX4" fmla="*/ 3159458 w 3184358"/>
              <a:gd name="connsiteY4" fmla="*/ 550780 h 4215270"/>
              <a:gd name="connsiteX5" fmla="*/ 3178362 w 3184358"/>
              <a:gd name="connsiteY5" fmla="*/ 2154323 h 4215270"/>
              <a:gd name="connsiteX6" fmla="*/ 3176159 w 3184358"/>
              <a:gd name="connsiteY6" fmla="*/ 3360375 h 4215270"/>
              <a:gd name="connsiteX7" fmla="*/ 1871524 w 3184358"/>
              <a:gd name="connsiteY7" fmla="*/ 3587290 h 4215270"/>
              <a:gd name="connsiteX8" fmla="*/ 717703 w 3184358"/>
              <a:gd name="connsiteY8" fmla="*/ 3487433 h 4215270"/>
              <a:gd name="connsiteX9" fmla="*/ 609991 w 3184358"/>
              <a:gd name="connsiteY9" fmla="*/ 4176434 h 4215270"/>
              <a:gd name="connsiteX10" fmla="*/ 7 w 3184358"/>
              <a:gd name="connsiteY10" fmla="*/ 2050973 h 4215270"/>
              <a:gd name="connsiteX0" fmla="*/ 7 w 3284499"/>
              <a:gd name="connsiteY0" fmla="*/ 2050973 h 4215270"/>
              <a:gd name="connsiteX1" fmla="*/ 656288 w 3284499"/>
              <a:gd name="connsiteY1" fmla="*/ 42148 h 4215270"/>
              <a:gd name="connsiteX2" fmla="*/ 711526 w 3284499"/>
              <a:gd name="connsiteY2" fmla="*/ 652111 h 4215270"/>
              <a:gd name="connsiteX3" fmla="*/ 1782314 w 3284499"/>
              <a:gd name="connsiteY3" fmla="*/ 561652 h 4215270"/>
              <a:gd name="connsiteX4" fmla="*/ 3178362 w 3284499"/>
              <a:gd name="connsiteY4" fmla="*/ 2154323 h 4215270"/>
              <a:gd name="connsiteX5" fmla="*/ 3176159 w 3284499"/>
              <a:gd name="connsiteY5" fmla="*/ 3360375 h 4215270"/>
              <a:gd name="connsiteX6" fmla="*/ 1871524 w 3284499"/>
              <a:gd name="connsiteY6" fmla="*/ 3587290 h 4215270"/>
              <a:gd name="connsiteX7" fmla="*/ 717703 w 3284499"/>
              <a:gd name="connsiteY7" fmla="*/ 3487433 h 4215270"/>
              <a:gd name="connsiteX8" fmla="*/ 609991 w 3284499"/>
              <a:gd name="connsiteY8" fmla="*/ 4176434 h 4215270"/>
              <a:gd name="connsiteX9" fmla="*/ 7 w 3284499"/>
              <a:gd name="connsiteY9" fmla="*/ 2050973 h 4215270"/>
              <a:gd name="connsiteX0" fmla="*/ 7 w 3176338"/>
              <a:gd name="connsiteY0" fmla="*/ 2050973 h 4215270"/>
              <a:gd name="connsiteX1" fmla="*/ 656288 w 3176338"/>
              <a:gd name="connsiteY1" fmla="*/ 42148 h 4215270"/>
              <a:gd name="connsiteX2" fmla="*/ 711526 w 3176338"/>
              <a:gd name="connsiteY2" fmla="*/ 652111 h 4215270"/>
              <a:gd name="connsiteX3" fmla="*/ 1782314 w 3176338"/>
              <a:gd name="connsiteY3" fmla="*/ 561652 h 4215270"/>
              <a:gd name="connsiteX4" fmla="*/ 3176159 w 3176338"/>
              <a:gd name="connsiteY4" fmla="*/ 3360375 h 4215270"/>
              <a:gd name="connsiteX5" fmla="*/ 1871524 w 3176338"/>
              <a:gd name="connsiteY5" fmla="*/ 3587290 h 4215270"/>
              <a:gd name="connsiteX6" fmla="*/ 717703 w 3176338"/>
              <a:gd name="connsiteY6" fmla="*/ 3487433 h 4215270"/>
              <a:gd name="connsiteX7" fmla="*/ 609991 w 3176338"/>
              <a:gd name="connsiteY7" fmla="*/ 4176434 h 4215270"/>
              <a:gd name="connsiteX8" fmla="*/ 7 w 3176338"/>
              <a:gd name="connsiteY8" fmla="*/ 2050973 h 4215270"/>
              <a:gd name="connsiteX0" fmla="*/ 7 w 1972474"/>
              <a:gd name="connsiteY0" fmla="*/ 2050973 h 4215270"/>
              <a:gd name="connsiteX1" fmla="*/ 656288 w 1972474"/>
              <a:gd name="connsiteY1" fmla="*/ 42148 h 4215270"/>
              <a:gd name="connsiteX2" fmla="*/ 711526 w 1972474"/>
              <a:gd name="connsiteY2" fmla="*/ 652111 h 4215270"/>
              <a:gd name="connsiteX3" fmla="*/ 1782314 w 1972474"/>
              <a:gd name="connsiteY3" fmla="*/ 561652 h 4215270"/>
              <a:gd name="connsiteX4" fmla="*/ 1871524 w 1972474"/>
              <a:gd name="connsiteY4" fmla="*/ 3587290 h 4215270"/>
              <a:gd name="connsiteX5" fmla="*/ 717703 w 1972474"/>
              <a:gd name="connsiteY5" fmla="*/ 3487433 h 4215270"/>
              <a:gd name="connsiteX6" fmla="*/ 609991 w 1972474"/>
              <a:gd name="connsiteY6" fmla="*/ 4176434 h 4215270"/>
              <a:gd name="connsiteX7" fmla="*/ 7 w 1972474"/>
              <a:gd name="connsiteY7" fmla="*/ 2050973 h 4215270"/>
              <a:gd name="connsiteX0" fmla="*/ 7 w 1943804"/>
              <a:gd name="connsiteY0" fmla="*/ 2050973 h 4215270"/>
              <a:gd name="connsiteX1" fmla="*/ 656288 w 1943804"/>
              <a:gd name="connsiteY1" fmla="*/ 42148 h 4215270"/>
              <a:gd name="connsiteX2" fmla="*/ 711526 w 1943804"/>
              <a:gd name="connsiteY2" fmla="*/ 652111 h 4215270"/>
              <a:gd name="connsiteX3" fmla="*/ 1782314 w 1943804"/>
              <a:gd name="connsiteY3" fmla="*/ 561652 h 4215270"/>
              <a:gd name="connsiteX4" fmla="*/ 1871524 w 1943804"/>
              <a:gd name="connsiteY4" fmla="*/ 3587290 h 4215270"/>
              <a:gd name="connsiteX5" fmla="*/ 717703 w 1943804"/>
              <a:gd name="connsiteY5" fmla="*/ 3487433 h 4215270"/>
              <a:gd name="connsiteX6" fmla="*/ 609991 w 1943804"/>
              <a:gd name="connsiteY6" fmla="*/ 4176434 h 4215270"/>
              <a:gd name="connsiteX7" fmla="*/ 7 w 1943804"/>
              <a:gd name="connsiteY7" fmla="*/ 2050973 h 4215270"/>
              <a:gd name="connsiteX0" fmla="*/ 7 w 1891796"/>
              <a:gd name="connsiteY0" fmla="*/ 2050973 h 4215270"/>
              <a:gd name="connsiteX1" fmla="*/ 656288 w 1891796"/>
              <a:gd name="connsiteY1" fmla="*/ 42148 h 4215270"/>
              <a:gd name="connsiteX2" fmla="*/ 711526 w 1891796"/>
              <a:gd name="connsiteY2" fmla="*/ 652111 h 4215270"/>
              <a:gd name="connsiteX3" fmla="*/ 1782314 w 1891796"/>
              <a:gd name="connsiteY3" fmla="*/ 561652 h 4215270"/>
              <a:gd name="connsiteX4" fmla="*/ 1736211 w 1891796"/>
              <a:gd name="connsiteY4" fmla="*/ 3570467 h 4215270"/>
              <a:gd name="connsiteX5" fmla="*/ 717703 w 1891796"/>
              <a:gd name="connsiteY5" fmla="*/ 3487433 h 4215270"/>
              <a:gd name="connsiteX6" fmla="*/ 609991 w 1891796"/>
              <a:gd name="connsiteY6" fmla="*/ 4176434 h 4215270"/>
              <a:gd name="connsiteX7" fmla="*/ 7 w 1891796"/>
              <a:gd name="connsiteY7" fmla="*/ 2050973 h 4215270"/>
              <a:gd name="connsiteX0" fmla="*/ 7 w 1863964"/>
              <a:gd name="connsiteY0" fmla="*/ 2050973 h 4215270"/>
              <a:gd name="connsiteX1" fmla="*/ 656288 w 1863964"/>
              <a:gd name="connsiteY1" fmla="*/ 42148 h 4215270"/>
              <a:gd name="connsiteX2" fmla="*/ 711526 w 1863964"/>
              <a:gd name="connsiteY2" fmla="*/ 652111 h 4215270"/>
              <a:gd name="connsiteX3" fmla="*/ 1782314 w 1863964"/>
              <a:gd name="connsiteY3" fmla="*/ 561652 h 4215270"/>
              <a:gd name="connsiteX4" fmla="*/ 1736211 w 1863964"/>
              <a:gd name="connsiteY4" fmla="*/ 3570467 h 4215270"/>
              <a:gd name="connsiteX5" fmla="*/ 717703 w 1863964"/>
              <a:gd name="connsiteY5" fmla="*/ 3487433 h 4215270"/>
              <a:gd name="connsiteX6" fmla="*/ 609991 w 1863964"/>
              <a:gd name="connsiteY6" fmla="*/ 4176434 h 4215270"/>
              <a:gd name="connsiteX7" fmla="*/ 7 w 1863964"/>
              <a:gd name="connsiteY7" fmla="*/ 2050973 h 4215270"/>
              <a:gd name="connsiteX0" fmla="*/ 7 w 1831255"/>
              <a:gd name="connsiteY0" fmla="*/ 2050973 h 4215270"/>
              <a:gd name="connsiteX1" fmla="*/ 656288 w 1831255"/>
              <a:gd name="connsiteY1" fmla="*/ 42148 h 4215270"/>
              <a:gd name="connsiteX2" fmla="*/ 711526 w 1831255"/>
              <a:gd name="connsiteY2" fmla="*/ 652111 h 4215270"/>
              <a:gd name="connsiteX3" fmla="*/ 1782314 w 1831255"/>
              <a:gd name="connsiteY3" fmla="*/ 561652 h 4215270"/>
              <a:gd name="connsiteX4" fmla="*/ 1736211 w 1831255"/>
              <a:gd name="connsiteY4" fmla="*/ 3570467 h 4215270"/>
              <a:gd name="connsiteX5" fmla="*/ 717703 w 1831255"/>
              <a:gd name="connsiteY5" fmla="*/ 3487433 h 4215270"/>
              <a:gd name="connsiteX6" fmla="*/ 609991 w 1831255"/>
              <a:gd name="connsiteY6" fmla="*/ 4176434 h 4215270"/>
              <a:gd name="connsiteX7" fmla="*/ 7 w 1831255"/>
              <a:gd name="connsiteY7" fmla="*/ 2050973 h 4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255" h="4215270">
                <a:moveTo>
                  <a:pt x="7" y="2050973"/>
                </a:moveTo>
                <a:cubicBezTo>
                  <a:pt x="2055" y="1839173"/>
                  <a:pt x="537702" y="275292"/>
                  <a:pt x="656288" y="42148"/>
                </a:cubicBezTo>
                <a:cubicBezTo>
                  <a:pt x="774875" y="-190996"/>
                  <a:pt x="645716" y="617590"/>
                  <a:pt x="711526" y="652111"/>
                </a:cubicBezTo>
                <a:cubicBezTo>
                  <a:pt x="777336" y="686632"/>
                  <a:pt x="1685339" y="428859"/>
                  <a:pt x="1782314" y="561652"/>
                </a:cubicBezTo>
                <a:cubicBezTo>
                  <a:pt x="1879289" y="694445"/>
                  <a:pt x="1815240" y="3369099"/>
                  <a:pt x="1736211" y="3570467"/>
                </a:cubicBezTo>
                <a:cubicBezTo>
                  <a:pt x="1657182" y="3771835"/>
                  <a:pt x="910056" y="3522758"/>
                  <a:pt x="717703" y="3487433"/>
                </a:cubicBezTo>
                <a:cubicBezTo>
                  <a:pt x="633041" y="3469463"/>
                  <a:pt x="729607" y="4415844"/>
                  <a:pt x="609991" y="4176434"/>
                </a:cubicBezTo>
                <a:cubicBezTo>
                  <a:pt x="490375" y="3937024"/>
                  <a:pt x="-2041" y="2262773"/>
                  <a:pt x="7" y="2050973"/>
                </a:cubicBezTo>
                <a:close/>
              </a:path>
            </a:pathLst>
          </a:custGeom>
          <a:solidFill>
            <a:srgbClr val="4298B5">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en-NZ" sz="1050">
              <a:latin typeface="AvenirMaoriLight" panose="020B0402020203020204" pitchFamily="34" charset="0"/>
            </a:endParaRPr>
          </a:p>
        </p:txBody>
      </p:sp>
      <p:sp>
        <p:nvSpPr>
          <p:cNvPr id="30" name="Rectangle 29"/>
          <p:cNvSpPr/>
          <p:nvPr/>
        </p:nvSpPr>
        <p:spPr>
          <a:xfrm>
            <a:off x="288804" y="3471807"/>
            <a:ext cx="2516416" cy="867930"/>
          </a:xfrm>
          <a:prstGeom prst="rect">
            <a:avLst/>
          </a:prstGeom>
        </p:spPr>
        <p:txBody>
          <a:bodyPr wrap="square">
            <a:spAutoFit/>
          </a:bodyPr>
          <a:lstStyle/>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Two-phased modelling of the transition, including a focus on uncertainty</a:t>
            </a:r>
          </a:p>
        </p:txBody>
      </p:sp>
      <p:sp>
        <p:nvSpPr>
          <p:cNvPr id="20" name="Rectangle 19"/>
          <p:cNvSpPr/>
          <p:nvPr/>
        </p:nvSpPr>
        <p:spPr>
          <a:xfrm>
            <a:off x="3976793" y="5258887"/>
            <a:ext cx="1765367" cy="609398"/>
          </a:xfrm>
          <a:prstGeom prst="rect">
            <a:avLst/>
          </a:prstGeom>
        </p:spPr>
        <p:txBody>
          <a:bodyPr wrap="square">
            <a:spAutoFit/>
          </a:bodyPr>
          <a:lstStyle/>
          <a:p>
            <a:pPr algn="ctr">
              <a:lnSpc>
                <a:spcPct val="120000"/>
              </a:lnSpc>
            </a:pPr>
            <a:r>
              <a:rPr lang="en-NZ" sz="1400">
                <a:ea typeface="Calibri" panose="020F0502020204030204" pitchFamily="34" charset="0"/>
                <a:cs typeface="Times New Roman" panose="02020603050405020304" pitchFamily="18" charset="0"/>
              </a:rPr>
              <a:t>120</a:t>
            </a:r>
            <a:r>
              <a:rPr lang="en-NZ" sz="1400" dirty="0">
                <a:ea typeface="Calibri" panose="020F0502020204030204" pitchFamily="34" charset="0"/>
                <a:cs typeface="Times New Roman" panose="02020603050405020304" pitchFamily="18" charset="0"/>
              </a:rPr>
              <a:t>+ </a:t>
            </a:r>
            <a:r>
              <a:rPr lang="en-NZ" sz="1400" dirty="0">
                <a:solidFill>
                  <a:srgbClr val="000000"/>
                </a:solidFill>
                <a:ea typeface="Calibri" panose="020F0502020204030204" pitchFamily="34" charset="0"/>
                <a:cs typeface="Times New Roman" panose="02020603050405020304" pitchFamily="18" charset="0"/>
              </a:rPr>
              <a:t>engagement </a:t>
            </a:r>
          </a:p>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meetings</a:t>
            </a:r>
            <a:r>
              <a:rPr lang="en-NZ" sz="1400" b="1" dirty="0">
                <a:solidFill>
                  <a:srgbClr val="000000"/>
                </a:solidFill>
                <a:ea typeface="Calibri" panose="020F0502020204030204" pitchFamily="34" charset="0"/>
                <a:cs typeface="Times New Roman" panose="02020603050405020304" pitchFamily="18" charset="0"/>
              </a:rPr>
              <a:t> </a:t>
            </a:r>
          </a:p>
        </p:txBody>
      </p:sp>
      <p:sp>
        <p:nvSpPr>
          <p:cNvPr id="31" name="Rectangle 30">
            <a:extLst>
              <a:ext uri="{FF2B5EF4-FFF2-40B4-BE49-F238E27FC236}">
                <a16:creationId xmlns:a16="http://schemas.microsoft.com/office/drawing/2014/main" id="{8A25AADD-FB3F-4727-9261-7A9A4AC2B380}"/>
              </a:ext>
            </a:extLst>
          </p:cNvPr>
          <p:cNvSpPr/>
          <p:nvPr/>
        </p:nvSpPr>
        <p:spPr>
          <a:xfrm>
            <a:off x="1763615" y="1768204"/>
            <a:ext cx="3018967" cy="848887"/>
          </a:xfrm>
          <a:prstGeom prst="rect">
            <a:avLst/>
          </a:prstGeom>
        </p:spPr>
        <p:txBody>
          <a:bodyPr wrap="square">
            <a:spAutoFit/>
          </a:bodyPr>
          <a:lstStyle/>
          <a:p>
            <a:pPr algn="ctr">
              <a:lnSpc>
                <a:spcPct val="120000"/>
              </a:lnSpc>
            </a:pPr>
            <a:r>
              <a:rPr lang="en-NZ" sz="1400" dirty="0">
                <a:solidFill>
                  <a:srgbClr val="000000"/>
                </a:solidFill>
                <a:ea typeface="Calibri" panose="020F0502020204030204" pitchFamily="34" charset="0"/>
                <a:cs typeface="Times New Roman" panose="02020603050405020304" pitchFamily="18" charset="0"/>
              </a:rPr>
              <a:t>Published an issues paper in August 2017, a draft report in April 2018 &amp; the final report in August 2018</a:t>
            </a:r>
          </a:p>
        </p:txBody>
      </p:sp>
    </p:spTree>
    <p:extLst>
      <p:ext uri="{BB962C8B-B14F-4D97-AF65-F5344CB8AC3E}">
        <p14:creationId xmlns:p14="http://schemas.microsoft.com/office/powerpoint/2010/main" val="34847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6261D-6887-4B5F-818E-1EDACBFCD251}"/>
              </a:ext>
            </a:extLst>
          </p:cNvPr>
          <p:cNvSpPr>
            <a:spLocks noGrp="1"/>
          </p:cNvSpPr>
          <p:nvPr>
            <p:ph type="title"/>
          </p:nvPr>
        </p:nvSpPr>
        <p:spPr>
          <a:xfrm>
            <a:off x="380972" y="548680"/>
            <a:ext cx="7571185" cy="1143000"/>
          </a:xfrm>
        </p:spPr>
        <p:txBody>
          <a:bodyPr>
            <a:normAutofit/>
          </a:bodyPr>
          <a:lstStyle/>
          <a:p>
            <a:r>
              <a:rPr lang="en-NZ" sz="3000" dirty="0">
                <a:latin typeface="+mn-lt"/>
              </a:rPr>
              <a:t>NZ’s challenge to get to net-zero emissions</a:t>
            </a:r>
          </a:p>
        </p:txBody>
      </p:sp>
      <p:pic>
        <p:nvPicPr>
          <p:cNvPr id="64" name="Picture 63">
            <a:extLst>
              <a:ext uri="{FF2B5EF4-FFF2-40B4-BE49-F238E27FC236}">
                <a16:creationId xmlns:a16="http://schemas.microsoft.com/office/drawing/2014/main" id="{6C406D8C-4786-4B3A-9945-C52D34D85191}"/>
              </a:ext>
            </a:extLst>
          </p:cNvPr>
          <p:cNvPicPr>
            <a:picLocks noChangeAspect="1"/>
          </p:cNvPicPr>
          <p:nvPr/>
        </p:nvPicPr>
        <p:blipFill>
          <a:blip r:embed="rId3"/>
          <a:stretch>
            <a:fillRect/>
          </a:stretch>
        </p:blipFill>
        <p:spPr>
          <a:xfrm>
            <a:off x="418759" y="1561110"/>
            <a:ext cx="7824263" cy="5040000"/>
          </a:xfrm>
          <a:prstGeom prst="rect">
            <a:avLst/>
          </a:prstGeom>
        </p:spPr>
      </p:pic>
      <p:sp>
        <p:nvSpPr>
          <p:cNvPr id="7" name="Rectangle 6">
            <a:extLst>
              <a:ext uri="{FF2B5EF4-FFF2-40B4-BE49-F238E27FC236}">
                <a16:creationId xmlns:a16="http://schemas.microsoft.com/office/drawing/2014/main" id="{FEEDC49B-10BC-435E-A8CB-622877EB9F7A}"/>
              </a:ext>
            </a:extLst>
          </p:cNvPr>
          <p:cNvSpPr/>
          <p:nvPr/>
        </p:nvSpPr>
        <p:spPr>
          <a:xfrm>
            <a:off x="2534343" y="4452450"/>
            <a:ext cx="1681200" cy="298800"/>
          </a:xfrm>
          <a:prstGeom prst="rect">
            <a:avLst/>
          </a:prstGeom>
          <a:solidFill>
            <a:srgbClr val="D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tangle 8">
            <a:extLst>
              <a:ext uri="{FF2B5EF4-FFF2-40B4-BE49-F238E27FC236}">
                <a16:creationId xmlns:a16="http://schemas.microsoft.com/office/drawing/2014/main" id="{B865CF84-0914-48DE-A75B-7F44991CD7D2}"/>
              </a:ext>
            </a:extLst>
          </p:cNvPr>
          <p:cNvSpPr/>
          <p:nvPr/>
        </p:nvSpPr>
        <p:spPr>
          <a:xfrm>
            <a:off x="2557365" y="4752838"/>
            <a:ext cx="16092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a:extLst>
              <a:ext uri="{FF2B5EF4-FFF2-40B4-BE49-F238E27FC236}">
                <a16:creationId xmlns:a16="http://schemas.microsoft.com/office/drawing/2014/main" id="{209F4635-70B4-44CF-B913-2A9469C76F87}"/>
              </a:ext>
            </a:extLst>
          </p:cNvPr>
          <p:cNvSpPr/>
          <p:nvPr/>
        </p:nvSpPr>
        <p:spPr>
          <a:xfrm>
            <a:off x="2533550" y="4971487"/>
            <a:ext cx="1681200" cy="262800"/>
          </a:xfrm>
          <a:prstGeom prst="rect">
            <a:avLst/>
          </a:prstGeom>
          <a:solidFill>
            <a:srgbClr val="BFC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Rectangle 11">
            <a:extLst>
              <a:ext uri="{FF2B5EF4-FFF2-40B4-BE49-F238E27FC236}">
                <a16:creationId xmlns:a16="http://schemas.microsoft.com/office/drawing/2014/main" id="{0A40F095-F76E-40DA-80D5-4B23E800C3AA}"/>
              </a:ext>
            </a:extLst>
          </p:cNvPr>
          <p:cNvSpPr/>
          <p:nvPr/>
        </p:nvSpPr>
        <p:spPr>
          <a:xfrm>
            <a:off x="2534491" y="3812126"/>
            <a:ext cx="1681200" cy="644400"/>
          </a:xfrm>
          <a:prstGeom prst="rect">
            <a:avLst/>
          </a:prstGeom>
          <a:solidFill>
            <a:srgbClr val="A1C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a:extLst>
              <a:ext uri="{FF2B5EF4-FFF2-40B4-BE49-F238E27FC236}">
                <a16:creationId xmlns:a16="http://schemas.microsoft.com/office/drawing/2014/main" id="{C62B135B-544E-43BF-873C-54661AD7054E}"/>
              </a:ext>
            </a:extLst>
          </p:cNvPr>
          <p:cNvSpPr/>
          <p:nvPr/>
        </p:nvSpPr>
        <p:spPr>
          <a:xfrm>
            <a:off x="2533141" y="4749280"/>
            <a:ext cx="1681200" cy="223200"/>
          </a:xfrm>
          <a:prstGeom prst="rect">
            <a:avLst/>
          </a:prstGeom>
          <a:solidFill>
            <a:srgbClr val="D3D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TextBox 3">
            <a:extLst>
              <a:ext uri="{FF2B5EF4-FFF2-40B4-BE49-F238E27FC236}">
                <a16:creationId xmlns:a16="http://schemas.microsoft.com/office/drawing/2014/main" id="{925EB9B2-C354-444A-86FD-52781D30059F}"/>
              </a:ext>
            </a:extLst>
          </p:cNvPr>
          <p:cNvSpPr txBox="1"/>
          <p:nvPr/>
        </p:nvSpPr>
        <p:spPr>
          <a:xfrm>
            <a:off x="2555925" y="3971233"/>
            <a:ext cx="1611507" cy="276999"/>
          </a:xfrm>
          <a:prstGeom prst="rect">
            <a:avLst/>
          </a:prstGeom>
          <a:noFill/>
        </p:spPr>
        <p:txBody>
          <a:bodyPr wrap="square" rtlCol="0">
            <a:spAutoFit/>
          </a:bodyPr>
          <a:lstStyle/>
          <a:p>
            <a:pPr algn="ctr"/>
            <a:r>
              <a:rPr lang="en-NZ" sz="1200" dirty="0">
                <a:latin typeface="AvenirMaoriBold" panose="020B0703020203020204" pitchFamily="34" charset="0"/>
              </a:rPr>
              <a:t>Transport</a:t>
            </a:r>
          </a:p>
        </p:txBody>
      </p:sp>
      <p:sp>
        <p:nvSpPr>
          <p:cNvPr id="16" name="TextBox 15">
            <a:extLst>
              <a:ext uri="{FF2B5EF4-FFF2-40B4-BE49-F238E27FC236}">
                <a16:creationId xmlns:a16="http://schemas.microsoft.com/office/drawing/2014/main" id="{28D95CE4-C42D-4114-8607-A3ED1C027364}"/>
              </a:ext>
            </a:extLst>
          </p:cNvPr>
          <p:cNvSpPr txBox="1"/>
          <p:nvPr/>
        </p:nvSpPr>
        <p:spPr>
          <a:xfrm>
            <a:off x="2483768" y="4456727"/>
            <a:ext cx="1800200" cy="276999"/>
          </a:xfrm>
          <a:prstGeom prst="rect">
            <a:avLst/>
          </a:prstGeom>
          <a:noFill/>
        </p:spPr>
        <p:txBody>
          <a:bodyPr wrap="square" rtlCol="0">
            <a:spAutoFit/>
          </a:bodyPr>
          <a:lstStyle/>
          <a:p>
            <a:pPr algn="ctr"/>
            <a:r>
              <a:rPr lang="en-NZ" sz="1200" dirty="0">
                <a:latin typeface="AvenirMaoriBold" panose="020B0703020203020204" pitchFamily="34" charset="0"/>
              </a:rPr>
              <a:t>Electricity generation</a:t>
            </a:r>
          </a:p>
        </p:txBody>
      </p:sp>
      <p:sp>
        <p:nvSpPr>
          <p:cNvPr id="17" name="TextBox 16">
            <a:extLst>
              <a:ext uri="{FF2B5EF4-FFF2-40B4-BE49-F238E27FC236}">
                <a16:creationId xmlns:a16="http://schemas.microsoft.com/office/drawing/2014/main" id="{CECF9A94-D0B3-44EA-90ED-70D4BEBC1AA5}"/>
              </a:ext>
            </a:extLst>
          </p:cNvPr>
          <p:cNvSpPr txBox="1"/>
          <p:nvPr/>
        </p:nvSpPr>
        <p:spPr>
          <a:xfrm>
            <a:off x="2530816" y="4721566"/>
            <a:ext cx="1681144" cy="276999"/>
          </a:xfrm>
          <a:prstGeom prst="rect">
            <a:avLst/>
          </a:prstGeom>
          <a:noFill/>
        </p:spPr>
        <p:txBody>
          <a:bodyPr wrap="square" rtlCol="0">
            <a:spAutoFit/>
          </a:bodyPr>
          <a:lstStyle/>
          <a:p>
            <a:pPr algn="ctr"/>
            <a:r>
              <a:rPr lang="en-NZ" sz="1200" dirty="0">
                <a:latin typeface="AvenirMaoriBold" panose="020B0703020203020204" pitchFamily="34" charset="0"/>
              </a:rPr>
              <a:t>Industrial heat</a:t>
            </a:r>
          </a:p>
        </p:txBody>
      </p:sp>
      <p:sp>
        <p:nvSpPr>
          <p:cNvPr id="18" name="TextBox 17">
            <a:extLst>
              <a:ext uri="{FF2B5EF4-FFF2-40B4-BE49-F238E27FC236}">
                <a16:creationId xmlns:a16="http://schemas.microsoft.com/office/drawing/2014/main" id="{595A243F-5880-4809-89B6-D0E6E9A196EF}"/>
              </a:ext>
            </a:extLst>
          </p:cNvPr>
          <p:cNvSpPr txBox="1"/>
          <p:nvPr/>
        </p:nvSpPr>
        <p:spPr>
          <a:xfrm>
            <a:off x="2530816" y="4960216"/>
            <a:ext cx="1681144" cy="276999"/>
          </a:xfrm>
          <a:prstGeom prst="rect">
            <a:avLst/>
          </a:prstGeom>
          <a:noFill/>
        </p:spPr>
        <p:txBody>
          <a:bodyPr wrap="square" rtlCol="0">
            <a:spAutoFit/>
          </a:bodyPr>
          <a:lstStyle/>
          <a:p>
            <a:pPr algn="ctr"/>
            <a:r>
              <a:rPr lang="en-NZ" sz="1200" dirty="0">
                <a:latin typeface="AvenirMaoriBold" panose="020B0703020203020204" pitchFamily="34" charset="0"/>
              </a:rPr>
              <a:t>Other</a:t>
            </a:r>
          </a:p>
        </p:txBody>
      </p:sp>
    </p:spTree>
    <p:extLst>
      <p:ext uri="{BB962C8B-B14F-4D97-AF65-F5344CB8AC3E}">
        <p14:creationId xmlns:p14="http://schemas.microsoft.com/office/powerpoint/2010/main" val="50265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886700" cy="1325563"/>
          </a:xfrm>
        </p:spPr>
        <p:txBody>
          <a:bodyPr>
            <a:normAutofit/>
          </a:bodyPr>
          <a:lstStyle/>
          <a:p>
            <a:r>
              <a:rPr lang="en-NZ" sz="3000" dirty="0">
                <a:latin typeface="+mn-lt"/>
              </a:rPr>
              <a:t>Key changes needed</a:t>
            </a:r>
          </a:p>
        </p:txBody>
      </p:sp>
      <p:pic>
        <p:nvPicPr>
          <p:cNvPr id="4" name="Picture 3" descr="A picture containing text, map&#10;&#10;Description generated with high confidence">
            <a:extLst>
              <a:ext uri="{FF2B5EF4-FFF2-40B4-BE49-F238E27FC236}">
                <a16:creationId xmlns:a16="http://schemas.microsoft.com/office/drawing/2014/main" id="{4BE5C6CF-8FBE-44B2-AB86-A5D026E0372A}"/>
              </a:ext>
            </a:extLst>
          </p:cNvPr>
          <p:cNvPicPr>
            <a:picLocks noChangeAspect="1"/>
          </p:cNvPicPr>
          <p:nvPr/>
        </p:nvPicPr>
        <p:blipFill rotWithShape="1">
          <a:blip r:embed="rId3">
            <a:extLst>
              <a:ext uri="{28A0092B-C50C-407E-A947-70E740481C1C}">
                <a14:useLocalDpi xmlns:a14="http://schemas.microsoft.com/office/drawing/2010/main" val="0"/>
              </a:ext>
            </a:extLst>
          </a:blip>
          <a:srcRect t="25470"/>
          <a:stretch/>
        </p:blipFill>
        <p:spPr>
          <a:xfrm>
            <a:off x="0" y="2996952"/>
            <a:ext cx="9144000" cy="3833464"/>
          </a:xfrm>
          <a:prstGeom prst="rect">
            <a:avLst/>
          </a:prstGeom>
        </p:spPr>
      </p:pic>
      <p:sp>
        <p:nvSpPr>
          <p:cNvPr id="3" name="TextBox 2">
            <a:extLst>
              <a:ext uri="{FF2B5EF4-FFF2-40B4-BE49-F238E27FC236}">
                <a16:creationId xmlns:a16="http://schemas.microsoft.com/office/drawing/2014/main" id="{067F2204-89EF-4C66-B5C5-645389AAB571}"/>
              </a:ext>
            </a:extLst>
          </p:cNvPr>
          <p:cNvSpPr txBox="1"/>
          <p:nvPr/>
        </p:nvSpPr>
        <p:spPr>
          <a:xfrm>
            <a:off x="323528" y="1802235"/>
            <a:ext cx="3084556" cy="1107996"/>
          </a:xfrm>
          <a:prstGeom prst="rect">
            <a:avLst/>
          </a:prstGeom>
          <a:noFill/>
        </p:spPr>
        <p:txBody>
          <a:bodyPr wrap="square" rtlCol="0">
            <a:spAutoFit/>
          </a:bodyPr>
          <a:lstStyle/>
          <a:p>
            <a:r>
              <a:rPr lang="en-NZ" sz="2200" dirty="0"/>
              <a:t>1. Replace fossil fuels with electricity and other low-emissions fuels</a:t>
            </a:r>
          </a:p>
        </p:txBody>
      </p:sp>
      <p:sp>
        <p:nvSpPr>
          <p:cNvPr id="5" name="TextBox 4">
            <a:extLst>
              <a:ext uri="{FF2B5EF4-FFF2-40B4-BE49-F238E27FC236}">
                <a16:creationId xmlns:a16="http://schemas.microsoft.com/office/drawing/2014/main" id="{AC9AFC2F-F47A-4A43-B8D2-99C4B8DD187F}"/>
              </a:ext>
            </a:extLst>
          </p:cNvPr>
          <p:cNvSpPr txBox="1"/>
          <p:nvPr/>
        </p:nvSpPr>
        <p:spPr>
          <a:xfrm>
            <a:off x="3552100" y="1802235"/>
            <a:ext cx="1883996" cy="769441"/>
          </a:xfrm>
          <a:prstGeom prst="rect">
            <a:avLst/>
          </a:prstGeom>
          <a:noFill/>
        </p:spPr>
        <p:txBody>
          <a:bodyPr wrap="square" rtlCol="0">
            <a:spAutoFit/>
          </a:bodyPr>
          <a:lstStyle/>
          <a:p>
            <a:r>
              <a:rPr lang="en-NZ" sz="2200" dirty="0"/>
              <a:t>2. Significant afforestation</a:t>
            </a:r>
          </a:p>
        </p:txBody>
      </p:sp>
      <p:sp>
        <p:nvSpPr>
          <p:cNvPr id="6" name="TextBox 5">
            <a:extLst>
              <a:ext uri="{FF2B5EF4-FFF2-40B4-BE49-F238E27FC236}">
                <a16:creationId xmlns:a16="http://schemas.microsoft.com/office/drawing/2014/main" id="{BD97181C-B6ED-4687-810C-184065FF435B}"/>
              </a:ext>
            </a:extLst>
          </p:cNvPr>
          <p:cNvSpPr txBox="1"/>
          <p:nvPr/>
        </p:nvSpPr>
        <p:spPr>
          <a:xfrm>
            <a:off x="5684504" y="1737873"/>
            <a:ext cx="3424000" cy="1107996"/>
          </a:xfrm>
          <a:prstGeom prst="rect">
            <a:avLst/>
          </a:prstGeom>
          <a:noFill/>
        </p:spPr>
        <p:txBody>
          <a:bodyPr wrap="square" rtlCol="0">
            <a:spAutoFit/>
          </a:bodyPr>
          <a:lstStyle/>
          <a:p>
            <a:r>
              <a:rPr lang="en-NZ" sz="2200" dirty="0"/>
              <a:t>3. Changes to the structure and methods of agricultural production</a:t>
            </a:r>
          </a:p>
        </p:txBody>
      </p:sp>
    </p:spTree>
    <p:extLst>
      <p:ext uri="{BB962C8B-B14F-4D97-AF65-F5344CB8AC3E}">
        <p14:creationId xmlns:p14="http://schemas.microsoft.com/office/powerpoint/2010/main" val="211334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map&#10;&#10;Description generated with high confidence">
            <a:extLst>
              <a:ext uri="{FF2B5EF4-FFF2-40B4-BE49-F238E27FC236}">
                <a16:creationId xmlns:a16="http://schemas.microsoft.com/office/drawing/2014/main" id="{3AD731BC-4362-42C9-89DD-F538B3DF89A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756" b="8423"/>
          <a:stretch/>
        </p:blipFill>
        <p:spPr>
          <a:xfrm>
            <a:off x="175149" y="3570350"/>
            <a:ext cx="8793702" cy="3255816"/>
          </a:xfrm>
        </p:spPr>
      </p:pic>
      <p:pic>
        <p:nvPicPr>
          <p:cNvPr id="5" name="Picture 4" descr="A screenshot of a cell phone on a table&#10;&#10;Description generated with high confidence">
            <a:extLst>
              <a:ext uri="{FF2B5EF4-FFF2-40B4-BE49-F238E27FC236}">
                <a16:creationId xmlns:a16="http://schemas.microsoft.com/office/drawing/2014/main" id="{5AE56D73-9132-4C5E-9E93-9C9B810D1264}"/>
              </a:ext>
            </a:extLst>
          </p:cNvPr>
          <p:cNvPicPr>
            <a:picLocks noChangeAspect="1"/>
          </p:cNvPicPr>
          <p:nvPr/>
        </p:nvPicPr>
        <p:blipFill rotWithShape="1">
          <a:blip r:embed="rId4">
            <a:extLst>
              <a:ext uri="{28A0092B-C50C-407E-A947-70E740481C1C}">
                <a14:useLocalDpi xmlns:a14="http://schemas.microsoft.com/office/drawing/2010/main" val="0"/>
              </a:ext>
            </a:extLst>
          </a:blip>
          <a:srcRect l="1916" t="2800" r="5112" b="69467"/>
          <a:stretch/>
        </p:blipFill>
        <p:spPr>
          <a:xfrm>
            <a:off x="35496" y="1628800"/>
            <a:ext cx="9012052" cy="1512168"/>
          </a:xfrm>
          <a:prstGeom prst="rect">
            <a:avLst/>
          </a:prstGeom>
        </p:spPr>
      </p:pic>
      <p:sp>
        <p:nvSpPr>
          <p:cNvPr id="7" name="Title 1">
            <a:extLst>
              <a:ext uri="{FF2B5EF4-FFF2-40B4-BE49-F238E27FC236}">
                <a16:creationId xmlns:a16="http://schemas.microsoft.com/office/drawing/2014/main" id="{634A245C-A119-4CC9-B543-01A76431B5A4}"/>
              </a:ext>
            </a:extLst>
          </p:cNvPr>
          <p:cNvSpPr txBox="1">
            <a:spLocks/>
          </p:cNvSpPr>
          <p:nvPr/>
        </p:nvSpPr>
        <p:spPr>
          <a:xfrm>
            <a:off x="251520" y="447253"/>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NZ" sz="3000" dirty="0">
                <a:latin typeface="+mn-lt"/>
              </a:rPr>
              <a:t>Four pillars to achieve a low-emissions economy </a:t>
            </a:r>
          </a:p>
        </p:txBody>
      </p:sp>
    </p:spTree>
    <p:extLst>
      <p:ext uri="{BB962C8B-B14F-4D97-AF65-F5344CB8AC3E}">
        <p14:creationId xmlns:p14="http://schemas.microsoft.com/office/powerpoint/2010/main" val="152835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395536" y="476672"/>
            <a:ext cx="7886700" cy="1325563"/>
          </a:xfrm>
        </p:spPr>
        <p:txBody>
          <a:bodyPr>
            <a:normAutofit/>
          </a:bodyPr>
          <a:lstStyle/>
          <a:p>
            <a:r>
              <a:rPr lang="en-US" sz="3000" dirty="0">
                <a:latin typeface="+mn-lt"/>
              </a:rPr>
              <a:t>Emissions pricing</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385112" y="1700808"/>
            <a:ext cx="8435360" cy="42484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spcAft>
                <a:spcPts val="1200"/>
              </a:spcAft>
              <a:buClr>
                <a:srgbClr val="D47B20"/>
              </a:buClr>
              <a:buFont typeface="Arial" panose="020B0604020202020204" pitchFamily="34" charset="0"/>
              <a:buChar char="•"/>
            </a:pPr>
            <a:r>
              <a:rPr lang="en-NZ" sz="2800" dirty="0">
                <a:latin typeface="+mn-lt"/>
              </a:rPr>
              <a:t>Effective emissions pricing provides a strong incentive to reduce emissions at least cost</a:t>
            </a:r>
          </a:p>
          <a:p>
            <a:pPr marL="360363" indent="-360363">
              <a:spcAft>
                <a:spcPts val="1200"/>
              </a:spcAft>
              <a:buClr>
                <a:srgbClr val="D47B20"/>
              </a:buClr>
              <a:buFont typeface="Arial" panose="020B0604020202020204" pitchFamily="34" charset="0"/>
              <a:buChar char="•"/>
            </a:pPr>
            <a:r>
              <a:rPr lang="en-NZ" sz="2800" dirty="0">
                <a:latin typeface="+mn-lt"/>
              </a:rPr>
              <a:t>But the New Zealand ETS needs reform to be effective:</a:t>
            </a:r>
          </a:p>
          <a:p>
            <a:pPr marL="720725" indent="-368300">
              <a:spcAft>
                <a:spcPts val="1200"/>
              </a:spcAft>
              <a:buClr>
                <a:srgbClr val="D47B20"/>
              </a:buClr>
              <a:buFont typeface="Arial" panose="020B0604020202020204" pitchFamily="34" charset="0"/>
              <a:buChar char="•"/>
            </a:pPr>
            <a:r>
              <a:rPr lang="en-NZ" sz="2400" dirty="0">
                <a:latin typeface="+mn-lt"/>
              </a:rPr>
              <a:t>Higher emissions prices </a:t>
            </a:r>
          </a:p>
          <a:p>
            <a:pPr marL="720725" indent="-368300">
              <a:spcAft>
                <a:spcPts val="1200"/>
              </a:spcAft>
              <a:buClr>
                <a:srgbClr val="D47B20"/>
              </a:buClr>
              <a:buFont typeface="Arial" panose="020B0604020202020204" pitchFamily="34" charset="0"/>
              <a:buChar char="•"/>
            </a:pPr>
            <a:r>
              <a:rPr lang="en-NZ" sz="2400" dirty="0">
                <a:latin typeface="+mn-lt"/>
              </a:rPr>
              <a:t>Increased coverage across the economy (including N</a:t>
            </a:r>
            <a:r>
              <a:rPr lang="en-NZ" sz="2400" baseline="-25000" dirty="0">
                <a:latin typeface="+mn-lt"/>
              </a:rPr>
              <a:t>2</a:t>
            </a:r>
            <a:r>
              <a:rPr lang="en-NZ" sz="2400" dirty="0">
                <a:latin typeface="+mn-lt"/>
              </a:rPr>
              <a:t>O from agriculture)</a:t>
            </a:r>
          </a:p>
          <a:p>
            <a:pPr marL="720725" indent="-368300">
              <a:spcAft>
                <a:spcPts val="1200"/>
              </a:spcAft>
              <a:buClr>
                <a:srgbClr val="D47B20"/>
              </a:buClr>
              <a:buFont typeface="Arial" panose="020B0604020202020204" pitchFamily="34" charset="0"/>
              <a:buChar char="•"/>
            </a:pPr>
            <a:r>
              <a:rPr lang="en-NZ" sz="2400" dirty="0">
                <a:latin typeface="+mn-lt"/>
              </a:rPr>
              <a:t>Greater clarity about the future supply of emission permits </a:t>
            </a:r>
          </a:p>
          <a:p>
            <a:pPr marL="720725" indent="-368300">
              <a:spcAft>
                <a:spcPts val="1200"/>
              </a:spcAft>
              <a:buClr>
                <a:srgbClr val="D47B20"/>
              </a:buClr>
              <a:buFont typeface="Arial" panose="020B0604020202020204" pitchFamily="34" charset="0"/>
              <a:buChar char="•"/>
            </a:pPr>
            <a:r>
              <a:rPr lang="en-NZ" sz="2400" dirty="0">
                <a:latin typeface="+mn-lt"/>
              </a:rPr>
              <a:t>Price biogenic CH</a:t>
            </a:r>
            <a:r>
              <a:rPr lang="en-NZ" sz="2400" baseline="-25000" dirty="0">
                <a:latin typeface="+mn-lt"/>
              </a:rPr>
              <a:t>4</a:t>
            </a:r>
            <a:r>
              <a:rPr lang="en-NZ" sz="2400" dirty="0">
                <a:latin typeface="+mn-lt"/>
              </a:rPr>
              <a:t> (either in a dual-cap NZ ETS or a CH</a:t>
            </a:r>
            <a:r>
              <a:rPr lang="en-NZ" sz="2400" baseline="-25000" dirty="0">
                <a:latin typeface="+mn-lt"/>
              </a:rPr>
              <a:t>4 </a:t>
            </a:r>
            <a:r>
              <a:rPr lang="en-NZ" sz="2400" dirty="0">
                <a:latin typeface="+mn-lt"/>
              </a:rPr>
              <a:t>quota system)</a:t>
            </a:r>
          </a:p>
        </p:txBody>
      </p:sp>
    </p:spTree>
    <p:extLst>
      <p:ext uri="{BB962C8B-B14F-4D97-AF65-F5344CB8AC3E}">
        <p14:creationId xmlns:p14="http://schemas.microsoft.com/office/powerpoint/2010/main" val="65796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6F0-048E-4DAD-878A-FBA7D35A0595}"/>
              </a:ext>
            </a:extLst>
          </p:cNvPr>
          <p:cNvSpPr>
            <a:spLocks noGrp="1"/>
          </p:cNvSpPr>
          <p:nvPr>
            <p:ph type="title"/>
          </p:nvPr>
        </p:nvSpPr>
        <p:spPr>
          <a:xfrm>
            <a:off x="395536" y="476672"/>
            <a:ext cx="7886700" cy="1325563"/>
          </a:xfrm>
        </p:spPr>
        <p:txBody>
          <a:bodyPr>
            <a:normAutofit/>
          </a:bodyPr>
          <a:lstStyle/>
          <a:p>
            <a:r>
              <a:rPr lang="en-US" sz="3000" dirty="0">
                <a:latin typeface="+mn-lt"/>
              </a:rPr>
              <a:t>Modelling: 3 scenarios and 2 targets</a:t>
            </a:r>
            <a:endParaRPr lang="en-NZ" sz="3000" dirty="0">
              <a:latin typeface="+mn-lt"/>
            </a:endParaRPr>
          </a:p>
        </p:txBody>
      </p:sp>
      <p:sp>
        <p:nvSpPr>
          <p:cNvPr id="34" name="Title 1">
            <a:extLst>
              <a:ext uri="{FF2B5EF4-FFF2-40B4-BE49-F238E27FC236}">
                <a16:creationId xmlns:a16="http://schemas.microsoft.com/office/drawing/2014/main" id="{1934B9A3-FEF9-47EC-956D-D929E20EF74D}"/>
              </a:ext>
            </a:extLst>
          </p:cNvPr>
          <p:cNvSpPr txBox="1">
            <a:spLocks/>
          </p:cNvSpPr>
          <p:nvPr/>
        </p:nvSpPr>
        <p:spPr>
          <a:xfrm>
            <a:off x="251520" y="1822154"/>
            <a:ext cx="8640960" cy="187220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0363" indent="-360363">
              <a:spcAft>
                <a:spcPts val="800"/>
              </a:spcAft>
              <a:buClr>
                <a:srgbClr val="D47B20"/>
              </a:buClr>
              <a:buFont typeface="Arial" panose="020B0604020202020204" pitchFamily="34" charset="0"/>
              <a:buChar char="•"/>
            </a:pPr>
            <a:r>
              <a:rPr lang="en-NZ" sz="2300" dirty="0">
                <a:latin typeface="+mn-lt"/>
              </a:rPr>
              <a:t>Modelling examined 3 pathways that lower emissions to 2 targets</a:t>
            </a:r>
          </a:p>
          <a:p>
            <a:pPr marL="534988" indent="-260350">
              <a:spcAft>
                <a:spcPts val="800"/>
              </a:spcAft>
              <a:buClr>
                <a:srgbClr val="D47B20"/>
              </a:buClr>
              <a:buFontTx/>
              <a:buChar char="-"/>
            </a:pPr>
            <a:r>
              <a:rPr lang="en-NZ" sz="2000" b="1" dirty="0">
                <a:latin typeface="+mn-lt"/>
              </a:rPr>
              <a:t>Policy driven</a:t>
            </a:r>
            <a:r>
              <a:rPr lang="en-NZ" sz="2000" dirty="0">
                <a:latin typeface="+mn-lt"/>
              </a:rPr>
              <a:t>: assumes that technologies are slow to develop and reductions in emissions must rely on strong policy such as high emissions prices</a:t>
            </a:r>
          </a:p>
          <a:p>
            <a:pPr marL="534988" indent="-260350">
              <a:spcAft>
                <a:spcPts val="800"/>
              </a:spcAft>
              <a:buClr>
                <a:srgbClr val="D47B20"/>
              </a:buClr>
              <a:buFontTx/>
              <a:buChar char="-"/>
            </a:pPr>
            <a:r>
              <a:rPr lang="en-NZ" sz="2000" b="1" dirty="0">
                <a:latin typeface="+mn-lt"/>
              </a:rPr>
              <a:t>Disruptive</a:t>
            </a:r>
            <a:r>
              <a:rPr lang="en-NZ" sz="2000" dirty="0">
                <a:latin typeface="+mn-lt"/>
              </a:rPr>
              <a:t>: assumes that technological change is fast, and it disrupts existing industries</a:t>
            </a:r>
          </a:p>
          <a:p>
            <a:pPr marL="534988" indent="-260350">
              <a:spcAft>
                <a:spcPts val="1200"/>
              </a:spcAft>
              <a:buClr>
                <a:srgbClr val="D47B20"/>
              </a:buClr>
              <a:buFontTx/>
              <a:buChar char="-"/>
            </a:pPr>
            <a:r>
              <a:rPr lang="en-NZ" sz="2000" b="1" dirty="0">
                <a:latin typeface="+mn-lt"/>
              </a:rPr>
              <a:t>Stabilising</a:t>
            </a:r>
            <a:r>
              <a:rPr lang="en-NZ" sz="2000" dirty="0">
                <a:latin typeface="+mn-lt"/>
              </a:rPr>
              <a:t>: assumes that technological change is also fast, but it reduces emissions in existing industries</a:t>
            </a:r>
          </a:p>
        </p:txBody>
      </p:sp>
      <p:graphicFrame>
        <p:nvGraphicFramePr>
          <p:cNvPr id="6" name="Table 5">
            <a:extLst>
              <a:ext uri="{FF2B5EF4-FFF2-40B4-BE49-F238E27FC236}">
                <a16:creationId xmlns:a16="http://schemas.microsoft.com/office/drawing/2014/main" id="{B7636123-7FBA-4BE8-B89A-8684D538793F}"/>
              </a:ext>
            </a:extLst>
          </p:cNvPr>
          <p:cNvGraphicFramePr>
            <a:graphicFrameLocks noGrp="1"/>
          </p:cNvGraphicFramePr>
          <p:nvPr>
            <p:extLst>
              <p:ext uri="{D42A27DB-BD31-4B8C-83A1-F6EECF244321}">
                <p14:modId xmlns:p14="http://schemas.microsoft.com/office/powerpoint/2010/main" val="3968429040"/>
              </p:ext>
            </p:extLst>
          </p:nvPr>
        </p:nvGraphicFramePr>
        <p:xfrm>
          <a:off x="723730" y="4149080"/>
          <a:ext cx="8064896" cy="2595880"/>
        </p:xfrm>
        <a:graphic>
          <a:graphicData uri="http://schemas.openxmlformats.org/drawingml/2006/table">
            <a:tbl>
              <a:tblPr firstRow="1" bandRow="1">
                <a:tableStyleId>{5C22544A-7EE6-4342-B048-85BDC9FD1C3A}</a:tableStyleId>
              </a:tblPr>
              <a:tblGrid>
                <a:gridCol w="602898">
                  <a:extLst>
                    <a:ext uri="{9D8B030D-6E8A-4147-A177-3AD203B41FA5}">
                      <a16:colId xmlns:a16="http://schemas.microsoft.com/office/drawing/2014/main" val="807563043"/>
                    </a:ext>
                  </a:extLst>
                </a:gridCol>
                <a:gridCol w="3429550">
                  <a:extLst>
                    <a:ext uri="{9D8B030D-6E8A-4147-A177-3AD203B41FA5}">
                      <a16:colId xmlns:a16="http://schemas.microsoft.com/office/drawing/2014/main" val="401400466"/>
                    </a:ext>
                  </a:extLst>
                </a:gridCol>
                <a:gridCol w="2255059">
                  <a:extLst>
                    <a:ext uri="{9D8B030D-6E8A-4147-A177-3AD203B41FA5}">
                      <a16:colId xmlns:a16="http://schemas.microsoft.com/office/drawing/2014/main" val="3440554964"/>
                    </a:ext>
                  </a:extLst>
                </a:gridCol>
                <a:gridCol w="1777389">
                  <a:extLst>
                    <a:ext uri="{9D8B030D-6E8A-4147-A177-3AD203B41FA5}">
                      <a16:colId xmlns:a16="http://schemas.microsoft.com/office/drawing/2014/main" val="344464917"/>
                    </a:ext>
                  </a:extLst>
                </a:gridCol>
              </a:tblGrid>
              <a:tr h="370840">
                <a:tc>
                  <a:txBody>
                    <a:bodyPr/>
                    <a:lstStyle/>
                    <a:p>
                      <a:endParaRPr lang="en-NZ" sz="1600" dirty="0"/>
                    </a:p>
                  </a:txBody>
                  <a:tcPr/>
                </a:tc>
                <a:tc>
                  <a:txBody>
                    <a:bodyPr/>
                    <a:lstStyle/>
                    <a:p>
                      <a:r>
                        <a:rPr lang="en-NZ" sz="1600" dirty="0"/>
                        <a:t>Scenario</a:t>
                      </a:r>
                    </a:p>
                  </a:txBody>
                  <a:tcPr/>
                </a:tc>
                <a:tc>
                  <a:txBody>
                    <a:bodyPr/>
                    <a:lstStyle/>
                    <a:p>
                      <a:r>
                        <a:rPr lang="en-NZ" sz="1600" dirty="0"/>
                        <a:t>Emissions target in 2050</a:t>
                      </a:r>
                    </a:p>
                  </a:txBody>
                  <a:tcPr/>
                </a:tc>
                <a:tc>
                  <a:txBody>
                    <a:bodyPr/>
                    <a:lstStyle/>
                    <a:p>
                      <a:r>
                        <a:rPr lang="en-NZ" sz="1600" dirty="0"/>
                        <a:t>Pathway name</a:t>
                      </a:r>
                    </a:p>
                  </a:txBody>
                  <a:tcPr/>
                </a:tc>
                <a:extLst>
                  <a:ext uri="{0D108BD9-81ED-4DB2-BD59-A6C34878D82A}">
                    <a16:rowId xmlns:a16="http://schemas.microsoft.com/office/drawing/2014/main" val="4033579706"/>
                  </a:ext>
                </a:extLst>
              </a:tr>
              <a:tr h="370840">
                <a:tc>
                  <a:txBody>
                    <a:bodyPr/>
                    <a:lstStyle/>
                    <a:p>
                      <a:r>
                        <a:rPr lang="en-NZ" sz="1600" dirty="0"/>
                        <a:t>1</a:t>
                      </a:r>
                    </a:p>
                  </a:txBody>
                  <a:tcPr>
                    <a:solidFill>
                      <a:srgbClr val="CFD5EA"/>
                    </a:solidFill>
                  </a:tcPr>
                </a:tc>
                <a:tc>
                  <a:txBody>
                    <a:bodyPr/>
                    <a:lstStyle/>
                    <a:p>
                      <a:r>
                        <a:rPr lang="en-NZ" sz="1600" dirty="0"/>
                        <a:t>Policy Driven Decarbonisation</a:t>
                      </a:r>
                    </a:p>
                  </a:txBody>
                  <a:tcPr>
                    <a:solidFill>
                      <a:srgbClr val="CFD5EA"/>
                    </a:solidFill>
                  </a:tcPr>
                </a:tc>
                <a:tc>
                  <a:txBody>
                    <a:bodyPr/>
                    <a:lstStyle/>
                    <a:p>
                      <a:r>
                        <a:rPr lang="en-NZ" sz="1600" dirty="0"/>
                        <a:t>25 Mt CO</a:t>
                      </a:r>
                      <a:r>
                        <a:rPr lang="en-NZ" sz="1600" baseline="-25000" dirty="0"/>
                        <a:t>2</a:t>
                      </a:r>
                      <a:r>
                        <a:rPr lang="en-NZ" sz="1600" dirty="0"/>
                        <a:t>e</a:t>
                      </a:r>
                    </a:p>
                  </a:txBody>
                  <a:tcPr>
                    <a:solidFill>
                      <a:srgbClr val="CFD5EA"/>
                    </a:solidFill>
                  </a:tcPr>
                </a:tc>
                <a:tc>
                  <a:txBody>
                    <a:bodyPr/>
                    <a:lstStyle/>
                    <a:p>
                      <a:r>
                        <a:rPr lang="en-NZ" sz="1600" dirty="0"/>
                        <a:t>PD – 25 </a:t>
                      </a:r>
                    </a:p>
                  </a:txBody>
                  <a:tcPr>
                    <a:solidFill>
                      <a:srgbClr val="CFD5EA"/>
                    </a:solidFill>
                  </a:tcPr>
                </a:tc>
                <a:extLst>
                  <a:ext uri="{0D108BD9-81ED-4DB2-BD59-A6C34878D82A}">
                    <a16:rowId xmlns:a16="http://schemas.microsoft.com/office/drawing/2014/main" val="2336133401"/>
                  </a:ext>
                </a:extLst>
              </a:tr>
              <a:tr h="370840">
                <a:tc>
                  <a:txBody>
                    <a:bodyPr/>
                    <a:lstStyle/>
                    <a:p>
                      <a:r>
                        <a:rPr lang="en-NZ" sz="1600" dirty="0"/>
                        <a:t>2</a:t>
                      </a:r>
                    </a:p>
                  </a:txBody>
                  <a:tcPr>
                    <a:solidFill>
                      <a:srgbClr val="CFD5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600"/>
                        <a:t>Policy Driven Decarbonisation</a:t>
                      </a:r>
                    </a:p>
                  </a:txBody>
                  <a:tcPr>
                    <a:solidFill>
                      <a:srgbClr val="CFD5EA"/>
                    </a:solidFill>
                  </a:tcPr>
                </a:tc>
                <a:tc>
                  <a:txBody>
                    <a:bodyPr/>
                    <a:lstStyle/>
                    <a:p>
                      <a:r>
                        <a:rPr lang="en-NZ" sz="1600" dirty="0"/>
                        <a:t>Net zero</a:t>
                      </a:r>
                    </a:p>
                  </a:txBody>
                  <a:tcPr>
                    <a:solidFill>
                      <a:srgbClr val="CFD5EA"/>
                    </a:solidFill>
                  </a:tcPr>
                </a:tc>
                <a:tc>
                  <a:txBody>
                    <a:bodyPr/>
                    <a:lstStyle/>
                    <a:p>
                      <a:r>
                        <a:rPr lang="en-NZ" sz="1600" dirty="0"/>
                        <a:t>PD – 0 </a:t>
                      </a:r>
                    </a:p>
                  </a:txBody>
                  <a:tcPr>
                    <a:solidFill>
                      <a:srgbClr val="CFD5EA"/>
                    </a:solidFill>
                  </a:tcPr>
                </a:tc>
                <a:extLst>
                  <a:ext uri="{0D108BD9-81ED-4DB2-BD59-A6C34878D82A}">
                    <a16:rowId xmlns:a16="http://schemas.microsoft.com/office/drawing/2014/main" val="3008857014"/>
                  </a:ext>
                </a:extLst>
              </a:tr>
              <a:tr h="370840">
                <a:tc>
                  <a:txBody>
                    <a:bodyPr/>
                    <a:lstStyle/>
                    <a:p>
                      <a:r>
                        <a:rPr lang="en-NZ" sz="1600" dirty="0"/>
                        <a:t>3</a:t>
                      </a:r>
                    </a:p>
                  </a:txBody>
                  <a:tcPr>
                    <a:solidFill>
                      <a:srgbClr val="E9EBF5"/>
                    </a:solidFill>
                  </a:tcPr>
                </a:tc>
                <a:tc>
                  <a:txBody>
                    <a:bodyPr/>
                    <a:lstStyle/>
                    <a:p>
                      <a:r>
                        <a:rPr lang="en-NZ" sz="1600" dirty="0"/>
                        <a:t>Disruptive Decarbonisation</a:t>
                      </a:r>
                    </a:p>
                  </a:txBody>
                  <a:tcPr>
                    <a:solidFill>
                      <a:srgbClr val="E9EBF5"/>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600" dirty="0"/>
                        <a:t>25 Mt CO</a:t>
                      </a:r>
                      <a:r>
                        <a:rPr lang="en-NZ" sz="1600" baseline="-25000" dirty="0"/>
                        <a:t>2</a:t>
                      </a:r>
                      <a:r>
                        <a:rPr lang="en-NZ" sz="1600" dirty="0"/>
                        <a:t>e</a:t>
                      </a:r>
                    </a:p>
                  </a:txBody>
                  <a:tcPr>
                    <a:solidFill>
                      <a:srgbClr val="E9EBF5"/>
                    </a:solidFill>
                  </a:tcPr>
                </a:tc>
                <a:tc>
                  <a:txBody>
                    <a:bodyPr/>
                    <a:lstStyle/>
                    <a:p>
                      <a:r>
                        <a:rPr lang="en-NZ" sz="1600" dirty="0"/>
                        <a:t>DD – 25 </a:t>
                      </a:r>
                    </a:p>
                  </a:txBody>
                  <a:tcPr>
                    <a:solidFill>
                      <a:srgbClr val="E9EBF5"/>
                    </a:solidFill>
                  </a:tcPr>
                </a:tc>
                <a:extLst>
                  <a:ext uri="{0D108BD9-81ED-4DB2-BD59-A6C34878D82A}">
                    <a16:rowId xmlns:a16="http://schemas.microsoft.com/office/drawing/2014/main" val="3626024492"/>
                  </a:ext>
                </a:extLst>
              </a:tr>
              <a:tr h="370840">
                <a:tc>
                  <a:txBody>
                    <a:bodyPr/>
                    <a:lstStyle/>
                    <a:p>
                      <a:r>
                        <a:rPr lang="en-NZ" sz="1600" dirty="0"/>
                        <a:t>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600" dirty="0"/>
                        <a:t>Disruptive Decarbonisation</a:t>
                      </a:r>
                    </a:p>
                  </a:txBody>
                  <a:tcPr/>
                </a:tc>
                <a:tc>
                  <a:txBody>
                    <a:bodyPr/>
                    <a:lstStyle/>
                    <a:p>
                      <a:r>
                        <a:rPr lang="en-NZ" sz="1600" dirty="0"/>
                        <a:t>Net zero</a:t>
                      </a:r>
                    </a:p>
                  </a:txBody>
                  <a:tcPr/>
                </a:tc>
                <a:tc>
                  <a:txBody>
                    <a:bodyPr/>
                    <a:lstStyle/>
                    <a:p>
                      <a:r>
                        <a:rPr lang="en-NZ" sz="1600" dirty="0"/>
                        <a:t>DD – 0 </a:t>
                      </a:r>
                    </a:p>
                  </a:txBody>
                  <a:tcPr/>
                </a:tc>
                <a:extLst>
                  <a:ext uri="{0D108BD9-81ED-4DB2-BD59-A6C34878D82A}">
                    <a16:rowId xmlns:a16="http://schemas.microsoft.com/office/drawing/2014/main" val="874739098"/>
                  </a:ext>
                </a:extLst>
              </a:tr>
              <a:tr h="370840">
                <a:tc>
                  <a:txBody>
                    <a:bodyPr/>
                    <a:lstStyle/>
                    <a:p>
                      <a:r>
                        <a:rPr lang="en-NZ" sz="1600" dirty="0"/>
                        <a:t>5</a:t>
                      </a:r>
                    </a:p>
                  </a:txBody>
                  <a:tcPr/>
                </a:tc>
                <a:tc>
                  <a:txBody>
                    <a:bodyPr/>
                    <a:lstStyle/>
                    <a:p>
                      <a:r>
                        <a:rPr lang="en-NZ" sz="1600" dirty="0"/>
                        <a:t>Stabilising Decarbonisation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600" dirty="0"/>
                        <a:t>25 Mt CO</a:t>
                      </a:r>
                      <a:r>
                        <a:rPr lang="en-NZ" sz="1600" baseline="-25000" dirty="0"/>
                        <a:t>2</a:t>
                      </a:r>
                      <a:r>
                        <a:rPr lang="en-NZ" sz="1600" dirty="0"/>
                        <a:t>e</a:t>
                      </a:r>
                    </a:p>
                  </a:txBody>
                  <a:tcPr/>
                </a:tc>
                <a:tc>
                  <a:txBody>
                    <a:bodyPr/>
                    <a:lstStyle/>
                    <a:p>
                      <a:r>
                        <a:rPr lang="en-NZ" sz="1600" dirty="0"/>
                        <a:t>SD – 25 </a:t>
                      </a:r>
                    </a:p>
                  </a:txBody>
                  <a:tcPr/>
                </a:tc>
                <a:extLst>
                  <a:ext uri="{0D108BD9-81ED-4DB2-BD59-A6C34878D82A}">
                    <a16:rowId xmlns:a16="http://schemas.microsoft.com/office/drawing/2014/main" val="4014010304"/>
                  </a:ext>
                </a:extLst>
              </a:tr>
              <a:tr h="370840">
                <a:tc>
                  <a:txBody>
                    <a:bodyPr/>
                    <a:lstStyle/>
                    <a:p>
                      <a:r>
                        <a:rPr lang="en-NZ" sz="1600" dirty="0"/>
                        <a:t>6</a:t>
                      </a:r>
                    </a:p>
                  </a:txBody>
                  <a:tcPr>
                    <a:solidFill>
                      <a:srgbClr val="CFD5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600" dirty="0"/>
                        <a:t>Stabilising Decarbonisation</a:t>
                      </a:r>
                    </a:p>
                  </a:txBody>
                  <a:tcPr>
                    <a:solidFill>
                      <a:srgbClr val="CFD5EA"/>
                    </a:solidFill>
                  </a:tcPr>
                </a:tc>
                <a:tc>
                  <a:txBody>
                    <a:bodyPr/>
                    <a:lstStyle/>
                    <a:p>
                      <a:r>
                        <a:rPr lang="en-NZ" sz="1600" dirty="0"/>
                        <a:t>Net zero</a:t>
                      </a:r>
                    </a:p>
                  </a:txBody>
                  <a:tcPr>
                    <a:solidFill>
                      <a:srgbClr val="CFD5EA"/>
                    </a:solidFill>
                  </a:tcPr>
                </a:tc>
                <a:tc>
                  <a:txBody>
                    <a:bodyPr/>
                    <a:lstStyle/>
                    <a:p>
                      <a:r>
                        <a:rPr lang="en-NZ" sz="1600" dirty="0"/>
                        <a:t>SD – 0 </a:t>
                      </a:r>
                    </a:p>
                  </a:txBody>
                  <a:tcPr>
                    <a:solidFill>
                      <a:srgbClr val="CFD5EA"/>
                    </a:solidFill>
                  </a:tcPr>
                </a:tc>
                <a:extLst>
                  <a:ext uri="{0D108BD9-81ED-4DB2-BD59-A6C34878D82A}">
                    <a16:rowId xmlns:a16="http://schemas.microsoft.com/office/drawing/2014/main" val="3534023944"/>
                  </a:ext>
                </a:extLst>
              </a:tr>
            </a:tbl>
          </a:graphicData>
        </a:graphic>
      </p:graphicFrame>
    </p:spTree>
    <p:extLst>
      <p:ext uri="{BB962C8B-B14F-4D97-AF65-F5344CB8AC3E}">
        <p14:creationId xmlns:p14="http://schemas.microsoft.com/office/powerpoint/2010/main" val="291646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47248" cy="1143000"/>
          </a:xfrm>
        </p:spPr>
        <p:txBody>
          <a:bodyPr>
            <a:normAutofit/>
          </a:bodyPr>
          <a:lstStyle/>
          <a:p>
            <a:r>
              <a:rPr lang="en-NZ" sz="3000" dirty="0">
                <a:latin typeface="+mn-lt"/>
              </a:rPr>
              <a:t>Let an effective emissions price do its work</a:t>
            </a:r>
          </a:p>
        </p:txBody>
      </p:sp>
      <p:pic>
        <p:nvPicPr>
          <p:cNvPr id="7" name="Picture 6">
            <a:extLst>
              <a:ext uri="{FF2B5EF4-FFF2-40B4-BE49-F238E27FC236}">
                <a16:creationId xmlns:a16="http://schemas.microsoft.com/office/drawing/2014/main" id="{F6A7BA2E-E04C-4A82-A4F4-21DF64A018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488832" cy="4536504"/>
          </a:xfrm>
          <a:prstGeom prst="rect">
            <a:avLst/>
          </a:prstGeom>
          <a:noFill/>
          <a:ln>
            <a:noFill/>
          </a:ln>
        </p:spPr>
      </p:pic>
      <p:pic>
        <p:nvPicPr>
          <p:cNvPr id="8" name="Picture 7">
            <a:extLst>
              <a:ext uri="{FF2B5EF4-FFF2-40B4-BE49-F238E27FC236}">
                <a16:creationId xmlns:a16="http://schemas.microsoft.com/office/drawing/2014/main" id="{50B0DB11-86F1-4826-BF2F-B10812E9A60E}"/>
              </a:ext>
            </a:extLst>
          </p:cNvPr>
          <p:cNvPicPr>
            <a:picLocks noChangeAspect="1"/>
          </p:cNvPicPr>
          <p:nvPr/>
        </p:nvPicPr>
        <p:blipFill>
          <a:blip r:embed="rId4"/>
          <a:stretch>
            <a:fillRect/>
          </a:stretch>
        </p:blipFill>
        <p:spPr>
          <a:xfrm>
            <a:off x="1835696" y="6021288"/>
            <a:ext cx="5976664" cy="700137"/>
          </a:xfrm>
          <a:prstGeom prst="rect">
            <a:avLst/>
          </a:prstGeom>
        </p:spPr>
      </p:pic>
    </p:spTree>
    <p:extLst>
      <p:ext uri="{BB962C8B-B14F-4D97-AF65-F5344CB8AC3E}">
        <p14:creationId xmlns:p14="http://schemas.microsoft.com/office/powerpoint/2010/main" val="149209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unction xmlns="e21cbe00-2104-4159-b9b9-bd54555d1bf2">Inquiry</Function>
    <Volume xmlns="e21cbe00-2104-4159-b9b9-bd54555d1bf2">NA</Volume>
    <Project xmlns="e21cbe00-2104-4159-b9b9-bd54555d1bf2">Low Emissions Economy</Project>
    <CategoryValue xmlns="e21cbe00-2104-4159-b9b9-bd54555d1bf2">Presentations - Speeches</CategoryValue>
    <DocumentType xmlns="e21cbe00-2104-4159-b9b9-bd54555d1bf2">REFERENCE</DocumentType>
    <Activity xmlns="e21cbe00-2104-4159-b9b9-bd54555d1bf2">Communications</Activity>
    <FunctionGroup xmlns="e21cbe00-2104-4159-b9b9-bd54555d1bf2">NA</FunctionGroup>
    <CategoryName xmlns="e21cbe00-2104-4159-b9b9-bd54555d1bf2">NA</CategoryName>
    <Key_x0020_Words xmlns="e21cbe00-2104-4159-b9b9-bd54555d1bf2"/>
    <Subactivity xmlns="e21cbe00-2104-4159-b9b9-bd54555d1bf2">NA</Subactivity>
    <Case xmlns="e21cbe00-2104-4159-b9b9-bd54555d1bf2">Final Report</Case>
    <_dlc_DocId xmlns="446efaeb-05aa-409c-97c2-fccefb384ba4">ZQPMES54H2JX-1351546774-225</_dlc_DocId>
    <_dlc_DocIdUrl xmlns="446efaeb-05aa-409c-97c2-fccefb384ba4">
      <Url>http://shed/inquiries/20171/_layouts/15/DocIdRedir.aspx?ID=ZQPMES54H2JX-1351546774-225</Url>
      <Description>ZQPMES54H2JX-1351546774-225</Description>
    </_dlc_DocIdUrl>
    <Narrative xmlns="8e344e29-2887-4036-b54d-d5f394e380a9" xsi:nil="true"/>
    <RecordID xmlns="8e344e29-2887-4036-b54d-d5f394e380a9">100067</RecordID>
    <Target_Audience xmlns="8e344e29-2887-4036-b54d-d5f394e380a9">Internal</Target_Audience>
    <PRA_Text_3 xmlns="8e344e29-2887-4036-b54d-d5f394e380a9" xsi:nil="true"/>
    <PRA_Text_4 xmlns="8e344e29-2887-4036-b54d-d5f394e380a9" xsi:nil="true"/>
    <PRA_Date_3 xmlns="8e344e29-2887-4036-b54d-d5f394e380a9" xsi:nil="true"/>
    <PRA_Date_Disposal xmlns="8e344e29-2887-4036-b54d-d5f394e380a9" xsi:nil="true"/>
    <Aggregation_Status xmlns="8e344e29-2887-4036-b54d-d5f394e380a9">Normal</Aggregation_Status>
    <PRA_Text_5 xmlns="8e344e29-2887-4036-b54d-d5f394e380a9" xsi:nil="true"/>
    <PRA_Date_2 xmlns="8e344e29-2887-4036-b54d-d5f394e380a9" xsi:nil="true"/>
    <PRA_Type xmlns="8e344e29-2887-4036-b54d-d5f394e380a9">Doc</PRA_Type>
    <Read_Only_Status xmlns="8e344e29-2887-4036-b54d-d5f394e380a9">Open</Read_Only_Status>
    <PRA_Text_1 xmlns="8e344e29-2887-4036-b54d-d5f394e380a9" xsi:nil="true"/>
    <PRA_Date_1 xmlns="8e344e29-2887-4036-b54d-d5f394e380a9" xsi:nil="true"/>
    <Authoritative_Version xmlns="8e344e29-2887-4036-b54d-d5f394e380a9">false</Authoritative_Version>
    <PRA_Date_Trigger xmlns="8e344e29-2887-4036-b54d-d5f394e380a9" xsi:nil="true"/>
    <Know-How_Type xmlns="8e344e29-2887-4036-b54d-d5f394e380a9">NA</Know-How_Type>
    <Record_Type xmlns="8e344e29-2887-4036-b54d-d5f394e380a9">Normal</Record_Type>
    <Original_Document xmlns="8e344e29-2887-4036-b54d-d5f394e380a9" xsi:nil="true"/>
    <PRA_Text_2 xmlns="8e344e29-2887-4036-b54d-d5f394e380a9" xsi:nil="true"/>
    <Related_People xmlns="8e344e29-2887-4036-b54d-d5f394e380a9">
      <UserInfo>
        <DisplayName/>
        <AccountId xsi:nil="true"/>
        <AccountType/>
      </UserInfo>
    </Related_Peop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ItemAdding</Name>
    <Synchronization>Default</Synchronization>
    <Type>1</Type>
    <SequenceNumber>3</SequenceNumber>
    <Url/>
    <Assembly>ILDS.Template.RecordsEventHandler, Version=2010.1.0.0, Culture=neutral, PublicKeyToken=f456434fdd6e6bdd</Assembly>
    <Class>ILDS.Template.RecordsEventHandler.ItemEventReceiver</Class>
    <Data/>
    <Filter/>
  </Receiver>
  <Receiver>
    <Name>ItemUpdating</Name>
    <Synchronization>Default</Synchronization>
    <Type>2</Type>
    <SequenceNumber>3</SequenceNumber>
    <Url/>
    <Assembly>ILDS.Template.RecordsEventHandler, Version=2010.1.0.0, Culture=neutral, PublicKeyToken=f456434fdd6e6bdd</Assembly>
    <Class>ILDS.Template.RecordsEventHandler.ItemEventReceiver</Class>
    <Data/>
    <Filter/>
  </Receiver>
  <Receiver>
    <Name>ItemUpdated</Name>
    <Synchronization>Default</Synchronization>
    <Type>10002</Type>
    <SequenceNumber>3</SequenceNumber>
    <Url/>
    <Assembly>ILDS.Template.RecordsEventHandler, Version=2010.1.0.0, Culture=neutral, PublicKeyToken=f456434fdd6e6bdd</Assembly>
    <Class>ILDS.Template.RecordsEventHandler.ItemEventReceiver</Class>
    <Data/>
    <Filter/>
  </Receiver>
  <Receiver>
    <Name>ItemAdded</Name>
    <Synchronization>Default</Synchronization>
    <Type>10001</Type>
    <SequenceNumber>3</SequenceNumber>
    <Url/>
    <Assembly>ILDS.Template.RecordsEventHandler, Version=2010.1.0.0, Culture=neutral, PublicKeyToken=f456434fdd6e6bdd</Assembly>
    <Class>ILDS.Template.RecordsEventHandler.ItemEventReceiver</Class>
    <Data/>
    <Filter/>
  </Receiver>
  <Receiver>
    <Name>ItemDeleting</Name>
    <Synchronization>Default</Synchronization>
    <Type>3</Type>
    <SequenceNumber>3</SequenceNumber>
    <Url/>
    <Assembly>ILDS.Template.RecordsEventHandler, Version=2010.1.0.0, Culture=neutral, PublicKeyToken=f456434fdd6e6bdd</Assembly>
    <Class>ILDS.Template.RecordsEventHandler.ItemEventReceiver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owerPoint" ma:contentTypeID="0x010100AAAAAAAAAAAAAAAAAAAAAAAAAAAAAA020200EF3E7A5EB2A3C8489DF72C94ADAE3831" ma:contentTypeVersion="9" ma:contentTypeDescription="PowerPoint Document" ma:contentTypeScope="" ma:versionID="c69e41baaa6c016564b5df76f7179950">
  <xsd:schema xmlns:xsd="http://www.w3.org/2001/XMLSchema" xmlns:xs="http://www.w3.org/2001/XMLSchema" xmlns:p="http://schemas.microsoft.com/office/2006/metadata/properties" xmlns:ns2="8e344e29-2887-4036-b54d-d5f394e380a9" xmlns:ns3="e21cbe00-2104-4159-b9b9-bd54555d1bf2" xmlns:ns4="446efaeb-05aa-409c-97c2-fccefb384ba4" targetNamespace="http://schemas.microsoft.com/office/2006/metadata/properties" ma:root="true" ma:fieldsID="fdb825916cf71ff7989dba62d5b3473a" ns2:_="" ns3:_="" ns4:_="">
    <xsd:import namespace="8e344e29-2887-4036-b54d-d5f394e380a9"/>
    <xsd:import namespace="e21cbe00-2104-4159-b9b9-bd54555d1bf2"/>
    <xsd:import namespace="446efaeb-05aa-409c-97c2-fccefb384ba4"/>
    <xsd:element name="properties">
      <xsd:complexType>
        <xsd:sequence>
          <xsd:element name="documentManagement">
            <xsd:complexType>
              <xsd:all>
                <xsd:element ref="ns2:Target_Audience" minOccurs="0"/>
                <xsd:element ref="ns2:RecordID" minOccurs="0"/>
                <xsd:element ref="ns2:Original_Document" minOccurs="0"/>
                <xsd:element ref="ns3:CategoryValue"/>
                <xsd:element ref="ns3:Case" minOccurs="0"/>
                <xsd:element ref="ns3:DocumentType"/>
                <xsd:element ref="ns2:PRA_Type" minOccurs="0"/>
                <xsd:element ref="ns2:Aggregation_Status" minOccurs="0"/>
                <xsd:element ref="ns2:Narrative" minOccurs="0"/>
                <xsd:element ref="ns2:Record_Type" minOccurs="0"/>
                <xsd:element ref="ns2:Read_Only_Status" minOccurs="0"/>
                <xsd:element ref="ns2:Authoritative_Version" minOccurs="0"/>
                <xsd:element ref="ns2:PRA_Text_1" minOccurs="0"/>
                <xsd:element ref="ns2:PRA_Text_2" minOccurs="0"/>
                <xsd:element ref="ns2:PRA_Text_3" minOccurs="0"/>
                <xsd:element ref="ns2:PRA_Text_4" minOccurs="0"/>
                <xsd:element ref="ns2:PRA_Text_5" minOccurs="0"/>
                <xsd:element ref="ns2:PRA_Date_1" minOccurs="0"/>
                <xsd:element ref="ns2:PRA_Date_2" minOccurs="0"/>
                <xsd:element ref="ns2:PRA_Date_3" minOccurs="0"/>
                <xsd:element ref="ns2:PRA_Date_Trigger" minOccurs="0"/>
                <xsd:element ref="ns2:PRA_Date_Disposal" minOccurs="0"/>
                <xsd:element ref="ns2:Related_People" minOccurs="0"/>
                <xsd:element ref="ns2:Know-How_Type" minOccurs="0"/>
                <xsd:element ref="ns3:FunctionGroup" minOccurs="0"/>
                <xsd:element ref="ns3:Function"/>
                <xsd:element ref="ns3:Activity" minOccurs="0"/>
                <xsd:element ref="ns3:Subactivity" minOccurs="0"/>
                <xsd:element ref="ns3:Project" minOccurs="0"/>
                <xsd:element ref="ns3:Key_x0020_Words" minOccurs="0"/>
                <xsd:element ref="ns3:CategoryName" minOccurs="0"/>
                <xsd:element ref="ns3:Volum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344e29-2887-4036-b54d-d5f394e380a9" elementFormDefault="qualified">
    <xsd:import namespace="http://schemas.microsoft.com/office/2006/documentManagement/types"/>
    <xsd:import namespace="http://schemas.microsoft.com/office/infopath/2007/PartnerControls"/>
    <xsd:element name="Target_Audience" ma:index="7" nillable="true" ma:displayName="Target Audience" ma:default="Internal" ma:format="RadioButtons" ma:hidden="true" ma:internalName="TargetAudience">
      <xsd:simpleType>
        <xsd:union memberTypes="dms:Text">
          <xsd:simpleType>
            <xsd:restriction base="dms:Choice">
              <xsd:enumeration value="Internal"/>
              <xsd:enumeration value="External"/>
            </xsd:restriction>
          </xsd:simpleType>
        </xsd:union>
      </xsd:simpleType>
    </xsd:element>
    <xsd:element name="RecordID" ma:index="8" nillable="true" ma:displayName="RecordID" ma:hidden="true" ma:internalName="RecordID" ma:readOnly="true">
      <xsd:simpleType>
        <xsd:restriction base="dms:Text"/>
      </xsd:simpleType>
    </xsd:element>
    <xsd:element name="Original_Document" ma:index="9" nillable="true" ma:displayName="Original Document" ma:hidden="true" ma:internalName="OriginalDocument">
      <xsd:simpleType>
        <xsd:restriction base="dms:Text"/>
      </xsd:simpleType>
    </xsd:element>
    <xsd:element name="PRA_Type" ma:index="13" nillable="true" ma:displayName="PRA Type" ma:default="Doc" ma:hidden="true" ma:internalName="PRAType" ma:readOnly="false">
      <xsd:simpleType>
        <xsd:restriction base="dms:Text"/>
      </xsd:simpleType>
    </xsd:element>
    <xsd:element name="Aggregation_Status" ma:index="14" nillable="true" ma:displayName="Aggregation Status" ma:default="Normal"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Narrative" ma:index="15" nillable="true" ma:displayName="Narrative" ma:internalName="Narrative" ma:readOnly="false">
      <xsd:simpleType>
        <xsd:restriction base="dms:Note">
          <xsd:maxLength value="255"/>
        </xsd:restriction>
      </xsd:simpleType>
    </xsd:element>
    <xsd:element name="Record_Type" ma:index="16" nillable="true" ma:displayName="Business Value" ma:default="Normal" ma:hidden="true" ma:internalName="RecordType" ma:readOnly="false">
      <xsd:simpleType>
        <xsd:union memberTypes="dms:Text">
          <xsd:simpleType>
            <xsd:restriction base="dms:Choice">
              <xsd:enumeration value="Housekeeping"/>
              <xsd:enumeration value="Long Term Value"/>
              <xsd:enumeration value="Superseded"/>
              <xsd:enumeration value="Normal"/>
              <xsd:enumeration value="Cancelled"/>
              <xsd:enumeration value="Deleted"/>
            </xsd:restriction>
          </xsd:simpleType>
        </xsd:union>
      </xsd:simpleType>
    </xsd:element>
    <xsd:element name="Read_Only_Status" ma:index="17" nillable="true" ma:displayName="Read Only Status" ma:default="Open" ma:hidden="true" ma:internalName="ReadOnlyStatus" ma:readOnly="false">
      <xsd:simpleType>
        <xsd:restriction base="dms:Choice">
          <xsd:enumeration value="Open"/>
          <xsd:enumeration value="Document"/>
          <xsd:enumeration value="Document and Metadata"/>
        </xsd:restriction>
      </xsd:simpleType>
    </xsd:element>
    <xsd:element name="Authoritative_Version" ma:index="18" nillable="true" ma:displayName="Authoritative Version" ma:default="0" ma:hidden="true" ma:internalName="AuthoritativeVersion" ma:readOnly="false">
      <xsd:simpleType>
        <xsd:restriction base="dms:Boolean"/>
      </xsd:simpleType>
    </xsd:element>
    <xsd:element name="PRA_Text_1" ma:index="19" nillable="true" ma:displayName="PRA Text 1" ma:hidden="true" ma:internalName="PraText1" ma:readOnly="false">
      <xsd:simpleType>
        <xsd:restriction base="dms:Text"/>
      </xsd:simpleType>
    </xsd:element>
    <xsd:element name="PRA_Text_2" ma:index="20" nillable="true" ma:displayName="PRA Text 2" ma:hidden="true" ma:internalName="PraText2" ma:readOnly="false">
      <xsd:simpleType>
        <xsd:restriction base="dms:Text"/>
      </xsd:simpleType>
    </xsd:element>
    <xsd:element name="PRA_Text_3" ma:index="21" nillable="true" ma:displayName="PRA Text 3" ma:hidden="true" ma:internalName="PraText3" ma:readOnly="false">
      <xsd:simpleType>
        <xsd:restriction base="dms:Text"/>
      </xsd:simpleType>
    </xsd:element>
    <xsd:element name="PRA_Text_4" ma:index="22" nillable="true" ma:displayName="PRA Text 4" ma:hidden="true" ma:internalName="PraText4" ma:readOnly="false">
      <xsd:simpleType>
        <xsd:restriction base="dms:Text"/>
      </xsd:simpleType>
    </xsd:element>
    <xsd:element name="PRA_Text_5" ma:index="23" nillable="true" ma:displayName="PRA Text 5" ma:hidden="true" ma:internalName="PraText5" ma:readOnly="false">
      <xsd:simpleType>
        <xsd:restriction base="dms:Text"/>
      </xsd:simpleType>
    </xsd:element>
    <xsd:element name="PRA_Date_1" ma:index="24" nillable="true" ma:displayName="PRA Date 1" ma:format="DateTime" ma:hidden="true" ma:internalName="PraDate1" ma:readOnly="false">
      <xsd:simpleType>
        <xsd:restriction base="dms:DateTime"/>
      </xsd:simpleType>
    </xsd:element>
    <xsd:element name="PRA_Date_2" ma:index="25" nillable="true" ma:displayName="PRA Date 2" ma:format="DateTime" ma:hidden="true" ma:internalName="PraDate2" ma:readOnly="false">
      <xsd:simpleType>
        <xsd:restriction base="dms:DateTime"/>
      </xsd:simpleType>
    </xsd:element>
    <xsd:element name="PRA_Date_3" ma:index="26" nillable="true" ma:displayName="PRA Date 3" ma:format="DateTime" ma:hidden="true" ma:internalName="PraDate3" ma:readOnly="false">
      <xsd:simpleType>
        <xsd:restriction base="dms:DateTime"/>
      </xsd:simpleType>
    </xsd:element>
    <xsd:element name="PRA_Date_Trigger" ma:index="27" nillable="true" ma:displayName="PRA Date Trigger" ma:format="DateTime" ma:hidden="true" ma:internalName="PraDateTrigger" ma:readOnly="false">
      <xsd:simpleType>
        <xsd:restriction base="dms:DateTime"/>
      </xsd:simpleType>
    </xsd:element>
    <xsd:element name="PRA_Date_Disposal" ma:index="28" nillable="true" ma:displayName="PRA Date Disposal" ma:format="DateTime" ma:hidden="true" ma:internalName="PraDateDisposal" ma:readOnly="false">
      <xsd:simpleType>
        <xsd:restriction base="dms:DateTime"/>
      </xsd:simpleType>
    </xsd:element>
    <xsd:element name="Related_People" ma:index="30" nillable="true" ma:displayName="Related People" ma:hidden="true" ma:list="UserInfo"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now-How_Type" ma:index="31"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21cbe00-2104-4159-b9b9-bd54555d1bf2" elementFormDefault="qualified">
    <xsd:import namespace="http://schemas.microsoft.com/office/2006/documentManagement/types"/>
    <xsd:import namespace="http://schemas.microsoft.com/office/infopath/2007/PartnerControls"/>
    <xsd:element name="CategoryValue" ma:index="10" ma:displayName="Category" ma:format="Dropdown" ma:internalName="CategoryValue" ma:readOnly="false">
      <xsd:simpleType>
        <xsd:restriction base="dms:Choice">
          <xsd:enumeration value="Activity Management"/>
          <xsd:enumeration value="Briefings"/>
          <xsd:enumeration value="Feedback"/>
          <xsd:enumeration value="Government Response"/>
          <xsd:enumeration value="Media Coverage"/>
          <xsd:enumeration value="Media Releases"/>
          <xsd:enumeration value="Presentations - Speeches"/>
          <xsd:enumeration value="Videos"/>
        </xsd:restriction>
      </xsd:simpleType>
    </xsd:element>
    <xsd:element name="Case" ma:index="11" nillable="true" ma:displayName="Case" ma:default="Issues Paper" ma:format="Dropdown" ma:internalName="Case" ma:readOnly="false">
      <xsd:simpleType>
        <xsd:restriction base="dms:Choice">
          <xsd:enumeration value="Issues Paper"/>
          <xsd:enumeration value="Draft Report"/>
          <xsd:enumeration value="Final Report"/>
          <xsd:enumeration value="NA"/>
        </xsd:restriction>
      </xsd:simpleType>
    </xsd:element>
    <xsd:element name="DocumentType" ma:index="12" ma:displayName="Document Type" ma:format="Dropdown" ma:internalName="DocumentType" ma:readOnly="false">
      <xsd:simpleType>
        <xsd:restriction base="dms:Choice">
          <xsd:enumeration value="CONTRACT, Variation, Agreement"/>
          <xsd:enumeration value="FORMAL OUTPUT, Formalised PC Position"/>
          <xsd:enumeration value="CORRESPONDENCE"/>
          <xsd:enumeration value="DATA, Source Data"/>
          <xsd:enumeration value="EMPLOYMENT Related"/>
          <xsd:enumeration value="FILE NOTE, Meeting Record"/>
          <xsd:enumeration value="POLICY, Procedure, Rules"/>
          <xsd:enumeration value="REFERENCE"/>
          <xsd:enumeration value="SCRATCH PAD, Brain Storming"/>
          <xsd:enumeration value="SUBMISSION"/>
          <xsd:enumeration value="TEMPLATE, Checklist or Form"/>
          <xsd:enumeration value="WORKINGS"/>
        </xsd:restriction>
      </xsd:simpleType>
    </xsd:element>
    <xsd:element name="FunctionGroup" ma:index="32" nillable="true" ma:displayName="Function Group" ma:default="NA" ma:format="RadioButtons" ma:hidden="true" ma:internalName="FunctionGroup" ma:readOnly="false">
      <xsd:simpleType>
        <xsd:union memberTypes="dms:Text">
          <xsd:simpleType>
            <xsd:restriction base="dms:Choice">
              <xsd:enumeration value="NA"/>
            </xsd:restriction>
          </xsd:simpleType>
        </xsd:union>
      </xsd:simpleType>
    </xsd:element>
    <xsd:element name="Function" ma:index="33" ma:displayName="Function" ma:default="Inquiry" ma:format="RadioButtons" ma:hidden="true" ma:internalName="Function" ma:readOnly="false">
      <xsd:simpleType>
        <xsd:union memberTypes="dms:Text">
          <xsd:simpleType>
            <xsd:restriction base="dms:Choice">
              <xsd:enumeration value="Inquiry"/>
            </xsd:restriction>
          </xsd:simpleType>
        </xsd:union>
      </xsd:simpleType>
    </xsd:element>
    <xsd:element name="Activity" ma:index="34" nillable="true" ma:displayName="Activity" ma:default="Communications" ma:format="RadioButtons" ma:hidden="true" ma:internalName="Activity" ma:readOnly="false">
      <xsd:simpleType>
        <xsd:union memberTypes="dms:Text">
          <xsd:simpleType>
            <xsd:restriction base="dms:Choice">
              <xsd:enumeration value="Communications"/>
            </xsd:restriction>
          </xsd:simpleType>
        </xsd:union>
      </xsd:simpleType>
    </xsd:element>
    <xsd:element name="Subactivity" ma:index="35" nillable="true" ma:displayName="Subactivity" ma:default="NA" ma:format="RadioButtons" ma:hidden="true" ma:internalName="Subactivity" ma:readOnly="false">
      <xsd:simpleType>
        <xsd:union memberTypes="dms:Text">
          <xsd:simpleType>
            <xsd:restriction base="dms:Choice">
              <xsd:enumeration value="NA"/>
            </xsd:restriction>
          </xsd:simpleType>
        </xsd:union>
      </xsd:simpleType>
    </xsd:element>
    <xsd:element name="Project" ma:index="36" nillable="true" ma:displayName="Project" ma:default="Low Emissions Economy" ma:format="RadioButtons" ma:hidden="true" ma:internalName="Project" ma:readOnly="false">
      <xsd:simpleType>
        <xsd:union memberTypes="dms:Text">
          <xsd:simpleType>
            <xsd:restriction base="dms:Choice">
              <xsd:enumeration value="Low Emissions Economy"/>
            </xsd:restriction>
          </xsd:simpleType>
        </xsd:union>
      </xsd:simpleType>
    </xsd:element>
    <xsd:element name="Key_x0020_Words" ma:index="37" nillable="true" ma:displayName="Key Words" ma:hidden="true" ma:internalName="Key_x0020_Words" ma:readOnly="false">
      <xsd:complexType>
        <xsd:complexContent>
          <xsd:extension base="dms:MultiChoiceFillIn">
            <xsd:sequence>
              <xsd:element name="Value" maxOccurs="unbounded" minOccurs="0" nillable="true">
                <xsd:simpleType>
                  <xsd:union memberTypes="dms:Text">
                    <xsd:simpleType>
                      <xsd:restriction base="dms:Choice">
                        <xsd:enumeration value="Not yet defined"/>
                      </xsd:restriction>
                    </xsd:simpleType>
                  </xsd:union>
                </xsd:simpleType>
              </xsd:element>
            </xsd:sequence>
          </xsd:extension>
        </xsd:complexContent>
      </xsd:complexType>
    </xsd:element>
    <xsd:element name="CategoryName" ma:index="38" nillable="true" ma:displayName="Category Name" ma:default="NA" ma:format="RadioButtons" ma:hidden="true" ma:internalName="CategoryName" ma:readOnly="false">
      <xsd:simpleType>
        <xsd:union memberTypes="dms:Text">
          <xsd:simpleType>
            <xsd:restriction base="dms:Choice">
              <xsd:enumeration value="NA"/>
            </xsd:restriction>
          </xsd:simpleType>
        </xsd:union>
      </xsd:simpleType>
    </xsd:element>
    <xsd:element name="Volume" ma:index="39" nillable="true" ma:displayName="Volume" ma:default="NA" ma:format="RadioButtons" ma:hidden="true" ma:internalName="Volume" ma:readOnly="false">
      <xsd:simpleType>
        <xsd:union memberTypes="dms:Text">
          <xsd:simpleType>
            <xsd:restriction base="dms:Choice">
              <xsd:enumeration value="NA"/>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46efaeb-05aa-409c-97c2-fccefb384ba4" elementFormDefault="qualified">
    <xsd:import namespace="http://schemas.microsoft.com/office/2006/documentManagement/types"/>
    <xsd:import namespace="http://schemas.microsoft.com/office/infopath/2007/PartnerControls"/>
    <xsd:element name="_dlc_DocId" ma:index="40" nillable="true" ma:displayName="Document ID Value" ma:description="The value of the document ID assigned to this item." ma:internalName="_dlc_DocId" ma:readOnly="true">
      <xsd:simpleType>
        <xsd:restriction base="dms:Text"/>
      </xsd:simpleType>
    </xsd:element>
    <xsd:element name="_dlc_DocIdUrl" ma:index="4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29"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54BE2-251C-4722-BB96-21018200B440}">
  <ds:schemaRefs>
    <ds:schemaRef ds:uri="http://purl.org/dc/terms/"/>
    <ds:schemaRef ds:uri="http://www.w3.org/XML/1998/namespace"/>
    <ds:schemaRef ds:uri="http://purl.org/dc/elements/1.1/"/>
    <ds:schemaRef ds:uri="446efaeb-05aa-409c-97c2-fccefb384ba4"/>
    <ds:schemaRef ds:uri="http://schemas.microsoft.com/office/2006/metadata/properties"/>
    <ds:schemaRef ds:uri="http://schemas.microsoft.com/office/2006/documentManagement/types"/>
    <ds:schemaRef ds:uri="8e344e29-2887-4036-b54d-d5f394e380a9"/>
    <ds:schemaRef ds:uri="http://purl.org/dc/dcmitype/"/>
    <ds:schemaRef ds:uri="e21cbe00-2104-4159-b9b9-bd54555d1bf2"/>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1CCCCC8-86BA-47DF-88B4-AE22FB230F7A}">
  <ds:schemaRefs>
    <ds:schemaRef ds:uri="http://schemas.microsoft.com/sharepoint/v3/contenttype/forms"/>
  </ds:schemaRefs>
</ds:datastoreItem>
</file>

<file path=customXml/itemProps3.xml><?xml version="1.0" encoding="utf-8"?>
<ds:datastoreItem xmlns:ds="http://schemas.openxmlformats.org/officeDocument/2006/customXml" ds:itemID="{4156FD94-08F8-49FE-BDB2-1D2EA3FA39E3}">
  <ds:schemaRefs>
    <ds:schemaRef ds:uri="http://schemas.microsoft.com/sharepoint/events"/>
  </ds:schemaRefs>
</ds:datastoreItem>
</file>

<file path=customXml/itemProps4.xml><?xml version="1.0" encoding="utf-8"?>
<ds:datastoreItem xmlns:ds="http://schemas.openxmlformats.org/officeDocument/2006/customXml" ds:itemID="{F69FF90D-30F8-412C-8595-0BD79A0E5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344e29-2887-4036-b54d-d5f394e380a9"/>
    <ds:schemaRef ds:uri="e21cbe00-2104-4159-b9b9-bd54555d1bf2"/>
    <ds:schemaRef ds:uri="446efaeb-05aa-409c-97c2-fccefb384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2287</Words>
  <Application>Microsoft Office PowerPoint</Application>
  <PresentationFormat>On-screen Show (4:3)</PresentationFormat>
  <Paragraphs>178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AvenirMaoriBold</vt:lpstr>
      <vt:lpstr>AvenirMaoriLight</vt:lpstr>
      <vt:lpstr>Calibri</vt:lpstr>
      <vt:lpstr>Calibri Light</vt:lpstr>
      <vt:lpstr>Office Theme</vt:lpstr>
      <vt:lpstr>PowerPoint Presentation</vt:lpstr>
      <vt:lpstr>Inquiry into New Zealand’s transition to a low-emissions economy</vt:lpstr>
      <vt:lpstr>The inquiry process</vt:lpstr>
      <vt:lpstr>NZ’s challenge to get to net-zero emissions</vt:lpstr>
      <vt:lpstr>Key changes needed</vt:lpstr>
      <vt:lpstr>PowerPoint Presentation</vt:lpstr>
      <vt:lpstr>Emissions pricing</vt:lpstr>
      <vt:lpstr>Modelling: 3 scenarios and 2 targets</vt:lpstr>
      <vt:lpstr>Let an effective emissions price do its work</vt:lpstr>
      <vt:lpstr>Short- and long-lived gases</vt:lpstr>
      <vt:lpstr>Complementary regulation and policies</vt:lpstr>
      <vt:lpstr>Light transport</vt:lpstr>
      <vt:lpstr>Heavy transport</vt:lpstr>
      <vt:lpstr>An abundant supply of low-emissions electricity</vt:lpstr>
      <vt:lpstr>Heat and industrial processes</vt:lpstr>
      <vt:lpstr>Heat and industrial processes</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2014-09-29T02:27:00Z</dcterms:created>
  <dcterms:modified xsi:type="dcterms:W3CDTF">2019-03-27T02:15:21Z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0x010100AAAAAAAAAAAAAAAAAAAAAAAAAAAAAA020200EF3E7A5EB2A3C8489DF72C94ADAE3831</vt:lpwstr>
  </property>
  <property fmtid="{D5CDD505-2E9C-101B-9397-08002B2CF9AE}" pid="3" name="_ModerationStatus">
    <vt:lpwstr>0</vt:lpwstr>
  </property>
  <property fmtid="{D5CDD505-2E9C-101B-9397-08002B2CF9AE}" pid="4" name="_dlc_DocIdItemGuid">
    <vt:lpwstr>d5b633e6-e387-4a2b-b664-f4f916939e9a</vt:lpwstr>
  </property>
</Properties>
</file>