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1.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drawings/drawing3.xml" ContentType="application/vnd.openxmlformats-officedocument.drawingml.chartshapes+xml"/>
  <Override PartName="/ppt/notesSlides/notesSlide7.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drawings/drawing4.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drawings/drawing5.xml" ContentType="application/vnd.openxmlformats-officedocument.drawingml.chartshapes+xml"/>
  <Override PartName="/ppt/notesSlides/notesSlide16.xml" ContentType="application/vnd.openxmlformats-officedocument.presentationml.notesSlide+xml"/>
  <Override PartName="/ppt/charts/chart12.xml" ContentType="application/vnd.openxmlformats-officedocument.drawingml.chart+xml"/>
  <Override PartName="/ppt/theme/themeOverride11.xml" ContentType="application/vnd.openxmlformats-officedocument.themeOverride+xml"/>
  <Override PartName="/ppt/drawings/drawing6.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43"/>
  </p:notesMasterIdLst>
  <p:sldIdLst>
    <p:sldId id="257" r:id="rId2"/>
    <p:sldId id="276" r:id="rId3"/>
    <p:sldId id="288" r:id="rId4"/>
    <p:sldId id="289" r:id="rId5"/>
    <p:sldId id="291" r:id="rId6"/>
    <p:sldId id="293" r:id="rId7"/>
    <p:sldId id="292" r:id="rId8"/>
    <p:sldId id="295" r:id="rId9"/>
    <p:sldId id="280" r:id="rId10"/>
    <p:sldId id="296" r:id="rId11"/>
    <p:sldId id="297" r:id="rId12"/>
    <p:sldId id="298" r:id="rId13"/>
    <p:sldId id="299" r:id="rId14"/>
    <p:sldId id="300" r:id="rId15"/>
    <p:sldId id="301" r:id="rId16"/>
    <p:sldId id="302" r:id="rId17"/>
    <p:sldId id="303" r:id="rId18"/>
    <p:sldId id="304" r:id="rId19"/>
    <p:sldId id="305" r:id="rId20"/>
    <p:sldId id="307" r:id="rId21"/>
    <p:sldId id="306" r:id="rId22"/>
    <p:sldId id="314" r:id="rId23"/>
    <p:sldId id="308" r:id="rId24"/>
    <p:sldId id="315" r:id="rId25"/>
    <p:sldId id="322" r:id="rId26"/>
    <p:sldId id="309" r:id="rId27"/>
    <p:sldId id="323" r:id="rId28"/>
    <p:sldId id="324" r:id="rId29"/>
    <p:sldId id="326" r:id="rId30"/>
    <p:sldId id="327" r:id="rId31"/>
    <p:sldId id="316" r:id="rId32"/>
    <p:sldId id="317" r:id="rId33"/>
    <p:sldId id="318" r:id="rId34"/>
    <p:sldId id="319" r:id="rId35"/>
    <p:sldId id="320" r:id="rId36"/>
    <p:sldId id="321" r:id="rId37"/>
    <p:sldId id="310" r:id="rId38"/>
    <p:sldId id="312" r:id="rId39"/>
    <p:sldId id="313" r:id="rId40"/>
    <p:sldId id="328" r:id="rId41"/>
    <p:sldId id="271" r:id="rId42"/>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42" autoAdjust="0"/>
    <p:restoredTop sz="92739" autoAdjust="0"/>
  </p:normalViewPr>
  <p:slideViewPr>
    <p:cSldViewPr snapToGrid="0">
      <p:cViewPr>
        <p:scale>
          <a:sx n="75" d="100"/>
          <a:sy n="75" d="100"/>
        </p:scale>
        <p:origin x="-354"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D:\Bill\Documents\SS\Statistics\OECD\Annual%20wages.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Do%20not%20remove%20-%20Bill's\SS\Statistics\Stats%20NZ\Incomes\Average%20Hourly%20Earnings%20Deciles%20for%20NZCTU%20-%20annotated.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Bill\Documents\Docs\Economics\Labour\ALMP\Back%20to%20Work%20NZ%20(OECD)%20data\Figure%202.1.%20Employment%20protection%20in%20New%20Zealand%20is%20more%20flexible%20than%20in%20any%20other%20OECD%20country.xlsx" TargetMode="Externa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D:\Bill\Documents\Docs\CTU\Unions\Union%20density%201960-2008,%20OECD.xls" TargetMode="External"/><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oleObject" Target="file:///D:\Bill\Documents\SS\Statistics\OECD\Annual%20wage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Bill\Documents\SS\Statistics\OECD\Annual%20wage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Bill\Documents\SS\Statistics\Stats%20NZ\Incomes\Productivity%20and%20real%20wages%20(ANZSIC06,%20SNA2008).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D:\Bill\Documents\SS\Statistics\Stats%20NZ\Incomes\Productivity%20and%20real%20wages%20(ANZSIC06,%20SNA2008).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D:\Bill\Documents\SS\Statistics\Stats%20NZ\Incomes\Productivity%20and%20real%20wages%20(ANZSIC06,%20SNA2008).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Bill\Documents\SS\Statistics\AMECO\AMECO7%20-%20Gross%20Domestic%20Product%20(Income%20approach),%20Labour%20costs%20-%20Nov%202017.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Bill\Documents\SS\Statistics\AMECO\AMECO7%20-%20Gross%20Domestic%20Product%20(Income%20approach),%20Labour%20costs%20-%20Nov%202017.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D:\Bill\Documents\SS\Statistics\OECD\In-work%20poverty.XLS"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NZ" sz="2000" dirty="0"/>
              <a:t>Annual </a:t>
            </a:r>
            <a:r>
              <a:rPr lang="en-NZ" sz="2000" dirty="0" smtClean="0"/>
              <a:t>FTE wage: </a:t>
            </a:r>
            <a:r>
              <a:rPr lang="en-NZ" sz="2000" dirty="0"/>
              <a:t>purchasing power in </a:t>
            </a:r>
            <a:r>
              <a:rPr lang="en-NZ" sz="2000" dirty="0" smtClean="0"/>
              <a:t>the OECD</a:t>
            </a:r>
            <a:r>
              <a:rPr lang="en-NZ" sz="2000" dirty="0"/>
              <a:t>, 2017</a:t>
            </a:r>
          </a:p>
          <a:p>
            <a:pPr>
              <a:defRPr/>
            </a:pPr>
            <a:r>
              <a:rPr lang="en-NZ" dirty="0"/>
              <a:t>US$ purchasing power parity</a:t>
            </a:r>
          </a:p>
        </c:rich>
      </c:tx>
      <c:layout/>
      <c:overlay val="0"/>
      <c:spPr>
        <a:noFill/>
        <a:ln>
          <a:noFill/>
        </a:ln>
        <a:effectLst/>
      </c:spPr>
    </c:title>
    <c:autoTitleDeleted val="0"/>
    <c:plotArea>
      <c:layout>
        <c:manualLayout>
          <c:layoutTarget val="inner"/>
          <c:xMode val="edge"/>
          <c:yMode val="edge"/>
          <c:x val="8.5100112100841854E-2"/>
          <c:y val="0.15433182373135593"/>
          <c:w val="0.89384222244765466"/>
          <c:h val="0.6224803438031784"/>
        </c:manualLayout>
      </c:layout>
      <c:barChart>
        <c:barDir val="col"/>
        <c:grouping val="clustered"/>
        <c:varyColors val="0"/>
        <c:ser>
          <c:idx val="1"/>
          <c:order val="0"/>
          <c:tx>
            <c:strRef>
              <c:f>'curr prices@curr yrUS$PPP'!$AG$45</c:f>
              <c:strCache>
                <c:ptCount val="1"/>
                <c:pt idx="0">
                  <c:v>More recent members</c:v>
                </c:pt>
              </c:strCache>
            </c:strRef>
          </c:tx>
          <c:spPr>
            <a:solidFill>
              <a:schemeClr val="accent2"/>
            </a:solidFill>
            <a:ln>
              <a:noFill/>
            </a:ln>
            <a:effectLst/>
          </c:spPr>
          <c:invertIfNegative val="0"/>
          <c:cat>
            <c:strRef>
              <c:f>'curr prices@curr yrUS$PPP'!$A$46:$A$80</c:f>
              <c:strCache>
                <c:ptCount val="35"/>
                <c:pt idx="0">
                  <c:v>Mexico</c:v>
                </c:pt>
                <c:pt idx="1">
                  <c:v>Hungary</c:v>
                </c:pt>
                <c:pt idx="2">
                  <c:v>Latvia</c:v>
                </c:pt>
                <c:pt idx="3">
                  <c:v>Slovak Republic</c:v>
                </c:pt>
                <c:pt idx="4">
                  <c:v>Estonia</c:v>
                </c:pt>
                <c:pt idx="5">
                  <c:v>Lithuania</c:v>
                </c:pt>
                <c:pt idx="6">
                  <c:v>Czech Republic</c:v>
                </c:pt>
                <c:pt idx="7">
                  <c:v>Portugal</c:v>
                </c:pt>
                <c:pt idx="8">
                  <c:v>Greece</c:v>
                </c:pt>
                <c:pt idx="9">
                  <c:v>Chile</c:v>
                </c:pt>
                <c:pt idx="10">
                  <c:v>Poland</c:v>
                </c:pt>
                <c:pt idx="11">
                  <c:v>Israel</c:v>
                </c:pt>
                <c:pt idx="12">
                  <c:v>Slovenia</c:v>
                </c:pt>
                <c:pt idx="13">
                  <c:v>Korea</c:v>
                </c:pt>
                <c:pt idx="14">
                  <c:v>Italy</c:v>
                </c:pt>
                <c:pt idx="15">
                  <c:v>Spain</c:v>
                </c:pt>
                <c:pt idx="16">
                  <c:v>New Zealand</c:v>
                </c:pt>
                <c:pt idx="17">
                  <c:v>Japan</c:v>
                </c:pt>
                <c:pt idx="18">
                  <c:v>Sweden</c:v>
                </c:pt>
                <c:pt idx="19">
                  <c:v>Finland</c:v>
                </c:pt>
                <c:pt idx="20">
                  <c:v>United Kingdom</c:v>
                </c:pt>
                <c:pt idx="21">
                  <c:v>France</c:v>
                </c:pt>
                <c:pt idx="22">
                  <c:v>Germany</c:v>
                </c:pt>
                <c:pt idx="23">
                  <c:v>Ireland</c:v>
                </c:pt>
                <c:pt idx="24">
                  <c:v>Canada</c:v>
                </c:pt>
                <c:pt idx="25">
                  <c:v>Austria</c:v>
                </c:pt>
                <c:pt idx="26">
                  <c:v>Belgium</c:v>
                </c:pt>
                <c:pt idx="27">
                  <c:v>Australia</c:v>
                </c:pt>
                <c:pt idx="28">
                  <c:v>Norway</c:v>
                </c:pt>
                <c:pt idx="29">
                  <c:v>Denmark</c:v>
                </c:pt>
                <c:pt idx="30">
                  <c:v>Netherlands</c:v>
                </c:pt>
                <c:pt idx="31">
                  <c:v>United States</c:v>
                </c:pt>
                <c:pt idx="32">
                  <c:v>Iceland</c:v>
                </c:pt>
                <c:pt idx="33">
                  <c:v>Switzerland</c:v>
                </c:pt>
                <c:pt idx="34">
                  <c:v>Luxembourg</c:v>
                </c:pt>
              </c:strCache>
            </c:strRef>
          </c:cat>
          <c:val>
            <c:numRef>
              <c:f>'curr prices@curr yrUS$PPP'!$AG$46:$AG$80</c:f>
              <c:numCache>
                <c:formatCode>#,##0_ ;\-#,##0\ </c:formatCode>
                <c:ptCount val="35"/>
                <c:pt idx="0">
                  <c:v>15443.728532464233</c:v>
                </c:pt>
                <c:pt idx="1">
                  <c:v>22546.658335744003</c:v>
                </c:pt>
                <c:pt idx="2">
                  <c:v>23760.565366159492</c:v>
                </c:pt>
                <c:pt idx="3">
                  <c:v>24026.201429361918</c:v>
                </c:pt>
                <c:pt idx="4">
                  <c:v>24225.273544405303</c:v>
                </c:pt>
                <c:pt idx="5">
                  <c:v>24499.041362820142</c:v>
                </c:pt>
                <c:pt idx="6">
                  <c:v>24910.147198310391</c:v>
                </c:pt>
                <c:pt idx="9">
                  <c:v>26452.122973311045</c:v>
                </c:pt>
                <c:pt idx="10">
                  <c:v>26707.28132614756</c:v>
                </c:pt>
                <c:pt idx="11">
                  <c:v>34921.331206816016</c:v>
                </c:pt>
                <c:pt idx="12">
                  <c:v>34948.304940062444</c:v>
                </c:pt>
                <c:pt idx="13">
                  <c:v>35249.231053350188</c:v>
                </c:pt>
              </c:numCache>
            </c:numRef>
          </c:val>
        </c:ser>
        <c:ser>
          <c:idx val="0"/>
          <c:order val="1"/>
          <c:tx>
            <c:strRef>
              <c:f>'curr prices@curr yrUS$PPP'!$AF$45</c:f>
              <c:strCache>
                <c:ptCount val="1"/>
                <c:pt idx="0">
                  <c:v>Members in 1990</c:v>
                </c:pt>
              </c:strCache>
            </c:strRef>
          </c:tx>
          <c:spPr>
            <a:solidFill>
              <a:schemeClr val="accent1"/>
            </a:solidFill>
            <a:ln>
              <a:noFill/>
            </a:ln>
            <a:effectLst/>
          </c:spPr>
          <c:invertIfNegative val="0"/>
          <c:dPt>
            <c:idx val="16"/>
            <c:invertIfNegative val="0"/>
            <c:bubble3D val="0"/>
            <c:spPr>
              <a:solidFill>
                <a:srgbClr val="FF0000"/>
              </a:solidFill>
              <a:ln>
                <a:noFill/>
              </a:ln>
              <a:effectLst/>
            </c:spPr>
          </c:dPt>
          <c:cat>
            <c:strRef>
              <c:f>'curr prices@curr yrUS$PPP'!$A$46:$A$80</c:f>
              <c:strCache>
                <c:ptCount val="35"/>
                <c:pt idx="0">
                  <c:v>Mexico</c:v>
                </c:pt>
                <c:pt idx="1">
                  <c:v>Hungary</c:v>
                </c:pt>
                <c:pt idx="2">
                  <c:v>Latvia</c:v>
                </c:pt>
                <c:pt idx="3">
                  <c:v>Slovak Republic</c:v>
                </c:pt>
                <c:pt idx="4">
                  <c:v>Estonia</c:v>
                </c:pt>
                <c:pt idx="5">
                  <c:v>Lithuania</c:v>
                </c:pt>
                <c:pt idx="6">
                  <c:v>Czech Republic</c:v>
                </c:pt>
                <c:pt idx="7">
                  <c:v>Portugal</c:v>
                </c:pt>
                <c:pt idx="8">
                  <c:v>Greece</c:v>
                </c:pt>
                <c:pt idx="9">
                  <c:v>Chile</c:v>
                </c:pt>
                <c:pt idx="10">
                  <c:v>Poland</c:v>
                </c:pt>
                <c:pt idx="11">
                  <c:v>Israel</c:v>
                </c:pt>
                <c:pt idx="12">
                  <c:v>Slovenia</c:v>
                </c:pt>
                <c:pt idx="13">
                  <c:v>Korea</c:v>
                </c:pt>
                <c:pt idx="14">
                  <c:v>Italy</c:v>
                </c:pt>
                <c:pt idx="15">
                  <c:v>Spain</c:v>
                </c:pt>
                <c:pt idx="16">
                  <c:v>New Zealand</c:v>
                </c:pt>
                <c:pt idx="17">
                  <c:v>Japan</c:v>
                </c:pt>
                <c:pt idx="18">
                  <c:v>Sweden</c:v>
                </c:pt>
                <c:pt idx="19">
                  <c:v>Finland</c:v>
                </c:pt>
                <c:pt idx="20">
                  <c:v>United Kingdom</c:v>
                </c:pt>
                <c:pt idx="21">
                  <c:v>France</c:v>
                </c:pt>
                <c:pt idx="22">
                  <c:v>Germany</c:v>
                </c:pt>
                <c:pt idx="23">
                  <c:v>Ireland</c:v>
                </c:pt>
                <c:pt idx="24">
                  <c:v>Canada</c:v>
                </c:pt>
                <c:pt idx="25">
                  <c:v>Austria</c:v>
                </c:pt>
                <c:pt idx="26">
                  <c:v>Belgium</c:v>
                </c:pt>
                <c:pt idx="27">
                  <c:v>Australia</c:v>
                </c:pt>
                <c:pt idx="28">
                  <c:v>Norway</c:v>
                </c:pt>
                <c:pt idx="29">
                  <c:v>Denmark</c:v>
                </c:pt>
                <c:pt idx="30">
                  <c:v>Netherlands</c:v>
                </c:pt>
                <c:pt idx="31">
                  <c:v>United States</c:v>
                </c:pt>
                <c:pt idx="32">
                  <c:v>Iceland</c:v>
                </c:pt>
                <c:pt idx="33">
                  <c:v>Switzerland</c:v>
                </c:pt>
                <c:pt idx="34">
                  <c:v>Luxembourg</c:v>
                </c:pt>
              </c:strCache>
            </c:strRef>
          </c:cat>
          <c:val>
            <c:numRef>
              <c:f>'curr prices@curr yrUS$PPP'!$AF$46:$AF$80</c:f>
              <c:numCache>
                <c:formatCode>General</c:formatCode>
                <c:ptCount val="35"/>
                <c:pt idx="7" formatCode="#,##0_ ;\-#,##0\ ">
                  <c:v>25198.088225197473</c:v>
                </c:pt>
                <c:pt idx="8" formatCode="#,##0_ ;\-#,##0\ ">
                  <c:v>25864.70439471447</c:v>
                </c:pt>
                <c:pt idx="14" formatCode="#,##0_ ;\-#,##0\ ">
                  <c:v>36339.978349236713</c:v>
                </c:pt>
                <c:pt idx="15" formatCode="#,##0_ ;\-#,##0\ ">
                  <c:v>38253.340221591832</c:v>
                </c:pt>
                <c:pt idx="16" formatCode="#,##0_ ;\-#,##0\ ">
                  <c:v>40307.048183051382</c:v>
                </c:pt>
                <c:pt idx="17" formatCode="#,##0_ ;\-#,##0\ ">
                  <c:v>40402.9216328244</c:v>
                </c:pt>
                <c:pt idx="18" formatCode="#,##0_ ;\-#,##0\ ">
                  <c:v>42499.154945066934</c:v>
                </c:pt>
                <c:pt idx="19" formatCode="#,##0_ ;\-#,##0\ ">
                  <c:v>42730.117216998675</c:v>
                </c:pt>
                <c:pt idx="20" formatCode="#,##0_ ;\-#,##0\ ">
                  <c:v>43288.622936833155</c:v>
                </c:pt>
                <c:pt idx="21" formatCode="#,##0_ ;\-#,##0\ ">
                  <c:v>43500.313036728956</c:v>
                </c:pt>
                <c:pt idx="22" formatCode="#,##0_ ;\-#,##0\ ">
                  <c:v>47277.294325806783</c:v>
                </c:pt>
                <c:pt idx="23" formatCode="#,##0_ ;\-#,##0\ ">
                  <c:v>47279.964101917954</c:v>
                </c:pt>
                <c:pt idx="24" formatCode="#,##0_ ;\-#,##0\ ">
                  <c:v>47804.906828472718</c:v>
                </c:pt>
                <c:pt idx="25" formatCode="#,##0_ ;\-#,##0\ ">
                  <c:v>49788.799798403124</c:v>
                </c:pt>
                <c:pt idx="26" formatCode="#,##0_ ;\-#,##0\ ">
                  <c:v>49812.004389478047</c:v>
                </c:pt>
                <c:pt idx="27" formatCode="#,##0_ ;\-#,##0\ ">
                  <c:v>50279.543656625217</c:v>
                </c:pt>
                <c:pt idx="28" formatCode="#,##0_ ;\-#,##0\ ">
                  <c:v>51421.640764285701</c:v>
                </c:pt>
                <c:pt idx="29" formatCode="#,##0_ ;\-#,##0\ ">
                  <c:v>51808.92162867236</c:v>
                </c:pt>
                <c:pt idx="30" formatCode="#,##0_ ;\-#,##0\ ">
                  <c:v>52387.625682635065</c:v>
                </c:pt>
                <c:pt idx="31" formatCode="#,##0_ ;\-#,##0\ ">
                  <c:v>60558.358120239303</c:v>
                </c:pt>
                <c:pt idx="32" formatCode="#,##0_ ;\-#,##0\ ">
                  <c:v>60880.53820286566</c:v>
                </c:pt>
                <c:pt idx="33" formatCode="#,##0_ ;\-#,##0\ ">
                  <c:v>61785.010761311125</c:v>
                </c:pt>
                <c:pt idx="34" formatCode="#,##0_ ;\-#,##0\ ">
                  <c:v>63067.975411387692</c:v>
                </c:pt>
              </c:numCache>
            </c:numRef>
          </c:val>
        </c:ser>
        <c:dLbls>
          <c:showLegendKey val="0"/>
          <c:showVal val="0"/>
          <c:showCatName val="0"/>
          <c:showSerName val="0"/>
          <c:showPercent val="0"/>
          <c:showBubbleSize val="0"/>
        </c:dLbls>
        <c:gapWidth val="219"/>
        <c:overlap val="-27"/>
        <c:axId val="236283776"/>
        <c:axId val="236285312"/>
      </c:barChart>
      <c:catAx>
        <c:axId val="23628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36285312"/>
        <c:crosses val="autoZero"/>
        <c:auto val="1"/>
        <c:lblAlgn val="ctr"/>
        <c:lblOffset val="100"/>
        <c:noMultiLvlLbl val="0"/>
      </c:catAx>
      <c:valAx>
        <c:axId val="23628531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vert="horz"/>
          <a:lstStyle/>
          <a:p>
            <a:pPr>
              <a:defRPr/>
            </a:pPr>
            <a:endParaRPr lang="en-US"/>
          </a:p>
        </c:txPr>
        <c:crossAx val="236283776"/>
        <c:crosses val="autoZero"/>
        <c:crossBetween val="between"/>
      </c:valAx>
      <c:spPr>
        <a:noFill/>
        <a:ln>
          <a:noFill/>
        </a:ln>
        <a:effectLst/>
      </c:spPr>
    </c:plotArea>
    <c:legend>
      <c:legendPos val="b"/>
      <c:layout>
        <c:manualLayout>
          <c:xMode val="edge"/>
          <c:yMode val="edge"/>
          <c:x val="0.28755865660822622"/>
          <c:y val="0.14761870150846534"/>
          <c:w val="0.38276735135992285"/>
          <c:h val="6.2500419218308775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010202038588504E-2"/>
          <c:y val="0.11592383255129117"/>
          <c:w val="0.92738379260350634"/>
          <c:h val="0.75001487688662416"/>
        </c:manualLayout>
      </c:layout>
      <c:barChart>
        <c:barDir val="col"/>
        <c:grouping val="clustered"/>
        <c:varyColors val="0"/>
        <c:ser>
          <c:idx val="1"/>
          <c:order val="0"/>
          <c:tx>
            <c:strRef>
              <c:f>'Table 1 Pivot table'!$A$105</c:f>
              <c:strCache>
                <c:ptCount val="1"/>
                <c:pt idx="0">
                  <c:v>1998-2015</c:v>
                </c:pt>
              </c:strCache>
            </c:strRef>
          </c:tx>
          <c:spPr>
            <a:solidFill>
              <a:srgbClr val="C00000"/>
            </a:solidFill>
          </c:spPr>
          <c:invertIfNegative val="0"/>
          <c:dPt>
            <c:idx val="10"/>
            <c:invertIfNegative val="0"/>
            <c:bubble3D val="0"/>
            <c:spPr>
              <a:pattFill prst="pct50">
                <a:fgClr>
                  <a:srgbClr val="C00000"/>
                </a:fgClr>
                <a:bgClr>
                  <a:schemeClr val="bg1"/>
                </a:bgClr>
              </a:pattFill>
              <a:ln>
                <a:solidFill>
                  <a:srgbClr val="C00000"/>
                </a:solidFill>
              </a:ln>
            </c:spPr>
          </c:dPt>
          <c:cat>
            <c:strRef>
              <c:f>'Table 1 Pivot table'!$B$61:$L$61</c:f>
              <c:strCache>
                <c:ptCount val="11"/>
                <c:pt idx="0">
                  <c:v>1</c:v>
                </c:pt>
                <c:pt idx="1">
                  <c:v>2</c:v>
                </c:pt>
                <c:pt idx="2">
                  <c:v>3</c:v>
                </c:pt>
                <c:pt idx="3">
                  <c:v>4</c:v>
                </c:pt>
                <c:pt idx="4">
                  <c:v>5</c:v>
                </c:pt>
                <c:pt idx="5">
                  <c:v>6</c:v>
                </c:pt>
                <c:pt idx="6">
                  <c:v>7</c:v>
                </c:pt>
                <c:pt idx="7">
                  <c:v>8</c:v>
                </c:pt>
                <c:pt idx="8">
                  <c:v>9</c:v>
                </c:pt>
                <c:pt idx="9">
                  <c:v>10</c:v>
                </c:pt>
                <c:pt idx="10">
                  <c:v>All</c:v>
                </c:pt>
              </c:strCache>
            </c:strRef>
          </c:cat>
          <c:val>
            <c:numRef>
              <c:f>'Table 1 Pivot table'!$B$105:$L$105</c:f>
              <c:numCache>
                <c:formatCode>0.0%</c:formatCode>
                <c:ptCount val="11"/>
                <c:pt idx="0">
                  <c:v>0.38979471216737083</c:v>
                </c:pt>
                <c:pt idx="1">
                  <c:v>0.19925817939793133</c:v>
                </c:pt>
                <c:pt idx="2">
                  <c:v>0.18397844162196808</c:v>
                </c:pt>
                <c:pt idx="3">
                  <c:v>0.17985087761321195</c:v>
                </c:pt>
                <c:pt idx="4">
                  <c:v>0.18646305224862125</c:v>
                </c:pt>
                <c:pt idx="5">
                  <c:v>0.20107289077691859</c:v>
                </c:pt>
                <c:pt idx="6">
                  <c:v>0.2376060771630053</c:v>
                </c:pt>
                <c:pt idx="7">
                  <c:v>0.27489451241657403</c:v>
                </c:pt>
                <c:pt idx="8">
                  <c:v>0.34215397698038674</c:v>
                </c:pt>
                <c:pt idx="9">
                  <c:v>0.38833717097976939</c:v>
                </c:pt>
                <c:pt idx="10">
                  <c:v>0.25890573588631982</c:v>
                </c:pt>
              </c:numCache>
            </c:numRef>
          </c:val>
        </c:ser>
        <c:dLbls>
          <c:showLegendKey val="0"/>
          <c:showVal val="0"/>
          <c:showCatName val="0"/>
          <c:showSerName val="0"/>
          <c:showPercent val="0"/>
          <c:showBubbleSize val="0"/>
        </c:dLbls>
        <c:gapWidth val="150"/>
        <c:axId val="272946304"/>
        <c:axId val="272948224"/>
      </c:barChart>
      <c:catAx>
        <c:axId val="272946304"/>
        <c:scaling>
          <c:orientation val="minMax"/>
        </c:scaling>
        <c:delete val="0"/>
        <c:axPos val="b"/>
        <c:title>
          <c:tx>
            <c:rich>
              <a:bodyPr/>
              <a:lstStyle/>
              <a:p>
                <a:pPr>
                  <a:defRPr sz="1600"/>
                </a:pPr>
                <a:r>
                  <a:rPr lang="en-US" sz="1600"/>
                  <a:t>Deciles</a:t>
                </a:r>
              </a:p>
            </c:rich>
          </c:tx>
          <c:layout/>
          <c:overlay val="0"/>
        </c:title>
        <c:numFmt formatCode="General" sourceLinked="1"/>
        <c:majorTickMark val="out"/>
        <c:minorTickMark val="none"/>
        <c:tickLblPos val="nextTo"/>
        <c:crossAx val="272948224"/>
        <c:crosses val="autoZero"/>
        <c:auto val="1"/>
        <c:lblAlgn val="ctr"/>
        <c:lblOffset val="100"/>
        <c:noMultiLvlLbl val="0"/>
      </c:catAx>
      <c:valAx>
        <c:axId val="272948224"/>
        <c:scaling>
          <c:orientation val="minMax"/>
        </c:scaling>
        <c:delete val="0"/>
        <c:axPos val="l"/>
        <c:majorGridlines/>
        <c:numFmt formatCode="0%" sourceLinked="0"/>
        <c:majorTickMark val="out"/>
        <c:minorTickMark val="none"/>
        <c:tickLblPos val="nextTo"/>
        <c:txPr>
          <a:bodyPr/>
          <a:lstStyle/>
          <a:p>
            <a:pPr>
              <a:defRPr sz="1400"/>
            </a:pPr>
            <a:endParaRPr lang="en-US"/>
          </a:p>
        </c:txPr>
        <c:crossAx val="272946304"/>
        <c:crosses val="autoZero"/>
        <c:crossBetween val="between"/>
      </c:valAx>
    </c:plotArea>
    <c:plotVisOnly val="1"/>
    <c:dispBlanksAs val="gap"/>
    <c:showDLblsOverMax val="0"/>
  </c:chart>
  <c:txPr>
    <a:bodyPr/>
    <a:lstStyle/>
    <a:p>
      <a:pPr>
        <a:defRPr sz="1200"/>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97688012420253E-2"/>
          <c:y val="0.33342765351064069"/>
          <c:w val="0.88272808759580024"/>
          <c:h val="0.50349157049363513"/>
        </c:manualLayout>
      </c:layout>
      <c:barChart>
        <c:barDir val="col"/>
        <c:grouping val="stacked"/>
        <c:varyColors val="0"/>
        <c:ser>
          <c:idx val="0"/>
          <c:order val="1"/>
          <c:tx>
            <c:v>  Individual dismissals</c:v>
          </c:tx>
          <c:spPr>
            <a:solidFill>
              <a:srgbClr val="A7B9E3"/>
            </a:solidFill>
            <a:ln w="3175">
              <a:solidFill>
                <a:srgbClr val="000000"/>
              </a:solidFill>
              <a:prstDash val="solid"/>
            </a:ln>
          </c:spPr>
          <c:invertIfNegative val="0"/>
          <c:dPt>
            <c:idx val="2"/>
            <c:invertIfNegative val="0"/>
            <c:bubble3D val="0"/>
          </c:dPt>
          <c:dPt>
            <c:idx val="9"/>
            <c:invertIfNegative val="0"/>
            <c:bubble3D val="0"/>
          </c:dPt>
          <c:cat>
            <c:strLit>
              <c:ptCount val="34"/>
              <c:pt idx="1">
                <c:v>USA</c:v>
              </c:pt>
              <c:pt idx="2">
                <c:v>CAN</c:v>
              </c:pt>
              <c:pt idx="3">
                <c:v>GBR</c:v>
              </c:pt>
              <c:pt idx="4">
                <c:v>CHL</c:v>
              </c:pt>
              <c:pt idx="5">
                <c:v>AUS</c:v>
              </c:pt>
              <c:pt idx="6">
                <c:v>EST</c:v>
              </c:pt>
              <c:pt idx="7">
                <c:v>IRL</c:v>
              </c:pt>
              <c:pt idx="8">
                <c:v>HUN</c:v>
              </c:pt>
              <c:pt idx="9">
                <c:v>JPN</c:v>
              </c:pt>
              <c:pt idx="10">
                <c:v>CHE</c:v>
              </c:pt>
              <c:pt idx="11">
                <c:v>FIN</c:v>
              </c:pt>
              <c:pt idx="12">
                <c:v>KOR</c:v>
              </c:pt>
              <c:pt idx="13">
                <c:v>ISR</c:v>
              </c:pt>
              <c:pt idx="14">
                <c:v>SVK</c:v>
              </c:pt>
              <c:pt idx="15">
                <c:v>ESP</c:v>
              </c:pt>
              <c:pt idx="16">
                <c:v>NOR</c:v>
              </c:pt>
              <c:pt idx="17">
                <c:v>DNK</c:v>
              </c:pt>
              <c:pt idx="18">
                <c:v>POL</c:v>
              </c:pt>
              <c:pt idx="19">
                <c:v>GRC</c:v>
              </c:pt>
              <c:pt idx="20">
                <c:v>AUT</c:v>
              </c:pt>
              <c:pt idx="21">
                <c:v>ISL</c:v>
              </c:pt>
              <c:pt idx="22">
                <c:v>TUR</c:v>
              </c:pt>
              <c:pt idx="23">
                <c:v>SWE</c:v>
              </c:pt>
              <c:pt idx="24">
                <c:v>MEX</c:v>
              </c:pt>
              <c:pt idx="25">
                <c:v>CZE</c:v>
              </c:pt>
              <c:pt idx="26">
                <c:v>SVN</c:v>
              </c:pt>
              <c:pt idx="27">
                <c:v>PRT</c:v>
              </c:pt>
              <c:pt idx="28">
                <c:v>LUX</c:v>
              </c:pt>
              <c:pt idx="29">
                <c:v>ITA</c:v>
              </c:pt>
              <c:pt idx="30">
                <c:v>FRA</c:v>
              </c:pt>
              <c:pt idx="31">
                <c:v>NLD</c:v>
              </c:pt>
              <c:pt idx="32">
                <c:v>BEL</c:v>
              </c:pt>
              <c:pt idx="33">
                <c:v>DEU</c:v>
              </c:pt>
            </c:strLit>
          </c:cat>
          <c:val>
            <c:numLit>
              <c:formatCode>General</c:formatCode>
              <c:ptCount val="34"/>
              <c:pt idx="0">
                <c:v>1.0068029999999999</c:v>
              </c:pt>
              <c:pt idx="1">
                <c:v>0.35</c:v>
              </c:pt>
              <c:pt idx="2">
                <c:v>0.65759630000000002</c:v>
              </c:pt>
              <c:pt idx="3">
                <c:v>0.7964852</c:v>
              </c:pt>
              <c:pt idx="4">
                <c:v>1.804989</c:v>
              </c:pt>
              <c:pt idx="5">
                <c:v>1.119048</c:v>
              </c:pt>
              <c:pt idx="6">
                <c:v>1.2448980000000001</c:v>
              </c:pt>
              <c:pt idx="7">
                <c:v>1.069161</c:v>
              </c:pt>
              <c:pt idx="8">
                <c:v>1.0385489999999999</c:v>
              </c:pt>
              <c:pt idx="9">
                <c:v>1.156463</c:v>
              </c:pt>
              <c:pt idx="10">
                <c:v>1.0680270000000001</c:v>
              </c:pt>
              <c:pt idx="11">
                <c:v>1.7023809999999999</c:v>
              </c:pt>
              <c:pt idx="12">
                <c:v>1.6326529999999999</c:v>
              </c:pt>
              <c:pt idx="13">
                <c:v>1.680272</c:v>
              </c:pt>
              <c:pt idx="14">
                <c:v>1.2913829999999999</c:v>
              </c:pt>
              <c:pt idx="15">
                <c:v>1.3911560000000001</c:v>
              </c:pt>
              <c:pt idx="16">
                <c:v>1.5952379999999999</c:v>
              </c:pt>
              <c:pt idx="17">
                <c:v>1.498866</c:v>
              </c:pt>
              <c:pt idx="18">
                <c:v>1.569161</c:v>
              </c:pt>
              <c:pt idx="19">
                <c:v>1.481859</c:v>
              </c:pt>
              <c:pt idx="20">
                <c:v>1.5136050000000001</c:v>
              </c:pt>
              <c:pt idx="21">
                <c:v>1.4580500000000001</c:v>
              </c:pt>
              <c:pt idx="22">
                <c:v>1.5782309999999999</c:v>
              </c:pt>
              <c:pt idx="23">
                <c:v>1.802721</c:v>
              </c:pt>
              <c:pt idx="24">
                <c:v>1.3650789999999999</c:v>
              </c:pt>
              <c:pt idx="25">
                <c:v>2.0532879999999998</c:v>
              </c:pt>
              <c:pt idx="26">
                <c:v>1.7046479999999999</c:v>
              </c:pt>
              <c:pt idx="27">
                <c:v>2.1496599999999999</c:v>
              </c:pt>
              <c:pt idx="28">
                <c:v>1.628118</c:v>
              </c:pt>
              <c:pt idx="29">
                <c:v>1.7227889999999999</c:v>
              </c:pt>
              <c:pt idx="30">
                <c:v>1.858277</c:v>
              </c:pt>
              <c:pt idx="31">
                <c:v>2.0272109999999999</c:v>
              </c:pt>
              <c:pt idx="32">
                <c:v>1.482993</c:v>
              </c:pt>
              <c:pt idx="33">
                <c:v>1.942177</c:v>
              </c:pt>
            </c:numLit>
          </c:val>
        </c:ser>
        <c:ser>
          <c:idx val="1"/>
          <c:order val="2"/>
          <c:tx>
            <c:v>  Collective dismissals</c:v>
          </c:tx>
          <c:spPr>
            <a:solidFill>
              <a:srgbClr val="929292"/>
            </a:solidFill>
            <a:ln w="3175">
              <a:solidFill>
                <a:srgbClr val="000000"/>
              </a:solidFill>
              <a:prstDash val="solid"/>
            </a:ln>
          </c:spPr>
          <c:invertIfNegative val="0"/>
          <c:dPt>
            <c:idx val="2"/>
            <c:invertIfNegative val="0"/>
            <c:bubble3D val="0"/>
          </c:dPt>
          <c:dPt>
            <c:idx val="9"/>
            <c:invertIfNegative val="0"/>
            <c:bubble3D val="0"/>
          </c:dPt>
          <c:cat>
            <c:strLit>
              <c:ptCount val="34"/>
              <c:pt idx="1">
                <c:v>USA</c:v>
              </c:pt>
              <c:pt idx="2">
                <c:v>CAN</c:v>
              </c:pt>
              <c:pt idx="3">
                <c:v>GBR</c:v>
              </c:pt>
              <c:pt idx="4">
                <c:v>CHL</c:v>
              </c:pt>
              <c:pt idx="5">
                <c:v>AUS</c:v>
              </c:pt>
              <c:pt idx="6">
                <c:v>EST</c:v>
              </c:pt>
              <c:pt idx="7">
                <c:v>IRL</c:v>
              </c:pt>
              <c:pt idx="8">
                <c:v>HUN</c:v>
              </c:pt>
              <c:pt idx="9">
                <c:v>JPN</c:v>
              </c:pt>
              <c:pt idx="10">
                <c:v>CHE</c:v>
              </c:pt>
              <c:pt idx="11">
                <c:v>FIN</c:v>
              </c:pt>
              <c:pt idx="12">
                <c:v>KOR</c:v>
              </c:pt>
              <c:pt idx="13">
                <c:v>ISR</c:v>
              </c:pt>
              <c:pt idx="14">
                <c:v>SVK</c:v>
              </c:pt>
              <c:pt idx="15">
                <c:v>ESP</c:v>
              </c:pt>
              <c:pt idx="16">
                <c:v>NOR</c:v>
              </c:pt>
              <c:pt idx="17">
                <c:v>DNK</c:v>
              </c:pt>
              <c:pt idx="18">
                <c:v>POL</c:v>
              </c:pt>
              <c:pt idx="19">
                <c:v>GRC</c:v>
              </c:pt>
              <c:pt idx="20">
                <c:v>AUT</c:v>
              </c:pt>
              <c:pt idx="21">
                <c:v>ISL</c:v>
              </c:pt>
              <c:pt idx="22">
                <c:v>TUR</c:v>
              </c:pt>
              <c:pt idx="23">
                <c:v>SWE</c:v>
              </c:pt>
              <c:pt idx="24">
                <c:v>MEX</c:v>
              </c:pt>
              <c:pt idx="25">
                <c:v>CZE</c:v>
              </c:pt>
              <c:pt idx="26">
                <c:v>SVN</c:v>
              </c:pt>
              <c:pt idx="27">
                <c:v>PRT</c:v>
              </c:pt>
              <c:pt idx="28">
                <c:v>LUX</c:v>
              </c:pt>
              <c:pt idx="29">
                <c:v>ITA</c:v>
              </c:pt>
              <c:pt idx="30">
                <c:v>FRA</c:v>
              </c:pt>
              <c:pt idx="31">
                <c:v>NLD</c:v>
              </c:pt>
              <c:pt idx="32">
                <c:v>BEL</c:v>
              </c:pt>
              <c:pt idx="33">
                <c:v>DEU</c:v>
              </c:pt>
            </c:strLit>
          </c:cat>
          <c:val>
            <c:numLit>
              <c:formatCode>General</c:formatCode>
              <c:ptCount val="34"/>
              <c:pt idx="0">
                <c:v>0</c:v>
              </c:pt>
              <c:pt idx="1">
                <c:v>0.82142859999999995</c:v>
              </c:pt>
              <c:pt idx="2">
                <c:v>0.84821429999999998</c:v>
              </c:pt>
              <c:pt idx="3">
                <c:v>0.82142859999999995</c:v>
              </c:pt>
              <c:pt idx="4">
                <c:v>0</c:v>
              </c:pt>
              <c:pt idx="5">
                <c:v>0.82142859999999995</c:v>
              </c:pt>
              <c:pt idx="6">
                <c:v>0.82142859999999995</c:v>
              </c:pt>
              <c:pt idx="7">
                <c:v>1</c:v>
              </c:pt>
              <c:pt idx="8">
                <c:v>1.035714</c:v>
              </c:pt>
              <c:pt idx="9">
                <c:v>0.92857140000000005</c:v>
              </c:pt>
              <c:pt idx="10">
                <c:v>1.035714</c:v>
              </c:pt>
              <c:pt idx="11">
                <c:v>0.46428570000000002</c:v>
              </c:pt>
              <c:pt idx="12">
                <c:v>0.53571429999999998</c:v>
              </c:pt>
              <c:pt idx="13">
                <c:v>0.53571429999999998</c:v>
              </c:pt>
              <c:pt idx="14">
                <c:v>0.96428570000000002</c:v>
              </c:pt>
              <c:pt idx="15">
                <c:v>0.89285709999999996</c:v>
              </c:pt>
              <c:pt idx="16">
                <c:v>0.71428570000000002</c:v>
              </c:pt>
              <c:pt idx="17">
                <c:v>0.82142859999999995</c:v>
              </c:pt>
              <c:pt idx="18">
                <c:v>0.82142859999999995</c:v>
              </c:pt>
              <c:pt idx="19">
                <c:v>0.92857140000000005</c:v>
              </c:pt>
              <c:pt idx="20">
                <c:v>0.92857140000000005</c:v>
              </c:pt>
              <c:pt idx="21">
                <c:v>1</c:v>
              </c:pt>
              <c:pt idx="22">
                <c:v>0.89285709999999996</c:v>
              </c:pt>
              <c:pt idx="23">
                <c:v>0.71428570000000002</c:v>
              </c:pt>
              <c:pt idx="24">
                <c:v>1.25</c:v>
              </c:pt>
              <c:pt idx="25">
                <c:v>0.60714290000000004</c:v>
              </c:pt>
              <c:pt idx="26">
                <c:v>0.96428570000000002</c:v>
              </c:pt>
              <c:pt idx="27">
                <c:v>0.53571429999999998</c:v>
              </c:pt>
              <c:pt idx="28">
                <c:v>1.107143</c:v>
              </c:pt>
              <c:pt idx="29">
                <c:v>1.071429</c:v>
              </c:pt>
              <c:pt idx="30">
                <c:v>0.96428570000000002</c:v>
              </c:pt>
              <c:pt idx="31">
                <c:v>0.91071429999999998</c:v>
              </c:pt>
              <c:pt idx="32">
                <c:v>1.464286</c:v>
              </c:pt>
              <c:pt idx="33">
                <c:v>1.035714</c:v>
              </c:pt>
            </c:numLit>
          </c:val>
        </c:ser>
        <c:dLbls>
          <c:showLegendKey val="0"/>
          <c:showVal val="0"/>
          <c:showCatName val="0"/>
          <c:showSerName val="0"/>
          <c:showPercent val="0"/>
          <c:showBubbleSize val="0"/>
        </c:dLbls>
        <c:gapWidth val="30"/>
        <c:overlap val="100"/>
        <c:axId val="273036032"/>
        <c:axId val="273037568"/>
      </c:barChart>
      <c:lineChart>
        <c:grouping val="standard"/>
        <c:varyColors val="0"/>
        <c:ser>
          <c:idx val="3"/>
          <c:order val="0"/>
          <c:tx>
            <c:v>OECD average: 2.29</c:v>
          </c:tx>
          <c:spPr>
            <a:ln w="12700" cap="rnd" cmpd="sng" algn="ctr">
              <a:solidFill>
                <a:srgbClr val="000066"/>
              </a:solidFill>
              <a:prstDash val="solid"/>
              <a:round/>
            </a:ln>
            <a:effectLst/>
          </c:spPr>
          <c:marker>
            <c:symbol val="none"/>
          </c:marker>
          <c:cat>
            <c:strLit>
              <c:ptCount val="34"/>
              <c:pt idx="1">
                <c:v>USA</c:v>
              </c:pt>
              <c:pt idx="2">
                <c:v>CAN</c:v>
              </c:pt>
              <c:pt idx="3">
                <c:v>GBR</c:v>
              </c:pt>
              <c:pt idx="4">
                <c:v>CHL</c:v>
              </c:pt>
              <c:pt idx="5">
                <c:v>AUS</c:v>
              </c:pt>
              <c:pt idx="6">
                <c:v>EST</c:v>
              </c:pt>
              <c:pt idx="7">
                <c:v>IRL</c:v>
              </c:pt>
              <c:pt idx="8">
                <c:v>HUN</c:v>
              </c:pt>
              <c:pt idx="9">
                <c:v>JPN</c:v>
              </c:pt>
              <c:pt idx="10">
                <c:v>CHE</c:v>
              </c:pt>
              <c:pt idx="11">
                <c:v>FIN</c:v>
              </c:pt>
              <c:pt idx="12">
                <c:v>KOR</c:v>
              </c:pt>
              <c:pt idx="13">
                <c:v>ISR</c:v>
              </c:pt>
              <c:pt idx="14">
                <c:v>SVK</c:v>
              </c:pt>
              <c:pt idx="15">
                <c:v>ESP</c:v>
              </c:pt>
              <c:pt idx="16">
                <c:v>NOR</c:v>
              </c:pt>
              <c:pt idx="17">
                <c:v>DNK</c:v>
              </c:pt>
              <c:pt idx="18">
                <c:v>POL</c:v>
              </c:pt>
              <c:pt idx="19">
                <c:v>GRC</c:v>
              </c:pt>
              <c:pt idx="20">
                <c:v>AUT</c:v>
              </c:pt>
              <c:pt idx="21">
                <c:v>ISL</c:v>
              </c:pt>
              <c:pt idx="22">
                <c:v>TUR</c:v>
              </c:pt>
              <c:pt idx="23">
                <c:v>SWE</c:v>
              </c:pt>
              <c:pt idx="24">
                <c:v>MEX</c:v>
              </c:pt>
              <c:pt idx="25">
                <c:v>CZE</c:v>
              </c:pt>
              <c:pt idx="26">
                <c:v>SVN</c:v>
              </c:pt>
              <c:pt idx="27">
                <c:v>PRT</c:v>
              </c:pt>
              <c:pt idx="28">
                <c:v>LUX</c:v>
              </c:pt>
              <c:pt idx="29">
                <c:v>ITA</c:v>
              </c:pt>
              <c:pt idx="30">
                <c:v>FRA</c:v>
              </c:pt>
              <c:pt idx="31">
                <c:v>NLD</c:v>
              </c:pt>
              <c:pt idx="32">
                <c:v>BEL</c:v>
              </c:pt>
              <c:pt idx="33">
                <c:v>DEU</c:v>
              </c:pt>
            </c:strLit>
          </c:cat>
          <c:val>
            <c:numLit>
              <c:formatCode>General</c:formatCode>
              <c:ptCount val="34"/>
              <c:pt idx="0">
                <c:v>2.2853166470588202</c:v>
              </c:pt>
              <c:pt idx="1">
                <c:v>2.2853166470588202</c:v>
              </c:pt>
              <c:pt idx="2">
                <c:v>2.2853166470588202</c:v>
              </c:pt>
              <c:pt idx="3">
                <c:v>2.2853166470588202</c:v>
              </c:pt>
              <c:pt idx="4">
                <c:v>2.2853166470588202</c:v>
              </c:pt>
              <c:pt idx="5">
                <c:v>2.2853166470588202</c:v>
              </c:pt>
              <c:pt idx="6">
                <c:v>2.2853166470588202</c:v>
              </c:pt>
              <c:pt idx="7">
                <c:v>2.2853166470588202</c:v>
              </c:pt>
              <c:pt idx="8">
                <c:v>2.2853166470588202</c:v>
              </c:pt>
              <c:pt idx="9">
                <c:v>2.2853166470588202</c:v>
              </c:pt>
              <c:pt idx="10">
                <c:v>2.2853166470588202</c:v>
              </c:pt>
              <c:pt idx="11">
                <c:v>2.2853166470588202</c:v>
              </c:pt>
              <c:pt idx="12">
                <c:v>2.2853166470588202</c:v>
              </c:pt>
              <c:pt idx="13">
                <c:v>2.2853166470588202</c:v>
              </c:pt>
              <c:pt idx="14">
                <c:v>2.2853166470588202</c:v>
              </c:pt>
              <c:pt idx="15">
                <c:v>2.2853166470588202</c:v>
              </c:pt>
              <c:pt idx="16">
                <c:v>2.2853166470588202</c:v>
              </c:pt>
              <c:pt idx="17">
                <c:v>2.2853166470588202</c:v>
              </c:pt>
              <c:pt idx="18">
                <c:v>2.2853166470588202</c:v>
              </c:pt>
              <c:pt idx="19">
                <c:v>2.2853166470588202</c:v>
              </c:pt>
              <c:pt idx="20">
                <c:v>2.2853166470588202</c:v>
              </c:pt>
              <c:pt idx="21">
                <c:v>2.2853166470588202</c:v>
              </c:pt>
              <c:pt idx="22">
                <c:v>2.2853166470588202</c:v>
              </c:pt>
              <c:pt idx="23">
                <c:v>2.2853166470588202</c:v>
              </c:pt>
              <c:pt idx="24">
                <c:v>2.2853166470588202</c:v>
              </c:pt>
              <c:pt idx="25">
                <c:v>2.2853166470588202</c:v>
              </c:pt>
              <c:pt idx="26">
                <c:v>2.2853166470588202</c:v>
              </c:pt>
              <c:pt idx="27">
                <c:v>2.2853166470588202</c:v>
              </c:pt>
              <c:pt idx="28">
                <c:v>2.2853166470588202</c:v>
              </c:pt>
              <c:pt idx="29">
                <c:v>2.2853166470588202</c:v>
              </c:pt>
              <c:pt idx="30">
                <c:v>2.2853166470588202</c:v>
              </c:pt>
              <c:pt idx="31">
                <c:v>2.2853166470588202</c:v>
              </c:pt>
              <c:pt idx="32">
                <c:v>2.2853166470588202</c:v>
              </c:pt>
              <c:pt idx="33">
                <c:v>2.2853166470588202</c:v>
              </c:pt>
            </c:numLit>
          </c:val>
          <c:smooth val="0"/>
        </c:ser>
        <c:dLbls>
          <c:showLegendKey val="0"/>
          <c:showVal val="0"/>
          <c:showCatName val="0"/>
          <c:showSerName val="0"/>
          <c:showPercent val="0"/>
          <c:showBubbleSize val="0"/>
        </c:dLbls>
        <c:marker val="1"/>
        <c:smooth val="0"/>
        <c:axId val="273039744"/>
        <c:axId val="273041280"/>
      </c:lineChart>
      <c:catAx>
        <c:axId val="273036032"/>
        <c:scaling>
          <c:orientation val="minMax"/>
        </c:scaling>
        <c:delete val="0"/>
        <c:axPos val="b"/>
        <c:majorGridlines>
          <c:spPr>
            <a:ln w="9525" cmpd="sng">
              <a:solidFill>
                <a:srgbClr val="FFFFFF"/>
              </a:solidFill>
              <a:prstDash val="solid"/>
            </a:ln>
          </c:spPr>
        </c:majorGridlines>
        <c:numFmt formatCode="General" sourceLinked="1"/>
        <c:majorTickMark val="none"/>
        <c:minorTickMark val="none"/>
        <c:tickLblPos val="low"/>
        <c:spPr>
          <a:noFill/>
          <a:ln w="9525">
            <a:solidFill>
              <a:srgbClr val="000000"/>
            </a:solidFill>
            <a:prstDash val="solid"/>
          </a:ln>
        </c:spPr>
        <c:txPr>
          <a:bodyPr rot="-5400000" vert="horz"/>
          <a:lstStyle/>
          <a:p>
            <a:pPr>
              <a:defRPr/>
            </a:pPr>
            <a:endParaRPr lang="en-US"/>
          </a:p>
        </c:txPr>
        <c:crossAx val="273037568"/>
        <c:crosses val="autoZero"/>
        <c:auto val="1"/>
        <c:lblAlgn val="ctr"/>
        <c:lblOffset val="50"/>
        <c:tickLblSkip val="1"/>
        <c:noMultiLvlLbl val="0"/>
      </c:catAx>
      <c:valAx>
        <c:axId val="273037568"/>
        <c:scaling>
          <c:orientation val="minMax"/>
        </c:scaling>
        <c:delete val="0"/>
        <c:axPos val="l"/>
        <c:majorGridlines>
          <c:spPr>
            <a:ln w="9525" cmpd="sng">
              <a:solidFill>
                <a:srgbClr val="FFFFFF"/>
              </a:solidFill>
              <a:prstDash val="solid"/>
            </a:ln>
          </c:spPr>
        </c:majorGridlines>
        <c:title>
          <c:tx>
            <c:rich>
              <a:bodyPr rot="0" vert="horz"/>
              <a:lstStyle/>
              <a:p>
                <a:pPr algn="ctr">
                  <a:defRPr/>
                </a:pPr>
                <a:r>
                  <a:rPr lang="en-GB"/>
                  <a:t>Scale 0-6</a:t>
                </a:r>
              </a:p>
            </c:rich>
          </c:tx>
          <c:layout>
            <c:manualLayout>
              <c:xMode val="edge"/>
              <c:yMode val="edge"/>
              <c:x val="4.9383065112685545E-2"/>
              <c:y val="0.2466925292874976"/>
            </c:manualLayout>
          </c:layout>
          <c:overlay val="0"/>
        </c:title>
        <c:numFmt formatCode="#\ ##0.0" sourceLinked="0"/>
        <c:majorTickMark val="in"/>
        <c:minorTickMark val="none"/>
        <c:tickLblPos val="nextTo"/>
        <c:spPr>
          <a:noFill/>
          <a:ln w="9525">
            <a:solidFill>
              <a:srgbClr val="000000"/>
            </a:solidFill>
            <a:prstDash val="solid"/>
          </a:ln>
        </c:spPr>
        <c:txPr>
          <a:bodyPr rot="0" vert="horz"/>
          <a:lstStyle/>
          <a:p>
            <a:pPr>
              <a:defRPr/>
            </a:pPr>
            <a:endParaRPr lang="en-US"/>
          </a:p>
        </c:txPr>
        <c:crossAx val="273036032"/>
        <c:crosses val="autoZero"/>
        <c:crossBetween val="between"/>
      </c:valAx>
      <c:catAx>
        <c:axId val="273039744"/>
        <c:scaling>
          <c:orientation val="minMax"/>
        </c:scaling>
        <c:delete val="1"/>
        <c:axPos val="b"/>
        <c:numFmt formatCode="General" sourceLinked="1"/>
        <c:majorTickMark val="out"/>
        <c:minorTickMark val="none"/>
        <c:tickLblPos val="nextTo"/>
        <c:crossAx val="273041280"/>
        <c:crossesAt val="0"/>
        <c:auto val="1"/>
        <c:lblAlgn val="ctr"/>
        <c:lblOffset val="100"/>
        <c:noMultiLvlLbl val="0"/>
      </c:catAx>
      <c:valAx>
        <c:axId val="273041280"/>
        <c:scaling>
          <c:orientation val="minMax"/>
          <c:max val="3.5"/>
          <c:min val="0"/>
        </c:scaling>
        <c:delete val="0"/>
        <c:axPos val="r"/>
        <c:title>
          <c:tx>
            <c:rich>
              <a:bodyPr rot="0" vert="horz"/>
              <a:lstStyle/>
              <a:p>
                <a:pPr algn="ctr">
                  <a:defRPr/>
                </a:pPr>
                <a:r>
                  <a:rPr lang="en-GB"/>
                  <a:t>Scale 0-6</a:t>
                </a:r>
              </a:p>
            </c:rich>
          </c:tx>
          <c:layout>
            <c:manualLayout>
              <c:xMode val="edge"/>
              <c:yMode val="edge"/>
              <c:x val="0.91099523833007301"/>
              <c:y val="0.2493796811983868"/>
            </c:manualLayout>
          </c:layout>
          <c:overlay val="0"/>
        </c:title>
        <c:numFmt formatCode="0.0"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0" vert="horz"/>
          <a:lstStyle/>
          <a:p>
            <a:pPr>
              <a:defRPr/>
            </a:pPr>
            <a:endParaRPr lang="en-US"/>
          </a:p>
        </c:txPr>
        <c:crossAx val="273039744"/>
        <c:crosses val="max"/>
        <c:crossBetween val="between"/>
      </c:valAx>
      <c:spPr>
        <a:solidFill>
          <a:srgbClr val="F4FFFF"/>
        </a:solidFill>
        <a:ln w="9525">
          <a:solidFill>
            <a:srgbClr val="000000"/>
          </a:solidFill>
        </a:ln>
      </c:spPr>
    </c:plotArea>
    <c:plotVisOnly val="1"/>
    <c:dispBlanksAs val="gap"/>
    <c:showDLblsOverMax val="1"/>
  </c:chart>
  <c:spPr>
    <a:noFill/>
    <a:ln>
      <a:solidFill>
        <a:schemeClr val="bg1">
          <a:lumMod val="75000"/>
        </a:schemeClr>
      </a:solidFill>
    </a:ln>
  </c:spPr>
  <c:txPr>
    <a:bodyPr/>
    <a:lstStyle/>
    <a:p>
      <a:pPr>
        <a:defRPr sz="12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NZ" sz="2400" dirty="0"/>
              <a:t>Collective Bargaining and Union coverage in the OECD</a:t>
            </a:r>
            <a:endParaRPr lang="en-NZ" dirty="0"/>
          </a:p>
          <a:p>
            <a:pPr>
              <a:defRPr/>
            </a:pPr>
            <a:r>
              <a:rPr lang="en-NZ" dirty="0"/>
              <a:t>Sorted by collective bargaining coverage. Source: ICTWSS database v.5; mainly 2013 data</a:t>
            </a:r>
          </a:p>
        </c:rich>
      </c:tx>
      <c:layout/>
      <c:overlay val="0"/>
    </c:title>
    <c:autoTitleDeleted val="0"/>
    <c:plotArea>
      <c:layout>
        <c:manualLayout>
          <c:layoutTarget val="inner"/>
          <c:xMode val="edge"/>
          <c:yMode val="edge"/>
          <c:x val="6.6077265750828729E-2"/>
          <c:y val="0.14091301219233535"/>
          <c:w val="0.89200579942882285"/>
          <c:h val="0.65642266024308005"/>
        </c:manualLayout>
      </c:layout>
      <c:barChart>
        <c:barDir val="col"/>
        <c:grouping val="clustered"/>
        <c:varyColors val="0"/>
        <c:ser>
          <c:idx val="0"/>
          <c:order val="0"/>
          <c:tx>
            <c:strRef>
              <c:f>ICTWSS!$Z$2</c:f>
              <c:strCache>
                <c:ptCount val="1"/>
                <c:pt idx="0">
                  <c:v>Collective Bargaining Coverage</c:v>
                </c:pt>
              </c:strCache>
            </c:strRef>
          </c:tx>
          <c:invertIfNegative val="0"/>
          <c:cat>
            <c:strRef>
              <c:f>ICTWSS!$Y$3:$Y$36</c:f>
              <c:strCache>
                <c:ptCount val="34"/>
                <c:pt idx="0">
                  <c:v>Turkey</c:v>
                </c:pt>
                <c:pt idx="1">
                  <c:v>Korea</c:v>
                </c:pt>
                <c:pt idx="2">
                  <c:v>USA</c:v>
                </c:pt>
                <c:pt idx="3">
                  <c:v>Mexico</c:v>
                </c:pt>
                <c:pt idx="4">
                  <c:v>Poland</c:v>
                </c:pt>
                <c:pt idx="5">
                  <c:v>New Zealand</c:v>
                </c:pt>
                <c:pt idx="6">
                  <c:v>Japan</c:v>
                </c:pt>
                <c:pt idx="7">
                  <c:v>Chile</c:v>
                </c:pt>
                <c:pt idx="8">
                  <c:v>Hungary</c:v>
                </c:pt>
                <c:pt idx="9">
                  <c:v>Estonia</c:v>
                </c:pt>
                <c:pt idx="10">
                  <c:v>Slovakia</c:v>
                </c:pt>
                <c:pt idx="11">
                  <c:v>Israel</c:v>
                </c:pt>
                <c:pt idx="12">
                  <c:v>Canada</c:v>
                </c:pt>
                <c:pt idx="13">
                  <c:v>UK</c:v>
                </c:pt>
                <c:pt idx="14">
                  <c:v>Ireland</c:v>
                </c:pt>
                <c:pt idx="15">
                  <c:v>Greece</c:v>
                </c:pt>
                <c:pt idx="16">
                  <c:v>Czech Rep</c:v>
                </c:pt>
                <c:pt idx="17">
                  <c:v>Switzerland</c:v>
                </c:pt>
                <c:pt idx="18">
                  <c:v>Germany</c:v>
                </c:pt>
                <c:pt idx="19">
                  <c:v>Luxembourg</c:v>
                </c:pt>
                <c:pt idx="20">
                  <c:v>Australia</c:v>
                </c:pt>
                <c:pt idx="21">
                  <c:v>Slovenia</c:v>
                </c:pt>
                <c:pt idx="22">
                  <c:v>Norway</c:v>
                </c:pt>
                <c:pt idx="23">
                  <c:v>Portugal</c:v>
                </c:pt>
                <c:pt idx="24">
                  <c:v>Spain</c:v>
                </c:pt>
                <c:pt idx="25">
                  <c:v>Italy</c:v>
                </c:pt>
                <c:pt idx="26">
                  <c:v>Denmark</c:v>
                </c:pt>
                <c:pt idx="27">
                  <c:v>Netherlands</c:v>
                </c:pt>
                <c:pt idx="28">
                  <c:v>Iceland</c:v>
                </c:pt>
                <c:pt idx="29">
                  <c:v>Sweden</c:v>
                </c:pt>
                <c:pt idx="30">
                  <c:v>Finland</c:v>
                </c:pt>
                <c:pt idx="31">
                  <c:v>Belgium</c:v>
                </c:pt>
                <c:pt idx="32">
                  <c:v>Austria</c:v>
                </c:pt>
                <c:pt idx="33">
                  <c:v>France</c:v>
                </c:pt>
              </c:strCache>
            </c:strRef>
          </c:cat>
          <c:val>
            <c:numRef>
              <c:f>ICTWSS!$Z$3:$Z$36</c:f>
              <c:numCache>
                <c:formatCode>0.0</c:formatCode>
                <c:ptCount val="34"/>
                <c:pt idx="0">
                  <c:v>6.5066419019316486</c:v>
                </c:pt>
                <c:pt idx="1">
                  <c:v>11.731660258012974</c:v>
                </c:pt>
                <c:pt idx="2">
                  <c:v>11.923794248338979</c:v>
                </c:pt>
                <c:pt idx="3">
                  <c:v>12.212713244142423</c:v>
                </c:pt>
                <c:pt idx="4">
                  <c:v>14.666591203300475</c:v>
                </c:pt>
                <c:pt idx="5">
                  <c:v>15.3</c:v>
                </c:pt>
                <c:pt idx="6">
                  <c:v>17.100000000000001</c:v>
                </c:pt>
                <c:pt idx="7">
                  <c:v>18.143025016944225</c:v>
                </c:pt>
                <c:pt idx="8">
                  <c:v>22.997205402887751</c:v>
                </c:pt>
                <c:pt idx="9">
                  <c:v>23</c:v>
                </c:pt>
                <c:pt idx="10">
                  <c:v>24.895429820548017</c:v>
                </c:pt>
                <c:pt idx="11">
                  <c:v>26.1</c:v>
                </c:pt>
                <c:pt idx="12">
                  <c:v>29.011247064639726</c:v>
                </c:pt>
                <c:pt idx="13">
                  <c:v>29.5</c:v>
                </c:pt>
                <c:pt idx="14">
                  <c:v>40.484999999999999</c:v>
                </c:pt>
                <c:pt idx="15">
                  <c:v>42</c:v>
                </c:pt>
                <c:pt idx="16">
                  <c:v>47.294787668688869</c:v>
                </c:pt>
                <c:pt idx="17">
                  <c:v>48.64674143613987</c:v>
                </c:pt>
                <c:pt idx="18">
                  <c:v>57.6</c:v>
                </c:pt>
                <c:pt idx="19">
                  <c:v>59</c:v>
                </c:pt>
                <c:pt idx="20">
                  <c:v>60.029057253551443</c:v>
                </c:pt>
                <c:pt idx="21">
                  <c:v>65</c:v>
                </c:pt>
                <c:pt idx="22">
                  <c:v>67</c:v>
                </c:pt>
                <c:pt idx="23">
                  <c:v>67</c:v>
                </c:pt>
                <c:pt idx="24">
                  <c:v>77.578314976398218</c:v>
                </c:pt>
                <c:pt idx="25">
                  <c:v>80</c:v>
                </c:pt>
                <c:pt idx="26">
                  <c:v>84</c:v>
                </c:pt>
                <c:pt idx="27">
                  <c:v>84.836824853926174</c:v>
                </c:pt>
                <c:pt idx="28">
                  <c:v>89</c:v>
                </c:pt>
                <c:pt idx="29">
                  <c:v>89</c:v>
                </c:pt>
                <c:pt idx="30">
                  <c:v>93</c:v>
                </c:pt>
                <c:pt idx="31">
                  <c:v>96</c:v>
                </c:pt>
                <c:pt idx="32">
                  <c:v>98</c:v>
                </c:pt>
                <c:pt idx="33">
                  <c:v>98</c:v>
                </c:pt>
              </c:numCache>
            </c:numRef>
          </c:val>
        </c:ser>
        <c:ser>
          <c:idx val="1"/>
          <c:order val="1"/>
          <c:tx>
            <c:strRef>
              <c:f>ICTWSS!$AA$2</c:f>
              <c:strCache>
                <c:ptCount val="1"/>
                <c:pt idx="0">
                  <c:v>Union Density</c:v>
                </c:pt>
              </c:strCache>
            </c:strRef>
          </c:tx>
          <c:invertIfNegative val="0"/>
          <c:cat>
            <c:strRef>
              <c:f>ICTWSS!$Y$3:$Y$36</c:f>
              <c:strCache>
                <c:ptCount val="34"/>
                <c:pt idx="0">
                  <c:v>Turkey</c:v>
                </c:pt>
                <c:pt idx="1">
                  <c:v>Korea</c:v>
                </c:pt>
                <c:pt idx="2">
                  <c:v>USA</c:v>
                </c:pt>
                <c:pt idx="3">
                  <c:v>Mexico</c:v>
                </c:pt>
                <c:pt idx="4">
                  <c:v>Poland</c:v>
                </c:pt>
                <c:pt idx="5">
                  <c:v>New Zealand</c:v>
                </c:pt>
                <c:pt idx="6">
                  <c:v>Japan</c:v>
                </c:pt>
                <c:pt idx="7">
                  <c:v>Chile</c:v>
                </c:pt>
                <c:pt idx="8">
                  <c:v>Hungary</c:v>
                </c:pt>
                <c:pt idx="9">
                  <c:v>Estonia</c:v>
                </c:pt>
                <c:pt idx="10">
                  <c:v>Slovakia</c:v>
                </c:pt>
                <c:pt idx="11">
                  <c:v>Israel</c:v>
                </c:pt>
                <c:pt idx="12">
                  <c:v>Canada</c:v>
                </c:pt>
                <c:pt idx="13">
                  <c:v>UK</c:v>
                </c:pt>
                <c:pt idx="14">
                  <c:v>Ireland</c:v>
                </c:pt>
                <c:pt idx="15">
                  <c:v>Greece</c:v>
                </c:pt>
                <c:pt idx="16">
                  <c:v>Czech Rep</c:v>
                </c:pt>
                <c:pt idx="17">
                  <c:v>Switzerland</c:v>
                </c:pt>
                <c:pt idx="18">
                  <c:v>Germany</c:v>
                </c:pt>
                <c:pt idx="19">
                  <c:v>Luxembourg</c:v>
                </c:pt>
                <c:pt idx="20">
                  <c:v>Australia</c:v>
                </c:pt>
                <c:pt idx="21">
                  <c:v>Slovenia</c:v>
                </c:pt>
                <c:pt idx="22">
                  <c:v>Norway</c:v>
                </c:pt>
                <c:pt idx="23">
                  <c:v>Portugal</c:v>
                </c:pt>
                <c:pt idx="24">
                  <c:v>Spain</c:v>
                </c:pt>
                <c:pt idx="25">
                  <c:v>Italy</c:v>
                </c:pt>
                <c:pt idx="26">
                  <c:v>Denmark</c:v>
                </c:pt>
                <c:pt idx="27">
                  <c:v>Netherlands</c:v>
                </c:pt>
                <c:pt idx="28">
                  <c:v>Iceland</c:v>
                </c:pt>
                <c:pt idx="29">
                  <c:v>Sweden</c:v>
                </c:pt>
                <c:pt idx="30">
                  <c:v>Finland</c:v>
                </c:pt>
                <c:pt idx="31">
                  <c:v>Belgium</c:v>
                </c:pt>
                <c:pt idx="32">
                  <c:v>Austria</c:v>
                </c:pt>
                <c:pt idx="33">
                  <c:v>France</c:v>
                </c:pt>
              </c:strCache>
            </c:strRef>
          </c:cat>
          <c:val>
            <c:numRef>
              <c:f>ICTWSS!$AA$3:$AA$36</c:f>
              <c:numCache>
                <c:formatCode>0.0</c:formatCode>
                <c:ptCount val="34"/>
                <c:pt idx="0">
                  <c:v>6.3117837705619761</c:v>
                </c:pt>
                <c:pt idx="1">
                  <c:v>10.057232384823848</c:v>
                </c:pt>
                <c:pt idx="2">
                  <c:v>10.807891367598495</c:v>
                </c:pt>
                <c:pt idx="3">
                  <c:v>13.9</c:v>
                </c:pt>
                <c:pt idx="4">
                  <c:v>12.728324654930159</c:v>
                </c:pt>
                <c:pt idx="5">
                  <c:v>19.38917875404362</c:v>
                </c:pt>
                <c:pt idx="6">
                  <c:v>17.783180262920943</c:v>
                </c:pt>
                <c:pt idx="7">
                  <c:v>15.032914130181302</c:v>
                </c:pt>
                <c:pt idx="8">
                  <c:v>10.711735301118781</c:v>
                </c:pt>
                <c:pt idx="9">
                  <c:v>6.5310876187063256</c:v>
                </c:pt>
                <c:pt idx="10">
                  <c:v>13.292650672651192</c:v>
                </c:pt>
                <c:pt idx="11">
                  <c:v>22.796937870831346</c:v>
                </c:pt>
                <c:pt idx="12">
                  <c:v>29.5</c:v>
                </c:pt>
                <c:pt idx="13">
                  <c:v>25.673455913644915</c:v>
                </c:pt>
                <c:pt idx="14">
                  <c:v>33.651462842688311</c:v>
                </c:pt>
                <c:pt idx="15">
                  <c:v>21.515015688032271</c:v>
                </c:pt>
                <c:pt idx="16">
                  <c:v>12.722545499566669</c:v>
                </c:pt>
                <c:pt idx="17">
                  <c:v>16.180050757709104</c:v>
                </c:pt>
                <c:pt idx="18">
                  <c:v>17.713253119928371</c:v>
                </c:pt>
                <c:pt idx="19">
                  <c:v>32.818207361618434</c:v>
                </c:pt>
                <c:pt idx="20">
                  <c:v>17.040712051360057</c:v>
                </c:pt>
                <c:pt idx="21">
                  <c:v>21.248339973439574</c:v>
                </c:pt>
                <c:pt idx="22">
                  <c:v>52.081436877076406</c:v>
                </c:pt>
                <c:pt idx="23">
                  <c:v>18.487916409040565</c:v>
                </c:pt>
                <c:pt idx="24">
                  <c:v>16.87884422829352</c:v>
                </c:pt>
                <c:pt idx="25">
                  <c:v>37.268740463351911</c:v>
                </c:pt>
                <c:pt idx="26">
                  <c:v>66.77298004579653</c:v>
                </c:pt>
                <c:pt idx="27">
                  <c:v>18.027647142653557</c:v>
                </c:pt>
                <c:pt idx="28">
                  <c:v>80.70866141732283</c:v>
                </c:pt>
                <c:pt idx="29">
                  <c:v>67.381243555619491</c:v>
                </c:pt>
                <c:pt idx="30">
                  <c:v>69.039173354735141</c:v>
                </c:pt>
                <c:pt idx="31">
                  <c:v>55.105011436889171</c:v>
                </c:pt>
                <c:pt idx="32">
                  <c:v>27.397501662326142</c:v>
                </c:pt>
                <c:pt idx="33">
                  <c:v>7.7197375712225105</c:v>
                </c:pt>
              </c:numCache>
            </c:numRef>
          </c:val>
        </c:ser>
        <c:dLbls>
          <c:showLegendKey val="0"/>
          <c:showVal val="0"/>
          <c:showCatName val="0"/>
          <c:showSerName val="0"/>
          <c:showPercent val="0"/>
          <c:showBubbleSize val="0"/>
        </c:dLbls>
        <c:gapWidth val="150"/>
        <c:axId val="272271616"/>
        <c:axId val="272289792"/>
      </c:barChart>
      <c:catAx>
        <c:axId val="2722716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72289792"/>
        <c:crosses val="autoZero"/>
        <c:auto val="1"/>
        <c:lblAlgn val="ctr"/>
        <c:lblOffset val="100"/>
        <c:noMultiLvlLbl val="0"/>
      </c:catAx>
      <c:valAx>
        <c:axId val="272289792"/>
        <c:scaling>
          <c:orientation val="minMax"/>
          <c:max val="100"/>
        </c:scaling>
        <c:delete val="0"/>
        <c:axPos val="l"/>
        <c:majorGridlines/>
        <c:numFmt formatCode="0&quot;%&quot;" sourceLinked="0"/>
        <c:majorTickMark val="out"/>
        <c:minorTickMark val="none"/>
        <c:tickLblPos val="nextTo"/>
        <c:txPr>
          <a:bodyPr rot="0" vert="horz"/>
          <a:lstStyle/>
          <a:p>
            <a:pPr>
              <a:defRPr/>
            </a:pPr>
            <a:endParaRPr lang="en-US"/>
          </a:p>
        </c:txPr>
        <c:crossAx val="272271616"/>
        <c:crosses val="autoZero"/>
        <c:crossBetween val="between"/>
      </c:valAx>
    </c:plotArea>
    <c:legend>
      <c:legendPos val="r"/>
      <c:layout>
        <c:manualLayout>
          <c:xMode val="edge"/>
          <c:yMode val="edge"/>
          <c:x val="0.10236732603546508"/>
          <c:y val="0.20498144628473164"/>
          <c:w val="0.42835413865949679"/>
          <c:h val="9.7811779612741123E-2"/>
        </c:manualLayout>
      </c:layout>
      <c:overlay val="0"/>
      <c:spPr>
        <a:noFill/>
      </c:spPr>
      <c:txPr>
        <a:bodyPr/>
        <a:lstStyle/>
        <a:p>
          <a:pPr>
            <a:defRPr sz="1400"/>
          </a:pPr>
          <a:endParaRPr lang="en-US"/>
        </a:p>
      </c:txPr>
    </c:legend>
    <c:plotVisOnly val="1"/>
    <c:dispBlanksAs val="gap"/>
    <c:showDLblsOverMax val="0"/>
  </c:chart>
  <c:txPr>
    <a:bodyPr/>
    <a:lstStyle/>
    <a:p>
      <a:pPr>
        <a:defRPr sz="1200" b="1"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marL="0" marR="0" indent="0" algn="ctr" defTabSz="914400" rtl="0" eaLnBrk="1" fontAlgn="auto" latinLnBrk="0" hangingPunct="1">
              <a:lnSpc>
                <a:spcPct val="100000"/>
              </a:lnSpc>
              <a:spcBef>
                <a:spcPts val="0"/>
              </a:spcBef>
              <a:spcAft>
                <a:spcPts val="0"/>
              </a:spcAft>
              <a:buClrTx/>
              <a:buSzTx/>
              <a:buFontTx/>
              <a:buNone/>
              <a:tabLst/>
              <a:defRPr sz="1440" b="1" i="0" u="none" strike="noStrike" kern="1200" baseline="0">
                <a:solidFill>
                  <a:prstClr val="black"/>
                </a:solidFill>
                <a:latin typeface="+mn-lt"/>
                <a:ea typeface="+mn-ea"/>
                <a:cs typeface="+mn-cs"/>
              </a:defRPr>
            </a:pPr>
            <a:r>
              <a:rPr lang="en-NZ" sz="2000" b="1" i="0" baseline="0" dirty="0" smtClean="0">
                <a:effectLst/>
              </a:rPr>
              <a:t>Annual FTE wage: purchasing power in the OECD</a:t>
            </a:r>
            <a:r>
              <a:rPr lang="en-US" sz="2000" dirty="0" smtClean="0"/>
              <a:t>, </a:t>
            </a:r>
            <a:r>
              <a:rPr lang="en-US" sz="2000" dirty="0"/>
              <a:t>1990</a:t>
            </a:r>
          </a:p>
          <a:p>
            <a:pPr marL="0" marR="0" indent="0" algn="ctr" defTabSz="914400" rtl="0" eaLnBrk="1" fontAlgn="auto" latinLnBrk="0" hangingPunct="1">
              <a:lnSpc>
                <a:spcPct val="100000"/>
              </a:lnSpc>
              <a:spcBef>
                <a:spcPts val="0"/>
              </a:spcBef>
              <a:spcAft>
                <a:spcPts val="0"/>
              </a:spcAft>
              <a:buClrTx/>
              <a:buSzTx/>
              <a:buFontTx/>
              <a:buNone/>
              <a:tabLst/>
              <a:defRPr sz="1440" b="1" i="0" u="none" strike="noStrike" kern="1200" baseline="0">
                <a:solidFill>
                  <a:prstClr val="black"/>
                </a:solidFill>
                <a:latin typeface="+mn-lt"/>
                <a:ea typeface="+mn-ea"/>
                <a:cs typeface="+mn-cs"/>
              </a:defRPr>
            </a:pPr>
            <a:r>
              <a:rPr lang="en-US" dirty="0"/>
              <a:t>US$ purchasing power parity</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Pt>
            <c:idx val="8"/>
            <c:invertIfNegative val="0"/>
            <c:bubble3D val="0"/>
            <c:spPr>
              <a:solidFill>
                <a:srgbClr val="C00000"/>
              </a:solidFill>
              <a:ln>
                <a:noFill/>
              </a:ln>
              <a:effectLst/>
            </c:spPr>
          </c:dPt>
          <c:cat>
            <c:strRef>
              <c:f>'curr prices@curr yrUS$PPP'!$AI$45:$AI$64</c:f>
              <c:strCache>
                <c:ptCount val="20"/>
                <c:pt idx="0">
                  <c:v>Finland</c:v>
                </c:pt>
                <c:pt idx="1">
                  <c:v>Spain</c:v>
                </c:pt>
                <c:pt idx="2">
                  <c:v>Sweden</c:v>
                </c:pt>
                <c:pt idx="3">
                  <c:v>United Kingdom</c:v>
                </c:pt>
                <c:pt idx="4">
                  <c:v>Norway</c:v>
                </c:pt>
                <c:pt idx="5">
                  <c:v>France</c:v>
                </c:pt>
                <c:pt idx="6">
                  <c:v>Ireland</c:v>
                </c:pt>
                <c:pt idx="7">
                  <c:v>Italy</c:v>
                </c:pt>
                <c:pt idx="8">
                  <c:v>New Zealand</c:v>
                </c:pt>
                <c:pt idx="9">
                  <c:v>Japan</c:v>
                </c:pt>
                <c:pt idx="10">
                  <c:v>Denmark</c:v>
                </c:pt>
                <c:pt idx="11">
                  <c:v>Austria</c:v>
                </c:pt>
                <c:pt idx="12">
                  <c:v>Belgium</c:v>
                </c:pt>
                <c:pt idx="13">
                  <c:v>Canada</c:v>
                </c:pt>
                <c:pt idx="14">
                  <c:v>Australia</c:v>
                </c:pt>
                <c:pt idx="15">
                  <c:v>Iceland</c:v>
                </c:pt>
                <c:pt idx="16">
                  <c:v>Luxembourg</c:v>
                </c:pt>
                <c:pt idx="17">
                  <c:v>United States</c:v>
                </c:pt>
                <c:pt idx="18">
                  <c:v>Netherlands</c:v>
                </c:pt>
                <c:pt idx="19">
                  <c:v>Switzerland</c:v>
                </c:pt>
              </c:strCache>
            </c:strRef>
          </c:cat>
          <c:val>
            <c:numRef>
              <c:f>'curr prices@curr yrUS$PPP'!$AJ$45:$AJ$64</c:f>
              <c:numCache>
                <c:formatCode>#,##0_ ;\-#,##0\ </c:formatCode>
                <c:ptCount val="20"/>
                <c:pt idx="0">
                  <c:v>17395.515509653982</c:v>
                </c:pt>
                <c:pt idx="1">
                  <c:v>17990.004821070492</c:v>
                </c:pt>
                <c:pt idx="2">
                  <c:v>18258.275143773513</c:v>
                </c:pt>
                <c:pt idx="3">
                  <c:v>18629.3493318814</c:v>
                </c:pt>
                <c:pt idx="4">
                  <c:v>19139.658195731485</c:v>
                </c:pt>
                <c:pt idx="5">
                  <c:v>19171.099871989663</c:v>
                </c:pt>
                <c:pt idx="6">
                  <c:v>19387.461815539406</c:v>
                </c:pt>
                <c:pt idx="7">
                  <c:v>19656.345622996847</c:v>
                </c:pt>
                <c:pt idx="8">
                  <c:v>19826.080314602073</c:v>
                </c:pt>
                <c:pt idx="9">
                  <c:v>19916.533304002613</c:v>
                </c:pt>
                <c:pt idx="10">
                  <c:v>21655.806233438059</c:v>
                </c:pt>
                <c:pt idx="11">
                  <c:v>21821.321349495589</c:v>
                </c:pt>
                <c:pt idx="12">
                  <c:v>22275.488409224668</c:v>
                </c:pt>
                <c:pt idx="13">
                  <c:v>23504.857851273242</c:v>
                </c:pt>
                <c:pt idx="14">
                  <c:v>23739.637542533186</c:v>
                </c:pt>
                <c:pt idx="15">
                  <c:v>25010.917222158361</c:v>
                </c:pt>
                <c:pt idx="16">
                  <c:v>25735.936667524064</c:v>
                </c:pt>
                <c:pt idx="17">
                  <c:v>26771.959533093101</c:v>
                </c:pt>
                <c:pt idx="18">
                  <c:v>26953.220810281819</c:v>
                </c:pt>
                <c:pt idx="19">
                  <c:v>28561.057545860062</c:v>
                </c:pt>
              </c:numCache>
            </c:numRef>
          </c:val>
        </c:ser>
        <c:dLbls>
          <c:showLegendKey val="0"/>
          <c:showVal val="0"/>
          <c:showCatName val="0"/>
          <c:showSerName val="0"/>
          <c:showPercent val="0"/>
          <c:showBubbleSize val="0"/>
        </c:dLbls>
        <c:gapWidth val="219"/>
        <c:overlap val="-27"/>
        <c:axId val="234607360"/>
        <c:axId val="234608896"/>
      </c:barChart>
      <c:catAx>
        <c:axId val="23460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34608896"/>
        <c:crosses val="autoZero"/>
        <c:auto val="1"/>
        <c:lblAlgn val="ctr"/>
        <c:lblOffset val="100"/>
        <c:noMultiLvlLbl val="0"/>
      </c:catAx>
      <c:valAx>
        <c:axId val="23460889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vert="horz"/>
          <a:lstStyle/>
          <a:p>
            <a:pPr>
              <a:defRPr/>
            </a:pPr>
            <a:endParaRPr lang="en-US"/>
          </a:p>
        </c:txPr>
        <c:crossAx val="23460736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NZ" sz="2000" b="1" dirty="0"/>
              <a:t>Average wage purchasing</a:t>
            </a:r>
            <a:r>
              <a:rPr lang="en-NZ" sz="2000" b="1" baseline="0" dirty="0"/>
              <a:t> power advantage compared to New Zealand (%) </a:t>
            </a:r>
            <a:endParaRPr lang="en-NZ" sz="2000" b="1" dirty="0"/>
          </a:p>
        </c:rich>
      </c:tx>
      <c:layout>
        <c:manualLayout>
          <c:xMode val="edge"/>
          <c:yMode val="edge"/>
          <c:x val="8.5533768718357606E-2"/>
          <c:y val="2.6284170010217232E-2"/>
        </c:manualLayout>
      </c:layout>
      <c:overlay val="0"/>
      <c:spPr>
        <a:noFill/>
        <a:ln>
          <a:noFill/>
        </a:ln>
        <a:effectLst/>
      </c:spPr>
    </c:title>
    <c:autoTitleDeleted val="0"/>
    <c:plotArea>
      <c:layout/>
      <c:lineChart>
        <c:grouping val="standard"/>
        <c:varyColors val="0"/>
        <c:ser>
          <c:idx val="1"/>
          <c:order val="0"/>
          <c:tx>
            <c:strRef>
              <c:f>'curr prices@curr yrUS$PPP'!$A$117</c:f>
              <c:strCache>
                <c:ptCount val="1"/>
                <c:pt idx="0">
                  <c:v>Switzerland</c:v>
                </c:pt>
              </c:strCache>
            </c:strRef>
          </c:tx>
          <c:spPr>
            <a:ln w="28575" cap="rnd">
              <a:solidFill>
                <a:schemeClr val="accent2"/>
              </a:solidFill>
              <a:round/>
            </a:ln>
            <a:effectLst/>
          </c:spPr>
          <c:marker>
            <c:symbol val="none"/>
          </c:marker>
          <c:cat>
            <c:strRef>
              <c:f>'curr prices@curr yrUS$PPP'!$C$3:$AD$3</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'curr prices@curr yrUS$PPP'!$C$117:$AD$117</c:f>
              <c:numCache>
                <c:formatCode>0.0%</c:formatCode>
                <c:ptCount val="28"/>
                <c:pt idx="0">
                  <c:v>0.44058013952584485</c:v>
                </c:pt>
                <c:pt idx="1">
                  <c:v>0.52756893743079636</c:v>
                </c:pt>
                <c:pt idx="2">
                  <c:v>0.47701584148219056</c:v>
                </c:pt>
                <c:pt idx="3">
                  <c:v>0.45305047248573427</c:v>
                </c:pt>
                <c:pt idx="4">
                  <c:v>0.44457838556838358</c:v>
                </c:pt>
                <c:pt idx="5">
                  <c:v>0.4563961185613441</c:v>
                </c:pt>
                <c:pt idx="6">
                  <c:v>0.45386714431863706</c:v>
                </c:pt>
                <c:pt idx="7">
                  <c:v>0.45083179085351865</c:v>
                </c:pt>
                <c:pt idx="8">
                  <c:v>0.46821865256216966</c:v>
                </c:pt>
                <c:pt idx="9">
                  <c:v>0.4924075761498703</c:v>
                </c:pt>
                <c:pt idx="10">
                  <c:v>0.51117658638697083</c:v>
                </c:pt>
                <c:pt idx="11">
                  <c:v>0.54203656359472485</c:v>
                </c:pt>
                <c:pt idx="12">
                  <c:v>0.59076046177753461</c:v>
                </c:pt>
                <c:pt idx="13">
                  <c:v>0.56127374571445432</c:v>
                </c:pt>
                <c:pt idx="14">
                  <c:v>0.49069831908408079</c:v>
                </c:pt>
                <c:pt idx="15">
                  <c:v>0.51327062060217865</c:v>
                </c:pt>
                <c:pt idx="16">
                  <c:v>0.51821996912497359</c:v>
                </c:pt>
                <c:pt idx="17">
                  <c:v>0.49607111870884046</c:v>
                </c:pt>
                <c:pt idx="18">
                  <c:v>0.53420495128198642</c:v>
                </c:pt>
                <c:pt idx="19">
                  <c:v>0.55867376837174354</c:v>
                </c:pt>
                <c:pt idx="20">
                  <c:v>0.52826043979433557</c:v>
                </c:pt>
                <c:pt idx="21">
                  <c:v>0.52464140734897136</c:v>
                </c:pt>
                <c:pt idx="22">
                  <c:v>0.51920159330292015</c:v>
                </c:pt>
                <c:pt idx="23">
                  <c:v>0.62394633213255535</c:v>
                </c:pt>
                <c:pt idx="24">
                  <c:v>0.6124535352918028</c:v>
                </c:pt>
                <c:pt idx="25">
                  <c:v>0.60723458590426538</c:v>
                </c:pt>
                <c:pt idx="26">
                  <c:v>0.55914961813587194</c:v>
                </c:pt>
                <c:pt idx="27">
                  <c:v>0.53285873182077781</c:v>
                </c:pt>
              </c:numCache>
            </c:numRef>
          </c:val>
          <c:smooth val="0"/>
        </c:ser>
        <c:ser>
          <c:idx val="0"/>
          <c:order val="1"/>
          <c:tx>
            <c:strRef>
              <c:f>'curr prices@curr yrUS$PPP'!$A$111</c:f>
              <c:strCache>
                <c:ptCount val="1"/>
                <c:pt idx="0">
                  <c:v>Australia</c:v>
                </c:pt>
              </c:strCache>
            </c:strRef>
          </c:tx>
          <c:spPr>
            <a:ln w="28575" cap="rnd">
              <a:solidFill>
                <a:schemeClr val="accent1"/>
              </a:solidFill>
              <a:round/>
            </a:ln>
            <a:effectLst/>
          </c:spPr>
          <c:marker>
            <c:symbol val="none"/>
          </c:marker>
          <c:cat>
            <c:strRef>
              <c:f>'curr prices@curr yrUS$PPP'!$C$3:$AD$3</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'curr prices@curr yrUS$PPP'!$C$111:$AD$111</c:f>
              <c:numCache>
                <c:formatCode>0.0%</c:formatCode>
                <c:ptCount val="28"/>
                <c:pt idx="0">
                  <c:v>0.19739439999386788</c:v>
                </c:pt>
                <c:pt idx="1">
                  <c:v>0.25077251166986358</c:v>
                </c:pt>
                <c:pt idx="2">
                  <c:v>0.22837258163193397</c:v>
                </c:pt>
                <c:pt idx="3">
                  <c:v>0.20961071448862567</c:v>
                </c:pt>
                <c:pt idx="4">
                  <c:v>0.19914743795201573</c:v>
                </c:pt>
                <c:pt idx="5">
                  <c:v>0.20400902101125529</c:v>
                </c:pt>
                <c:pt idx="6">
                  <c:v>0.2215741945083114</c:v>
                </c:pt>
                <c:pt idx="7">
                  <c:v>0.22631218030284206</c:v>
                </c:pt>
                <c:pt idx="8">
                  <c:v>0.2635070096288834</c:v>
                </c:pt>
                <c:pt idx="9">
                  <c:v>0.31393477120714319</c:v>
                </c:pt>
                <c:pt idx="10">
                  <c:v>0.34589915450008935</c:v>
                </c:pt>
                <c:pt idx="11">
                  <c:v>0.30947726364860761</c:v>
                </c:pt>
                <c:pt idx="12">
                  <c:v>0.32717687520846339</c:v>
                </c:pt>
                <c:pt idx="13">
                  <c:v>0.30830316246534917</c:v>
                </c:pt>
                <c:pt idx="14">
                  <c:v>0.30298605651413646</c:v>
                </c:pt>
                <c:pt idx="15">
                  <c:v>0.31069684098900474</c:v>
                </c:pt>
                <c:pt idx="16">
                  <c:v>0.28031498769206786</c:v>
                </c:pt>
                <c:pt idx="17">
                  <c:v>0.24249015752629566</c:v>
                </c:pt>
                <c:pt idx="18">
                  <c:v>0.23704744125551414</c:v>
                </c:pt>
                <c:pt idx="19">
                  <c:v>0.22215934713816909</c:v>
                </c:pt>
                <c:pt idx="20">
                  <c:v>0.25226921229859589</c:v>
                </c:pt>
                <c:pt idx="21">
                  <c:v>0.30359153600130528</c:v>
                </c:pt>
                <c:pt idx="22">
                  <c:v>0.28534004498674892</c:v>
                </c:pt>
                <c:pt idx="23">
                  <c:v>0.36228596948375502</c:v>
                </c:pt>
                <c:pt idx="24">
                  <c:v>0.35784232715298248</c:v>
                </c:pt>
                <c:pt idx="25">
                  <c:v>0.33769378186906507</c:v>
                </c:pt>
                <c:pt idx="26">
                  <c:v>0.27095740527382106</c:v>
                </c:pt>
                <c:pt idx="27">
                  <c:v>0.247413192558396</c:v>
                </c:pt>
              </c:numCache>
            </c:numRef>
          </c:val>
          <c:smooth val="0"/>
        </c:ser>
        <c:ser>
          <c:idx val="2"/>
          <c:order val="2"/>
          <c:tx>
            <c:strRef>
              <c:f>'curr prices@curr yrUS$PPP'!$A$113</c:f>
              <c:strCache>
                <c:ptCount val="1"/>
                <c:pt idx="0">
                  <c:v>Denmark</c:v>
                </c:pt>
              </c:strCache>
            </c:strRef>
          </c:tx>
          <c:spPr>
            <a:ln w="28575" cap="rnd">
              <a:solidFill>
                <a:schemeClr val="accent3"/>
              </a:solidFill>
              <a:round/>
            </a:ln>
            <a:effectLst/>
          </c:spPr>
          <c:marker>
            <c:symbol val="none"/>
          </c:marker>
          <c:cat>
            <c:strRef>
              <c:f>'curr prices@curr yrUS$PPP'!$C$3:$AD$3</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'curr prices@curr yrUS$PPP'!$C$113:$AD$113</c:f>
              <c:numCache>
                <c:formatCode>0.0%</c:formatCode>
                <c:ptCount val="28"/>
                <c:pt idx="0">
                  <c:v>9.2288838227311043E-2</c:v>
                </c:pt>
                <c:pt idx="1">
                  <c:v>0.14338975953283661</c:v>
                </c:pt>
                <c:pt idx="2">
                  <c:v>0.13355441769562826</c:v>
                </c:pt>
                <c:pt idx="3">
                  <c:v>0.11589684729943706</c:v>
                </c:pt>
                <c:pt idx="4">
                  <c:v>5.6271170046927166E-2</c:v>
                </c:pt>
                <c:pt idx="5">
                  <c:v>8.4161699246755095E-2</c:v>
                </c:pt>
                <c:pt idx="6">
                  <c:v>8.4086836984848201E-2</c:v>
                </c:pt>
                <c:pt idx="7">
                  <c:v>8.0516790073056788E-2</c:v>
                </c:pt>
                <c:pt idx="8">
                  <c:v>0.13482136498080766</c:v>
                </c:pt>
                <c:pt idx="9">
                  <c:v>0.1540358013600911</c:v>
                </c:pt>
                <c:pt idx="10">
                  <c:v>0.18549465556844158</c:v>
                </c:pt>
                <c:pt idx="11">
                  <c:v>0.14622159643907828</c:v>
                </c:pt>
                <c:pt idx="12">
                  <c:v>0.19391058030864872</c:v>
                </c:pt>
                <c:pt idx="13">
                  <c:v>0.19378728927988087</c:v>
                </c:pt>
                <c:pt idx="14">
                  <c:v>0.19112795154639461</c:v>
                </c:pt>
                <c:pt idx="15">
                  <c:v>0.20265701862178709</c:v>
                </c:pt>
                <c:pt idx="16">
                  <c:v>0.22547102910762273</c:v>
                </c:pt>
                <c:pt idx="17">
                  <c:v>0.18769661142430238</c:v>
                </c:pt>
                <c:pt idx="18">
                  <c:v>0.22122969213111876</c:v>
                </c:pt>
                <c:pt idx="19">
                  <c:v>0.25828707667837913</c:v>
                </c:pt>
                <c:pt idx="20">
                  <c:v>0.27988623538242985</c:v>
                </c:pt>
                <c:pt idx="21">
                  <c:v>0.26507710738347412</c:v>
                </c:pt>
                <c:pt idx="22">
                  <c:v>0.24669105475228736</c:v>
                </c:pt>
                <c:pt idx="23">
                  <c:v>0.31509066140058395</c:v>
                </c:pt>
                <c:pt idx="24">
                  <c:v>0.31643036106702738</c:v>
                </c:pt>
                <c:pt idx="25">
                  <c:v>0.33409052128658612</c:v>
                </c:pt>
                <c:pt idx="26">
                  <c:v>0.30053428420797523</c:v>
                </c:pt>
                <c:pt idx="27">
                  <c:v>0.28535638217380987</c:v>
                </c:pt>
              </c:numCache>
            </c:numRef>
          </c:val>
          <c:smooth val="0"/>
        </c:ser>
        <c:dLbls>
          <c:showLegendKey val="0"/>
          <c:showVal val="0"/>
          <c:showCatName val="0"/>
          <c:showSerName val="0"/>
          <c:showPercent val="0"/>
          <c:showBubbleSize val="0"/>
        </c:dLbls>
        <c:marker val="1"/>
        <c:smooth val="0"/>
        <c:axId val="236322176"/>
        <c:axId val="271438976"/>
      </c:lineChart>
      <c:catAx>
        <c:axId val="23632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71438976"/>
        <c:crosses val="autoZero"/>
        <c:auto val="1"/>
        <c:lblAlgn val="ctr"/>
        <c:lblOffset val="100"/>
        <c:noMultiLvlLbl val="0"/>
      </c:catAx>
      <c:valAx>
        <c:axId val="271438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32217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a:pPr>
            <a:r>
              <a:rPr lang="en-US" sz="2000" baseline="0" dirty="0" smtClean="0"/>
              <a:t>2009-2018</a:t>
            </a:r>
            <a:endParaRPr lang="en-US" sz="2800" dirty="0"/>
          </a:p>
        </c:rich>
      </c:tx>
      <c:layout/>
      <c:overlay val="0"/>
    </c:title>
    <c:autoTitleDeleted val="0"/>
    <c:plotArea>
      <c:layout>
        <c:manualLayout>
          <c:layoutTarget val="inner"/>
          <c:xMode val="edge"/>
          <c:yMode val="edge"/>
          <c:x val="0.15060324173878101"/>
          <c:y val="0.12734989204591016"/>
          <c:w val="0.7994601164638625"/>
          <c:h val="0.76706968850144297"/>
        </c:manualLayout>
      </c:layout>
      <c:lineChart>
        <c:grouping val="standard"/>
        <c:varyColors val="0"/>
        <c:ser>
          <c:idx val="8"/>
          <c:order val="0"/>
          <c:tx>
            <c:strRef>
              <c:f>'Real Average hourly earnings'!$HB$3</c:f>
              <c:strCache>
                <c:ptCount val="1"/>
                <c:pt idx="0">
                  <c:v>If wages had followed productivity gains</c:v>
                </c:pt>
              </c:strCache>
            </c:strRef>
          </c:tx>
          <c:spPr>
            <a:ln>
              <a:solidFill>
                <a:schemeClr val="accent1"/>
              </a:solidFill>
            </a:ln>
          </c:spPr>
          <c:marker>
            <c:symbol val="none"/>
          </c:marker>
          <c:cat>
            <c:strRef>
              <c:f>'Real Average hourly earnings'!$FX$36:$FX$44</c:f>
              <c:strCache>
                <c:ptCount val="9"/>
                <c:pt idx="0">
                  <c:v>2009</c:v>
                </c:pt>
                <c:pt idx="1">
                  <c:v>2010</c:v>
                </c:pt>
                <c:pt idx="2">
                  <c:v>2011</c:v>
                </c:pt>
                <c:pt idx="3">
                  <c:v>2012</c:v>
                </c:pt>
                <c:pt idx="4">
                  <c:v>2013</c:v>
                </c:pt>
                <c:pt idx="5">
                  <c:v>2014</c:v>
                </c:pt>
                <c:pt idx="6">
                  <c:v>2015</c:v>
                </c:pt>
                <c:pt idx="7">
                  <c:v>2016</c:v>
                </c:pt>
                <c:pt idx="8">
                  <c:v>2017</c:v>
                </c:pt>
              </c:strCache>
            </c:strRef>
          </c:cat>
          <c:val>
            <c:numRef>
              <c:f>'Real Average hourly earnings'!$HB$36:$HB$45</c:f>
              <c:numCache>
                <c:formatCode>0.00</c:formatCode>
                <c:ptCount val="10"/>
                <c:pt idx="0">
                  <c:v>29.530405229468059</c:v>
                </c:pt>
                <c:pt idx="1">
                  <c:v>30.6465914583551</c:v>
                </c:pt>
                <c:pt idx="2">
                  <c:v>30.767916048451522</c:v>
                </c:pt>
                <c:pt idx="3">
                  <c:v>31.326009162895048</c:v>
                </c:pt>
                <c:pt idx="4">
                  <c:v>31.665718015165012</c:v>
                </c:pt>
                <c:pt idx="5">
                  <c:v>31.835572441299995</c:v>
                </c:pt>
                <c:pt idx="6">
                  <c:v>32.248076047627819</c:v>
                </c:pt>
                <c:pt idx="7">
                  <c:v>32.709109489994205</c:v>
                </c:pt>
                <c:pt idx="8">
                  <c:v>32.903228834148472</c:v>
                </c:pt>
                <c:pt idx="9">
                  <c:v>33.000288506225608</c:v>
                </c:pt>
              </c:numCache>
            </c:numRef>
          </c:val>
          <c:smooth val="0"/>
        </c:ser>
        <c:ser>
          <c:idx val="2"/>
          <c:order val="1"/>
          <c:tx>
            <c:strRef>
              <c:f>'Real Average hourly earnings'!$HE$3</c:f>
              <c:strCache>
                <c:ptCount val="1"/>
                <c:pt idx="0">
                  <c:v>Compared to employers' revenue (the GDP deflator)</c:v>
                </c:pt>
              </c:strCache>
            </c:strRef>
          </c:tx>
          <c:spPr>
            <a:ln>
              <a:solidFill>
                <a:srgbClr val="C00000"/>
              </a:solidFill>
            </a:ln>
          </c:spPr>
          <c:marker>
            <c:symbol val="none"/>
          </c:marker>
          <c:cat>
            <c:strRef>
              <c:f>'Real Average hourly earnings'!$FX$36:$FX$44</c:f>
              <c:strCache>
                <c:ptCount val="9"/>
                <c:pt idx="0">
                  <c:v>2009</c:v>
                </c:pt>
                <c:pt idx="1">
                  <c:v>2010</c:v>
                </c:pt>
                <c:pt idx="2">
                  <c:v>2011</c:v>
                </c:pt>
                <c:pt idx="3">
                  <c:v>2012</c:v>
                </c:pt>
                <c:pt idx="4">
                  <c:v>2013</c:v>
                </c:pt>
                <c:pt idx="5">
                  <c:v>2014</c:v>
                </c:pt>
                <c:pt idx="6">
                  <c:v>2015</c:v>
                </c:pt>
                <c:pt idx="7">
                  <c:v>2016</c:v>
                </c:pt>
                <c:pt idx="8">
                  <c:v>2017</c:v>
                </c:pt>
              </c:strCache>
            </c:strRef>
          </c:cat>
          <c:val>
            <c:numRef>
              <c:f>'Real Average hourly earnings'!$HE$36:$HE$45</c:f>
              <c:numCache>
                <c:formatCode>0.00</c:formatCode>
                <c:ptCount val="10"/>
                <c:pt idx="0">
                  <c:v>29.530405229468059</c:v>
                </c:pt>
                <c:pt idx="1">
                  <c:v>29.655326235752</c:v>
                </c:pt>
                <c:pt idx="2">
                  <c:v>29.691301460195955</c:v>
                </c:pt>
                <c:pt idx="3">
                  <c:v>29.959235433490395</c:v>
                </c:pt>
                <c:pt idx="4">
                  <c:v>30.788635241369974</c:v>
                </c:pt>
                <c:pt idx="5">
                  <c:v>29.644364816923542</c:v>
                </c:pt>
                <c:pt idx="6">
                  <c:v>30.53991618496887</c:v>
                </c:pt>
                <c:pt idx="7">
                  <c:v>31.098956097372415</c:v>
                </c:pt>
                <c:pt idx="8">
                  <c:v>30.796897925236014</c:v>
                </c:pt>
                <c:pt idx="9">
                  <c:v>31.105436894897</c:v>
                </c:pt>
              </c:numCache>
            </c:numRef>
          </c:val>
          <c:smooth val="0"/>
        </c:ser>
        <c:ser>
          <c:idx val="1"/>
          <c:order val="2"/>
          <c:tx>
            <c:strRef>
              <c:f>'Real Average hourly earnings'!$HD$3</c:f>
              <c:strCache>
                <c:ptCount val="1"/>
                <c:pt idx="0">
                  <c:v>Compared to living costs (CPI)</c:v>
                </c:pt>
              </c:strCache>
            </c:strRef>
          </c:tx>
          <c:spPr>
            <a:ln>
              <a:solidFill>
                <a:srgbClr val="C00000"/>
              </a:solidFill>
              <a:prstDash val="sysDot"/>
            </a:ln>
          </c:spPr>
          <c:marker>
            <c:symbol val="none"/>
          </c:marker>
          <c:cat>
            <c:strRef>
              <c:f>'Real Average hourly earnings'!$FX$36:$FX$44</c:f>
              <c:strCache>
                <c:ptCount val="9"/>
                <c:pt idx="0">
                  <c:v>2009</c:v>
                </c:pt>
                <c:pt idx="1">
                  <c:v>2010</c:v>
                </c:pt>
                <c:pt idx="2">
                  <c:v>2011</c:v>
                </c:pt>
                <c:pt idx="3">
                  <c:v>2012</c:v>
                </c:pt>
                <c:pt idx="4">
                  <c:v>2013</c:v>
                </c:pt>
                <c:pt idx="5">
                  <c:v>2014</c:v>
                </c:pt>
                <c:pt idx="6">
                  <c:v>2015</c:v>
                </c:pt>
                <c:pt idx="7">
                  <c:v>2016</c:v>
                </c:pt>
                <c:pt idx="8">
                  <c:v>2017</c:v>
                </c:pt>
              </c:strCache>
            </c:strRef>
          </c:cat>
          <c:val>
            <c:numRef>
              <c:f>'Real Average hourly earnings'!$HD$36:$HD$45</c:f>
              <c:numCache>
                <c:formatCode>0.00</c:formatCode>
                <c:ptCount val="10"/>
                <c:pt idx="0">
                  <c:v>29.530405229468059</c:v>
                </c:pt>
                <c:pt idx="1">
                  <c:v>30.005178239819433</c:v>
                </c:pt>
                <c:pt idx="2">
                  <c:v>29.460065443440421</c:v>
                </c:pt>
                <c:pt idx="3">
                  <c:v>29.759151060873613</c:v>
                </c:pt>
                <c:pt idx="4">
                  <c:v>30.005559080916917</c:v>
                </c:pt>
                <c:pt idx="5">
                  <c:v>30.050840071940033</c:v>
                </c:pt>
                <c:pt idx="6">
                  <c:v>30.753147466885896</c:v>
                </c:pt>
                <c:pt idx="7">
                  <c:v>31.477702636396582</c:v>
                </c:pt>
                <c:pt idx="8">
                  <c:v>31.369509281944559</c:v>
                </c:pt>
                <c:pt idx="9">
                  <c:v>32.214142414694976</c:v>
                </c:pt>
              </c:numCache>
            </c:numRef>
          </c:val>
          <c:smooth val="0"/>
        </c:ser>
        <c:dLbls>
          <c:showLegendKey val="0"/>
          <c:showVal val="0"/>
          <c:showCatName val="0"/>
          <c:showSerName val="0"/>
          <c:showPercent val="0"/>
          <c:showBubbleSize val="0"/>
        </c:dLbls>
        <c:marker val="1"/>
        <c:smooth val="0"/>
        <c:axId val="271364864"/>
        <c:axId val="271366400"/>
      </c:lineChart>
      <c:catAx>
        <c:axId val="271364864"/>
        <c:scaling>
          <c:orientation val="minMax"/>
        </c:scaling>
        <c:delete val="0"/>
        <c:axPos val="b"/>
        <c:numFmt formatCode="General" sourceLinked="0"/>
        <c:majorTickMark val="out"/>
        <c:minorTickMark val="none"/>
        <c:tickLblPos val="nextTo"/>
        <c:txPr>
          <a:bodyPr rot="-2700000"/>
          <a:lstStyle/>
          <a:p>
            <a:pPr>
              <a:defRPr/>
            </a:pPr>
            <a:endParaRPr lang="en-US"/>
          </a:p>
        </c:txPr>
        <c:crossAx val="271366400"/>
        <c:crosses val="autoZero"/>
        <c:auto val="1"/>
        <c:lblAlgn val="ctr"/>
        <c:lblOffset val="100"/>
        <c:noMultiLvlLbl val="0"/>
      </c:catAx>
      <c:valAx>
        <c:axId val="271366400"/>
        <c:scaling>
          <c:orientation val="minMax"/>
          <c:max val="33"/>
          <c:min val="29"/>
        </c:scaling>
        <c:delete val="0"/>
        <c:axPos val="l"/>
        <c:majorGridlines/>
        <c:numFmt formatCode="[$$-1409]#,##0.00" sourceLinked="0"/>
        <c:majorTickMark val="out"/>
        <c:minorTickMark val="none"/>
        <c:tickLblPos val="nextTo"/>
        <c:crossAx val="271364864"/>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a:pPr>
            <a:r>
              <a:rPr lang="en-US" sz="2000" baseline="0" dirty="0" smtClean="0"/>
              <a:t>1989-2018</a:t>
            </a:r>
            <a:endParaRPr lang="en-US" sz="2800" dirty="0"/>
          </a:p>
        </c:rich>
      </c:tx>
      <c:layout>
        <c:manualLayout>
          <c:xMode val="edge"/>
          <c:yMode val="edge"/>
          <c:x val="0.38093961898973633"/>
          <c:y val="2.8134153795341652E-2"/>
        </c:manualLayout>
      </c:layout>
      <c:overlay val="0"/>
    </c:title>
    <c:autoTitleDeleted val="0"/>
    <c:plotArea>
      <c:layout>
        <c:manualLayout>
          <c:layoutTarget val="inner"/>
          <c:xMode val="edge"/>
          <c:yMode val="edge"/>
          <c:x val="9.9008160343593415E-2"/>
          <c:y val="0.12017271188471643"/>
          <c:w val="0.65405569470775726"/>
          <c:h val="0.77424667631323763"/>
        </c:manualLayout>
      </c:layout>
      <c:lineChart>
        <c:grouping val="standard"/>
        <c:varyColors val="0"/>
        <c:ser>
          <c:idx val="8"/>
          <c:order val="0"/>
          <c:tx>
            <c:strRef>
              <c:f>'Real Average hourly earnings'!$GW$3</c:f>
              <c:strCache>
                <c:ptCount val="1"/>
                <c:pt idx="0">
                  <c:v>If wages had followed productivity gains</c:v>
                </c:pt>
              </c:strCache>
            </c:strRef>
          </c:tx>
          <c:spPr>
            <a:ln>
              <a:solidFill>
                <a:schemeClr val="accent1"/>
              </a:solidFill>
            </a:ln>
          </c:spPr>
          <c:marker>
            <c:symbol val="none"/>
          </c:marker>
          <c:cat>
            <c:strRef>
              <c:f>'Real Average hourly earnings'!$FX$16:$FX$45</c:f>
              <c:strCache>
                <c:ptCount val="30"/>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strCache>
            </c:strRef>
          </c:cat>
          <c:val>
            <c:numRef>
              <c:f>'Real Average hourly earnings'!$GW$16:$GW$45</c:f>
              <c:numCache>
                <c:formatCode>0.00</c:formatCode>
                <c:ptCount val="30"/>
                <c:pt idx="0">
                  <c:v>23.669814388472091</c:v>
                </c:pt>
                <c:pt idx="1">
                  <c:v>24.215407804598758</c:v>
                </c:pt>
                <c:pt idx="2">
                  <c:v>25.056372845636986</c:v>
                </c:pt>
                <c:pt idx="3">
                  <c:v>25.780163448889514</c:v>
                </c:pt>
                <c:pt idx="4">
                  <c:v>26.146428996159152</c:v>
                </c:pt>
                <c:pt idx="5">
                  <c:v>27.26921436687422</c:v>
                </c:pt>
                <c:pt idx="6">
                  <c:v>27.406683481577868</c:v>
                </c:pt>
                <c:pt idx="7">
                  <c:v>27.708636400357463</c:v>
                </c:pt>
                <c:pt idx="8">
                  <c:v>28.235100491964253</c:v>
                </c:pt>
                <c:pt idx="9">
                  <c:v>28.84469049277212</c:v>
                </c:pt>
                <c:pt idx="10">
                  <c:v>29.204902765976765</c:v>
                </c:pt>
                <c:pt idx="11">
                  <c:v>30.701169131596068</c:v>
                </c:pt>
                <c:pt idx="12">
                  <c:v>31.116798677601434</c:v>
                </c:pt>
                <c:pt idx="13">
                  <c:v>31.532428223606797</c:v>
                </c:pt>
                <c:pt idx="14">
                  <c:v>32.031183678813235</c:v>
                </c:pt>
                <c:pt idx="15">
                  <c:v>32.502230497619315</c:v>
                </c:pt>
                <c:pt idx="16">
                  <c:v>33.000985952825751</c:v>
                </c:pt>
                <c:pt idx="17">
                  <c:v>33.527450044432541</c:v>
                </c:pt>
                <c:pt idx="18">
                  <c:v>33.721410499235041</c:v>
                </c:pt>
                <c:pt idx="19">
                  <c:v>34.137040045240397</c:v>
                </c:pt>
                <c:pt idx="20">
                  <c:v>33.721410499235034</c:v>
                </c:pt>
                <c:pt idx="21">
                  <c:v>34.996007773651478</c:v>
                </c:pt>
                <c:pt idx="22">
                  <c:v>35.134550955653268</c:v>
                </c:pt>
                <c:pt idx="23">
                  <c:v>35.771849592861493</c:v>
                </c:pt>
                <c:pt idx="24">
                  <c:v>36.159770502466493</c:v>
                </c:pt>
                <c:pt idx="25">
                  <c:v>36.353730957268994</c:v>
                </c:pt>
                <c:pt idx="26">
                  <c:v>36.824777776075074</c:v>
                </c:pt>
                <c:pt idx="27">
                  <c:v>37.351241867681864</c:v>
                </c:pt>
                <c:pt idx="28">
                  <c:v>37.572910958884719</c:v>
                </c:pt>
                <c:pt idx="29">
                  <c:v>37.683745504486154</c:v>
                </c:pt>
              </c:numCache>
            </c:numRef>
          </c:val>
          <c:smooth val="0"/>
        </c:ser>
        <c:ser>
          <c:idx val="2"/>
          <c:order val="1"/>
          <c:tx>
            <c:strRef>
              <c:f>'Real Average hourly earnings'!$GZ$3</c:f>
              <c:strCache>
                <c:ptCount val="1"/>
                <c:pt idx="0">
                  <c:v>Compared to employers' revenue (the GDP deflator)</c:v>
                </c:pt>
              </c:strCache>
            </c:strRef>
          </c:tx>
          <c:spPr>
            <a:ln>
              <a:solidFill>
                <a:srgbClr val="C00000"/>
              </a:solidFill>
            </a:ln>
          </c:spPr>
          <c:marker>
            <c:symbol val="none"/>
          </c:marker>
          <c:cat>
            <c:strRef>
              <c:f>'Real Average hourly earnings'!$FX$16:$FX$45</c:f>
              <c:strCache>
                <c:ptCount val="30"/>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strCache>
            </c:strRef>
          </c:cat>
          <c:val>
            <c:numRef>
              <c:f>'Real Average hourly earnings'!$GZ$16:$GZ$45</c:f>
              <c:numCache>
                <c:formatCode>0.00</c:formatCode>
                <c:ptCount val="30"/>
                <c:pt idx="0">
                  <c:v>23.669814388472091</c:v>
                </c:pt>
                <c:pt idx="1">
                  <c:v>23.986673719852039</c:v>
                </c:pt>
                <c:pt idx="2">
                  <c:v>24.75982418580659</c:v>
                </c:pt>
                <c:pt idx="3">
                  <c:v>25.370162627155715</c:v>
                </c:pt>
                <c:pt idx="4">
                  <c:v>25.359024850713237</c:v>
                </c:pt>
                <c:pt idx="5">
                  <c:v>25.075346465106158</c:v>
                </c:pt>
                <c:pt idx="6">
                  <c:v>24.499235277373426</c:v>
                </c:pt>
                <c:pt idx="7">
                  <c:v>24.878799176685842</c:v>
                </c:pt>
                <c:pt idx="8">
                  <c:v>25.829880443681006</c:v>
                </c:pt>
                <c:pt idx="9">
                  <c:v>26.338478373085948</c:v>
                </c:pt>
                <c:pt idx="10">
                  <c:v>26.929406770008292</c:v>
                </c:pt>
                <c:pt idx="11">
                  <c:v>27.184350906284031</c:v>
                </c:pt>
                <c:pt idx="12">
                  <c:v>27.143301934731511</c:v>
                </c:pt>
                <c:pt idx="13">
                  <c:v>27.037222463752183</c:v>
                </c:pt>
                <c:pt idx="14">
                  <c:v>27.72445903802128</c:v>
                </c:pt>
                <c:pt idx="15">
                  <c:v>27.926385039083172</c:v>
                </c:pt>
                <c:pt idx="16">
                  <c:v>28.599847699888112</c:v>
                </c:pt>
                <c:pt idx="17">
                  <c:v>29.986689111087205</c:v>
                </c:pt>
                <c:pt idx="18">
                  <c:v>30.436726494684343</c:v>
                </c:pt>
                <c:pt idx="19">
                  <c:v>30.275009457318927</c:v>
                </c:pt>
                <c:pt idx="20">
                  <c:v>30.878319507382592</c:v>
                </c:pt>
                <c:pt idx="21">
                  <c:v>31.008942528477139</c:v>
                </c:pt>
                <c:pt idx="22">
                  <c:v>31.046559840738798</c:v>
                </c:pt>
                <c:pt idx="23">
                  <c:v>31.326723650547013</c:v>
                </c:pt>
                <c:pt idx="24">
                  <c:v>32.193981382639052</c:v>
                </c:pt>
                <c:pt idx="25">
                  <c:v>30.997480776082977</c:v>
                </c:pt>
                <c:pt idx="26">
                  <c:v>31.933909553910329</c:v>
                </c:pt>
                <c:pt idx="27">
                  <c:v>32.518466822882381</c:v>
                </c:pt>
                <c:pt idx="28">
                  <c:v>32.20262121641111</c:v>
                </c:pt>
                <c:pt idx="29">
                  <c:v>32.525243436175423</c:v>
                </c:pt>
              </c:numCache>
            </c:numRef>
          </c:val>
          <c:smooth val="0"/>
        </c:ser>
        <c:ser>
          <c:idx val="1"/>
          <c:order val="2"/>
          <c:tx>
            <c:strRef>
              <c:f>'Real Average hourly earnings'!$GY$3</c:f>
              <c:strCache>
                <c:ptCount val="1"/>
                <c:pt idx="0">
                  <c:v>Compared to living costs (CPI)</c:v>
                </c:pt>
              </c:strCache>
            </c:strRef>
          </c:tx>
          <c:spPr>
            <a:ln>
              <a:solidFill>
                <a:srgbClr val="C00000"/>
              </a:solidFill>
              <a:prstDash val="sysDot"/>
            </a:ln>
          </c:spPr>
          <c:marker>
            <c:symbol val="none"/>
          </c:marker>
          <c:cat>
            <c:strRef>
              <c:f>'Real Average hourly earnings'!$FX$16:$FX$45</c:f>
              <c:strCache>
                <c:ptCount val="30"/>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strCache>
            </c:strRef>
          </c:cat>
          <c:val>
            <c:numRef>
              <c:f>'Real Average hourly earnings'!$GY$16:$GY$45</c:f>
              <c:numCache>
                <c:formatCode>0.00</c:formatCode>
                <c:ptCount val="30"/>
                <c:pt idx="0">
                  <c:v>23.669814388472091</c:v>
                </c:pt>
                <c:pt idx="1">
                  <c:v>23.385646928425199</c:v>
                </c:pt>
                <c:pt idx="2">
                  <c:v>23.582671519138128</c:v>
                </c:pt>
                <c:pt idx="3">
                  <c:v>24.1819291491475</c:v>
                </c:pt>
                <c:pt idx="4">
                  <c:v>24.734689973281967</c:v>
                </c:pt>
                <c:pt idx="5">
                  <c:v>24.666450333171017</c:v>
                </c:pt>
                <c:pt idx="6">
                  <c:v>23.759513774454074</c:v>
                </c:pt>
                <c:pt idx="7">
                  <c:v>23.731232500219676</c:v>
                </c:pt>
                <c:pt idx="8">
                  <c:v>24.383716000600693</c:v>
                </c:pt>
                <c:pt idx="9">
                  <c:v>24.884819529371974</c:v>
                </c:pt>
                <c:pt idx="10">
                  <c:v>25.696773471233936</c:v>
                </c:pt>
                <c:pt idx="11">
                  <c:v>25.720901089428782</c:v>
                </c:pt>
                <c:pt idx="12">
                  <c:v>25.811468954535279</c:v>
                </c:pt>
                <c:pt idx="13">
                  <c:v>26.25658474877223</c:v>
                </c:pt>
                <c:pt idx="14">
                  <c:v>26.109922829791227</c:v>
                </c:pt>
                <c:pt idx="15">
                  <c:v>26.512473859328306</c:v>
                </c:pt>
                <c:pt idx="16">
                  <c:v>27.04483214567141</c:v>
                </c:pt>
                <c:pt idx="17">
                  <c:v>27.817675284243943</c:v>
                </c:pt>
                <c:pt idx="18">
                  <c:v>28.321718320028342</c:v>
                </c:pt>
                <c:pt idx="19">
                  <c:v>29.004104939025606</c:v>
                </c:pt>
                <c:pt idx="20">
                  <c:v>29.530405229468059</c:v>
                </c:pt>
                <c:pt idx="21">
                  <c:v>30.005178239819433</c:v>
                </c:pt>
                <c:pt idx="22">
                  <c:v>29.460065443440421</c:v>
                </c:pt>
                <c:pt idx="23">
                  <c:v>29.759151060873613</c:v>
                </c:pt>
                <c:pt idx="24">
                  <c:v>30.005559080916917</c:v>
                </c:pt>
                <c:pt idx="25">
                  <c:v>30.050840071940033</c:v>
                </c:pt>
                <c:pt idx="26">
                  <c:v>30.753147466885896</c:v>
                </c:pt>
                <c:pt idx="27">
                  <c:v>31.477702636396582</c:v>
                </c:pt>
                <c:pt idx="28">
                  <c:v>31.369509281944559</c:v>
                </c:pt>
                <c:pt idx="29">
                  <c:v>32.214142414694976</c:v>
                </c:pt>
              </c:numCache>
            </c:numRef>
          </c:val>
          <c:smooth val="0"/>
        </c:ser>
        <c:dLbls>
          <c:showLegendKey val="0"/>
          <c:showVal val="0"/>
          <c:showCatName val="0"/>
          <c:showSerName val="0"/>
          <c:showPercent val="0"/>
          <c:showBubbleSize val="0"/>
        </c:dLbls>
        <c:marker val="1"/>
        <c:smooth val="0"/>
        <c:axId val="272544128"/>
        <c:axId val="272545664"/>
      </c:lineChart>
      <c:catAx>
        <c:axId val="272544128"/>
        <c:scaling>
          <c:orientation val="minMax"/>
        </c:scaling>
        <c:delete val="0"/>
        <c:axPos val="b"/>
        <c:numFmt formatCode="General" sourceLinked="0"/>
        <c:majorTickMark val="out"/>
        <c:minorTickMark val="none"/>
        <c:tickLblPos val="nextTo"/>
        <c:txPr>
          <a:bodyPr rot="-2700000"/>
          <a:lstStyle/>
          <a:p>
            <a:pPr>
              <a:defRPr/>
            </a:pPr>
            <a:endParaRPr lang="en-US"/>
          </a:p>
        </c:txPr>
        <c:crossAx val="272545664"/>
        <c:crosses val="autoZero"/>
        <c:auto val="1"/>
        <c:lblAlgn val="ctr"/>
        <c:lblOffset val="100"/>
        <c:noMultiLvlLbl val="0"/>
      </c:catAx>
      <c:valAx>
        <c:axId val="272545664"/>
        <c:scaling>
          <c:orientation val="minMax"/>
          <c:max val="40"/>
          <c:min val="22"/>
        </c:scaling>
        <c:delete val="0"/>
        <c:axPos val="l"/>
        <c:majorGridlines/>
        <c:numFmt formatCode="[$$-1409]#,##0.00" sourceLinked="0"/>
        <c:majorTickMark val="out"/>
        <c:minorTickMark val="none"/>
        <c:tickLblPos val="nextTo"/>
        <c:crossAx val="272544128"/>
        <c:crosses val="autoZero"/>
        <c:crossBetween val="between"/>
      </c:valAx>
    </c:plotArea>
    <c:legend>
      <c:legendPos val="r"/>
      <c:layout>
        <c:manualLayout>
          <c:xMode val="edge"/>
          <c:yMode val="edge"/>
          <c:x val="0.75859291986522526"/>
          <c:y val="0.2618284902999225"/>
          <c:w val="0.22734732850836523"/>
          <c:h val="0.54935530093172991"/>
        </c:manualLayout>
      </c:layout>
      <c:overlay val="0"/>
      <c:spPr>
        <a:noFill/>
      </c:spPr>
      <c:txPr>
        <a:bodyPr/>
        <a:lstStyle/>
        <a:p>
          <a:pPr>
            <a:defRPr sz="120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'Real Average hourly earnings'!$HG$3</c:f>
              <c:strCache>
                <c:ptCount val="1"/>
                <c:pt idx="0">
                  <c:v>If hourly wage had followed productivity gains</c:v>
                </c:pt>
              </c:strCache>
            </c:strRef>
          </c:tx>
          <c:spPr>
            <a:ln w="28575" cap="rnd">
              <a:solidFill>
                <a:schemeClr val="accent1"/>
              </a:solidFill>
              <a:round/>
            </a:ln>
            <a:effectLst/>
          </c:spPr>
          <c:marker>
            <c:symbol val="none"/>
          </c:marker>
          <c:cat>
            <c:strRef>
              <c:f>'Real Average hourly earnings'!$FX$5:$FX$45</c:f>
              <c:strCache>
                <c:ptCount val="41"/>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strCache>
            </c:strRef>
          </c:cat>
          <c:val>
            <c:numRef>
              <c:f>'Real Average hourly earnings'!$HG$5:$HG$45</c:f>
              <c:numCache>
                <c:formatCode>0.00</c:formatCode>
                <c:ptCount val="41"/>
                <c:pt idx="0">
                  <c:v>22.71737980640593</c:v>
                </c:pt>
                <c:pt idx="1">
                  <c:v>22.76281456601874</c:v>
                </c:pt>
                <c:pt idx="2">
                  <c:v>23.080857883308422</c:v>
                </c:pt>
                <c:pt idx="3">
                  <c:v>23.898683556339037</c:v>
                </c:pt>
                <c:pt idx="4">
                  <c:v>24.716509229369652</c:v>
                </c:pt>
                <c:pt idx="5">
                  <c:v>24.557487570724813</c:v>
                </c:pt>
                <c:pt idx="6">
                  <c:v>25.511617522593863</c:v>
                </c:pt>
                <c:pt idx="7">
                  <c:v>25.738791320657924</c:v>
                </c:pt>
                <c:pt idx="8">
                  <c:v>25.443465383174647</c:v>
                </c:pt>
                <c:pt idx="9">
                  <c:v>26.443030094656507</c:v>
                </c:pt>
                <c:pt idx="10">
                  <c:v>27.510746945557589</c:v>
                </c:pt>
                <c:pt idx="11">
                  <c:v>28.601181176265076</c:v>
                </c:pt>
                <c:pt idx="12">
                  <c:v>29.350854709876472</c:v>
                </c:pt>
                <c:pt idx="13">
                  <c:v>30.464006320390364</c:v>
                </c:pt>
                <c:pt idx="14">
                  <c:v>31.440853652065822</c:v>
                </c:pt>
                <c:pt idx="15">
                  <c:v>31.986070767419566</c:v>
                </c:pt>
                <c:pt idx="16">
                  <c:v>33.462700454835954</c:v>
                </c:pt>
                <c:pt idx="17">
                  <c:v>33.735309012512829</c:v>
                </c:pt>
                <c:pt idx="18">
                  <c:v>34.212373988447354</c:v>
                </c:pt>
                <c:pt idx="19">
                  <c:v>35.211938699929213</c:v>
                </c:pt>
                <c:pt idx="20">
                  <c:v>36.461394589281539</c:v>
                </c:pt>
                <c:pt idx="21">
                  <c:v>36.938459565216064</c:v>
                </c:pt>
                <c:pt idx="22">
                  <c:v>39.005741127599002</c:v>
                </c:pt>
                <c:pt idx="23">
                  <c:v>39.664545141984775</c:v>
                </c:pt>
                <c:pt idx="24">
                  <c:v>39.778132041016811</c:v>
                </c:pt>
                <c:pt idx="25">
                  <c:v>40.277914396757737</c:v>
                </c:pt>
                <c:pt idx="26">
                  <c:v>41.232044348626786</c:v>
                </c:pt>
                <c:pt idx="27">
                  <c:v>42.049870021657405</c:v>
                </c:pt>
                <c:pt idx="28">
                  <c:v>42.799543555268798</c:v>
                </c:pt>
                <c:pt idx="29">
                  <c:v>42.844978314881615</c:v>
                </c:pt>
                <c:pt idx="30">
                  <c:v>43.662803987912234</c:v>
                </c:pt>
                <c:pt idx="31">
                  <c:v>43.412912810041767</c:v>
                </c:pt>
                <c:pt idx="32">
                  <c:v>45.230303194554239</c:v>
                </c:pt>
                <c:pt idx="33">
                  <c:v>45.434759612811895</c:v>
                </c:pt>
                <c:pt idx="34">
                  <c:v>46.298020045455317</c:v>
                </c:pt>
                <c:pt idx="35">
                  <c:v>47.297584756937177</c:v>
                </c:pt>
                <c:pt idx="36">
                  <c:v>47.502041175194826</c:v>
                </c:pt>
                <c:pt idx="37">
                  <c:v>48.569758026095904</c:v>
                </c:pt>
                <c:pt idx="38">
                  <c:v>49.387583699126516</c:v>
                </c:pt>
                <c:pt idx="39">
                  <c:v>49.410301078932925</c:v>
                </c:pt>
                <c:pt idx="40">
                  <c:v>49.796496535641822</c:v>
                </c:pt>
              </c:numCache>
            </c:numRef>
          </c:val>
          <c:smooth val="0"/>
        </c:ser>
        <c:ser>
          <c:idx val="3"/>
          <c:order val="1"/>
          <c:tx>
            <c:v>Compared to employers' revenue (the GDP+'Real Average hourly earnings'!$91:$91 deflator)</c:v>
          </c:tx>
          <c:spPr>
            <a:ln w="28575" cap="rnd">
              <a:solidFill>
                <a:srgbClr val="C00000"/>
              </a:solidFill>
              <a:round/>
            </a:ln>
            <a:effectLst/>
          </c:spPr>
          <c:marker>
            <c:symbol val="none"/>
          </c:marker>
          <c:cat>
            <c:strRef>
              <c:f>'Real Average hourly earnings'!$FX$5:$FX$45</c:f>
              <c:strCache>
                <c:ptCount val="41"/>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strCache>
            </c:strRef>
          </c:cat>
          <c:val>
            <c:numRef>
              <c:f>'Real Average hourly earnings'!$HJ$5:$HJ$45</c:f>
              <c:numCache>
                <c:formatCode>0.00</c:formatCode>
                <c:ptCount val="41"/>
                <c:pt idx="0">
                  <c:v>22.71737980640593</c:v>
                </c:pt>
                <c:pt idx="1">
                  <c:v>22.895168794828855</c:v>
                </c:pt>
                <c:pt idx="2">
                  <c:v>23.050108928823771</c:v>
                </c:pt>
                <c:pt idx="3">
                  <c:v>24.311993480293587</c:v>
                </c:pt>
                <c:pt idx="4">
                  <c:v>25.165056724340999</c:v>
                </c:pt>
                <c:pt idx="5">
                  <c:v>24.404874396169106</c:v>
                </c:pt>
                <c:pt idx="6">
                  <c:v>23.275056678713611</c:v>
                </c:pt>
                <c:pt idx="7">
                  <c:v>23.645576704507604</c:v>
                </c:pt>
                <c:pt idx="8">
                  <c:v>24.834298661983251</c:v>
                </c:pt>
                <c:pt idx="9">
                  <c:v>26.14582371554064</c:v>
                </c:pt>
                <c:pt idx="10">
                  <c:v>28.365203938348401</c:v>
                </c:pt>
                <c:pt idx="11">
                  <c:v>29.012945229721133</c:v>
                </c:pt>
                <c:pt idx="12">
                  <c:v>29.434885634904216</c:v>
                </c:pt>
                <c:pt idx="13">
                  <c:v>30.474194414839477</c:v>
                </c:pt>
                <c:pt idx="14">
                  <c:v>31.399398335516299</c:v>
                </c:pt>
                <c:pt idx="15">
                  <c:v>31.52660075316841</c:v>
                </c:pt>
                <c:pt idx="16">
                  <c:v>31.322867216612952</c:v>
                </c:pt>
                <c:pt idx="17">
                  <c:v>30.932989913348823</c:v>
                </c:pt>
                <c:pt idx="18">
                  <c:v>31.630663828046046</c:v>
                </c:pt>
                <c:pt idx="19">
                  <c:v>33.260770349408553</c:v>
                </c:pt>
                <c:pt idx="20">
                  <c:v>33.90762740140913</c:v>
                </c:pt>
                <c:pt idx="21">
                  <c:v>34.615286620252952</c:v>
                </c:pt>
                <c:pt idx="22">
                  <c:v>34.930729809625369</c:v>
                </c:pt>
                <c:pt idx="23">
                  <c:v>34.316779237150939</c:v>
                </c:pt>
                <c:pt idx="24">
                  <c:v>33.778096559582913</c:v>
                </c:pt>
                <c:pt idx="25">
                  <c:v>34.869201239060558</c:v>
                </c:pt>
                <c:pt idx="26">
                  <c:v>35.506066678750457</c:v>
                </c:pt>
                <c:pt idx="27">
                  <c:v>36.590351162976681</c:v>
                </c:pt>
                <c:pt idx="28">
                  <c:v>38.720479685182994</c:v>
                </c:pt>
                <c:pt idx="29">
                  <c:v>39.527272927862313</c:v>
                </c:pt>
                <c:pt idx="30">
                  <c:v>38.990814575630189</c:v>
                </c:pt>
                <c:pt idx="31">
                  <c:v>40.446407670182666</c:v>
                </c:pt>
                <c:pt idx="32">
                  <c:v>40.661581788590595</c:v>
                </c:pt>
                <c:pt idx="33">
                  <c:v>40.399888450312197</c:v>
                </c:pt>
                <c:pt idx="34">
                  <c:v>40.994912363185428</c:v>
                </c:pt>
                <c:pt idx="35">
                  <c:v>42.751267544865421</c:v>
                </c:pt>
                <c:pt idx="36">
                  <c:v>40.176086047441714</c:v>
                </c:pt>
                <c:pt idx="37">
                  <c:v>41.320373511309626</c:v>
                </c:pt>
                <c:pt idx="38">
                  <c:v>43.152529566947855</c:v>
                </c:pt>
                <c:pt idx="39">
                  <c:v>42.486267609237458</c:v>
                </c:pt>
                <c:pt idx="40">
                  <c:v>42.91191662313225</c:v>
                </c:pt>
              </c:numCache>
            </c:numRef>
          </c:val>
          <c:smooth val="0"/>
        </c:ser>
        <c:ser>
          <c:idx val="2"/>
          <c:order val="2"/>
          <c:tx>
            <c:v>Compared to living costs (CPI)</c:v>
          </c:tx>
          <c:spPr>
            <a:ln w="28575" cap="rnd">
              <a:solidFill>
                <a:srgbClr val="C00000"/>
              </a:solidFill>
              <a:prstDash val="sysDot"/>
              <a:round/>
            </a:ln>
            <a:effectLst/>
          </c:spPr>
          <c:marker>
            <c:symbol val="none"/>
          </c:marker>
          <c:cat>
            <c:strRef>
              <c:f>'Real Average hourly earnings'!$FX$5:$FX$45</c:f>
              <c:strCache>
                <c:ptCount val="41"/>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strCache>
            </c:strRef>
          </c:cat>
          <c:val>
            <c:numRef>
              <c:f>'Real Average hourly earnings'!$HI$5:$HI$45</c:f>
              <c:numCache>
                <c:formatCode>0.00</c:formatCode>
                <c:ptCount val="41"/>
                <c:pt idx="0">
                  <c:v>22.71737980640593</c:v>
                </c:pt>
                <c:pt idx="1">
                  <c:v>23.55772716858041</c:v>
                </c:pt>
                <c:pt idx="2">
                  <c:v>22.810131496887234</c:v>
                </c:pt>
                <c:pt idx="3">
                  <c:v>23.682797643451885</c:v>
                </c:pt>
                <c:pt idx="4">
                  <c:v>24.543576832640209</c:v>
                </c:pt>
                <c:pt idx="5">
                  <c:v>23.580995795422783</c:v>
                </c:pt>
                <c:pt idx="6">
                  <c:v>23.271734760880822</c:v>
                </c:pt>
                <c:pt idx="7">
                  <c:v>22.013512562580541</c:v>
                </c:pt>
                <c:pt idx="8">
                  <c:v>22.66841024415513</c:v>
                </c:pt>
                <c:pt idx="9">
                  <c:v>22.942557896631346</c:v>
                </c:pt>
                <c:pt idx="10">
                  <c:v>24.261881225903597</c:v>
                </c:pt>
                <c:pt idx="11">
                  <c:v>25.272920223197282</c:v>
                </c:pt>
                <c:pt idx="12">
                  <c:v>24.969506709684843</c:v>
                </c:pt>
                <c:pt idx="13">
                  <c:v>25.179875353957822</c:v>
                </c:pt>
                <c:pt idx="14">
                  <c:v>25.819719419813495</c:v>
                </c:pt>
                <c:pt idx="15">
                  <c:v>26.409917550714894</c:v>
                </c:pt>
                <c:pt idx="16">
                  <c:v>26.337056185928546</c:v>
                </c:pt>
                <c:pt idx="17">
                  <c:v>25.368694756482032</c:v>
                </c:pt>
                <c:pt idx="18">
                  <c:v>25.338498052113945</c:v>
                </c:pt>
                <c:pt idx="19">
                  <c:v>25.995029908381131</c:v>
                </c:pt>
                <c:pt idx="20">
                  <c:v>26.397369901966275</c:v>
                </c:pt>
                <c:pt idx="21">
                  <c:v>27.11002063047324</c:v>
                </c:pt>
                <c:pt idx="22">
                  <c:v>27.108683373625581</c:v>
                </c:pt>
                <c:pt idx="23">
                  <c:v>27.068861518193884</c:v>
                </c:pt>
                <c:pt idx="24">
                  <c:v>27.456305502996198</c:v>
                </c:pt>
                <c:pt idx="25">
                  <c:v>27.277306966585201</c:v>
                </c:pt>
                <c:pt idx="26">
                  <c:v>27.867142891683788</c:v>
                </c:pt>
                <c:pt idx="27">
                  <c:v>28.39677810281869</c:v>
                </c:pt>
                <c:pt idx="28">
                  <c:v>29.192492660597686</c:v>
                </c:pt>
                <c:pt idx="29">
                  <c:v>29.71447272278618</c:v>
                </c:pt>
                <c:pt idx="30">
                  <c:v>30.403083534954522</c:v>
                </c:pt>
                <c:pt idx="31">
                  <c:v>30.974758078043852</c:v>
                </c:pt>
                <c:pt idx="32">
                  <c:v>31.49706451968428</c:v>
                </c:pt>
                <c:pt idx="33">
                  <c:v>30.725548400821268</c:v>
                </c:pt>
                <c:pt idx="34">
                  <c:v>31.223666967526086</c:v>
                </c:pt>
                <c:pt idx="35">
                  <c:v>31.729542652484742</c:v>
                </c:pt>
                <c:pt idx="36">
                  <c:v>31.345693949139395</c:v>
                </c:pt>
                <c:pt idx="37">
                  <c:v>31.748199307468401</c:v>
                </c:pt>
                <c:pt idx="38">
                  <c:v>33.11673718936256</c:v>
                </c:pt>
                <c:pt idx="39">
                  <c:v>32.779546728891347</c:v>
                </c:pt>
                <c:pt idx="40">
                  <c:v>33.662145528729695</c:v>
                </c:pt>
              </c:numCache>
            </c:numRef>
          </c:val>
          <c:smooth val="0"/>
        </c:ser>
        <c:dLbls>
          <c:showLegendKey val="0"/>
          <c:showVal val="0"/>
          <c:showCatName val="0"/>
          <c:showSerName val="0"/>
          <c:showPercent val="0"/>
          <c:showBubbleSize val="0"/>
        </c:dLbls>
        <c:marker val="1"/>
        <c:smooth val="0"/>
        <c:axId val="272603776"/>
        <c:axId val="272613760"/>
      </c:lineChart>
      <c:catAx>
        <c:axId val="2726037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a:lstStyle/>
          <a:p>
            <a:pPr>
              <a:defRPr/>
            </a:pPr>
            <a:endParaRPr lang="en-US"/>
          </a:p>
        </c:txPr>
        <c:crossAx val="272613760"/>
        <c:crosses val="autoZero"/>
        <c:auto val="1"/>
        <c:lblAlgn val="ctr"/>
        <c:lblOffset val="100"/>
        <c:tickLblSkip val="4"/>
        <c:noMultiLvlLbl val="0"/>
      </c:catAx>
      <c:valAx>
        <c:axId val="272613760"/>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vert="horz"/>
          <a:lstStyle/>
          <a:p>
            <a:pPr>
              <a:defRPr/>
            </a:pPr>
            <a:endParaRPr lang="en-US"/>
          </a:p>
        </c:txPr>
        <c:crossAx val="272603776"/>
        <c:crosses val="autoZero"/>
        <c:crossBetween val="between"/>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sz="14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NZ" sz="2000" dirty="0"/>
              <a:t>Compensation of employees</a:t>
            </a:r>
          </a:p>
        </c:rich>
      </c:tx>
      <c:layout>
        <c:manualLayout>
          <c:xMode val="edge"/>
          <c:yMode val="edge"/>
          <c:x val="0.21402567124887056"/>
          <c:y val="1.5906589354000477E-2"/>
        </c:manualLayout>
      </c:layout>
      <c:overlay val="0"/>
    </c:title>
    <c:autoTitleDeleted val="0"/>
    <c:plotArea>
      <c:layout>
        <c:manualLayout>
          <c:layoutTarget val="inner"/>
          <c:xMode val="edge"/>
          <c:yMode val="edge"/>
          <c:x val="0.12198844347602988"/>
          <c:y val="0.15476039961940635"/>
          <c:w val="0.83642998165052374"/>
          <c:h val="0.74946024865629524"/>
        </c:manualLayout>
      </c:layout>
      <c:lineChart>
        <c:grouping val="standard"/>
        <c:varyColors val="0"/>
        <c:ser>
          <c:idx val="3"/>
          <c:order val="0"/>
          <c:tx>
            <c:strRef>
              <c:f>'Wage share net DP factor cost'!$A$61</c:f>
              <c:strCache>
                <c:ptCount val="1"/>
                <c:pt idx="0">
                  <c:v>Denmark</c:v>
                </c:pt>
              </c:strCache>
            </c:strRef>
          </c:tx>
          <c:marker>
            <c:symbol val="none"/>
          </c:marker>
          <c:cat>
            <c:numRef>
              <c:f>'Wage share net DP factor cost'!$B$2:$BG$2</c:f>
              <c:numCache>
                <c:formatCode>General</c:formatCod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numCache>
            </c:numRef>
          </c:cat>
          <c:val>
            <c:numRef>
              <c:f>'Wage share net DP factor cost'!$B$61:$BG$61</c:f>
              <c:numCache>
                <c:formatCode>General</c:formatCode>
                <c:ptCount val="58"/>
                <c:pt idx="0">
                  <c:v>59.209305203241968</c:v>
                </c:pt>
                <c:pt idx="1">
                  <c:v>60.461484626754199</c:v>
                </c:pt>
                <c:pt idx="2">
                  <c:v>61.412941836543865</c:v>
                </c:pt>
                <c:pt idx="3">
                  <c:v>62.463668907317846</c:v>
                </c:pt>
                <c:pt idx="4">
                  <c:v>61.694483463283987</c:v>
                </c:pt>
                <c:pt idx="5">
                  <c:v>64.459816765224502</c:v>
                </c:pt>
                <c:pt idx="6">
                  <c:v>66.328870959871168</c:v>
                </c:pt>
                <c:pt idx="7">
                  <c:v>67.531172811951308</c:v>
                </c:pt>
                <c:pt idx="8">
                  <c:v>68.123313545601732</c:v>
                </c:pt>
                <c:pt idx="9">
                  <c:v>67.481570897840072</c:v>
                </c:pt>
                <c:pt idx="10">
                  <c:v>69.266800497084404</c:v>
                </c:pt>
                <c:pt idx="11">
                  <c:v>70.59527571118069</c:v>
                </c:pt>
                <c:pt idx="12">
                  <c:v>68.833648790746579</c:v>
                </c:pt>
                <c:pt idx="13">
                  <c:v>67.379878801803599</c:v>
                </c:pt>
                <c:pt idx="14">
                  <c:v>70.362854334979772</c:v>
                </c:pt>
                <c:pt idx="15">
                  <c:v>71.634026220259429</c:v>
                </c:pt>
                <c:pt idx="16">
                  <c:v>70.485023808813736</c:v>
                </c:pt>
                <c:pt idx="17">
                  <c:v>71.128184208140695</c:v>
                </c:pt>
                <c:pt idx="18">
                  <c:v>71.519367224949235</c:v>
                </c:pt>
                <c:pt idx="19">
                  <c:v>72.68142221557558</c:v>
                </c:pt>
                <c:pt idx="20">
                  <c:v>74.611841280017842</c:v>
                </c:pt>
                <c:pt idx="21">
                  <c:v>74.089487795092566</c:v>
                </c:pt>
                <c:pt idx="22">
                  <c:v>72.369788453365132</c:v>
                </c:pt>
                <c:pt idx="23">
                  <c:v>71.926583547115612</c:v>
                </c:pt>
                <c:pt idx="24">
                  <c:v>70.266811999431312</c:v>
                </c:pt>
                <c:pt idx="25">
                  <c:v>70.402554868178342</c:v>
                </c:pt>
                <c:pt idx="26">
                  <c:v>71.846146230384633</c:v>
                </c:pt>
                <c:pt idx="27">
                  <c:v>74.337510843824347</c:v>
                </c:pt>
                <c:pt idx="28">
                  <c:v>75.326391160542286</c:v>
                </c:pt>
                <c:pt idx="29">
                  <c:v>73.876368957865324</c:v>
                </c:pt>
                <c:pt idx="30">
                  <c:v>73.743109169104173</c:v>
                </c:pt>
                <c:pt idx="31">
                  <c:v>73.601436242970763</c:v>
                </c:pt>
                <c:pt idx="32">
                  <c:v>72.445043123041586</c:v>
                </c:pt>
                <c:pt idx="33">
                  <c:v>73.419882483722404</c:v>
                </c:pt>
                <c:pt idx="34">
                  <c:v>71.115236789591833</c:v>
                </c:pt>
                <c:pt idx="35">
                  <c:v>71.275259638718126</c:v>
                </c:pt>
                <c:pt idx="36">
                  <c:v>71.643059824552424</c:v>
                </c:pt>
                <c:pt idx="37">
                  <c:v>72.033157551190826</c:v>
                </c:pt>
                <c:pt idx="38">
                  <c:v>74.636169255701319</c:v>
                </c:pt>
                <c:pt idx="39">
                  <c:v>74.80722486158075</c:v>
                </c:pt>
                <c:pt idx="40">
                  <c:v>71.714116790976902</c:v>
                </c:pt>
                <c:pt idx="41">
                  <c:v>73.687922415178619</c:v>
                </c:pt>
                <c:pt idx="42">
                  <c:v>74.730865112274515</c:v>
                </c:pt>
                <c:pt idx="43">
                  <c:v>75.640447282258123</c:v>
                </c:pt>
                <c:pt idx="44">
                  <c:v>74.45456266454849</c:v>
                </c:pt>
                <c:pt idx="45">
                  <c:v>74.362457233314601</c:v>
                </c:pt>
                <c:pt idx="46">
                  <c:v>74.004109174687002</c:v>
                </c:pt>
                <c:pt idx="47">
                  <c:v>76.792172403144036</c:v>
                </c:pt>
                <c:pt idx="48">
                  <c:v>78.264778175951321</c:v>
                </c:pt>
                <c:pt idx="49">
                  <c:v>80.825643300419401</c:v>
                </c:pt>
                <c:pt idx="50">
                  <c:v>77.047706224858885</c:v>
                </c:pt>
                <c:pt idx="51">
                  <c:v>76.412160810615291</c:v>
                </c:pt>
                <c:pt idx="52">
                  <c:v>75.287358092392054</c:v>
                </c:pt>
                <c:pt idx="53">
                  <c:v>75.026045362717525</c:v>
                </c:pt>
                <c:pt idx="54">
                  <c:v>74.608194069291628</c:v>
                </c:pt>
                <c:pt idx="55">
                  <c:v>74.720578473074966</c:v>
                </c:pt>
                <c:pt idx="56">
                  <c:v>76.062027836354787</c:v>
                </c:pt>
                <c:pt idx="57">
                  <c:v>75.752184878131928</c:v>
                </c:pt>
              </c:numCache>
            </c:numRef>
          </c:val>
          <c:smooth val="0"/>
        </c:ser>
        <c:ser>
          <c:idx val="1"/>
          <c:order val="1"/>
          <c:tx>
            <c:strRef>
              <c:f>'Wage share net DP factor cost'!$A$91</c:f>
              <c:strCache>
                <c:ptCount val="1"/>
                <c:pt idx="0">
                  <c:v>OECD Median</c:v>
                </c:pt>
              </c:strCache>
            </c:strRef>
          </c:tx>
          <c:spPr>
            <a:ln>
              <a:solidFill>
                <a:schemeClr val="tx1"/>
              </a:solidFill>
            </a:ln>
          </c:spPr>
          <c:marker>
            <c:symbol val="none"/>
          </c:marker>
          <c:cat>
            <c:numRef>
              <c:f>'Wage share net DP factor cost'!$B$2:$BG$2</c:f>
              <c:numCache>
                <c:formatCode>General</c:formatCod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numCache>
            </c:numRef>
          </c:cat>
          <c:val>
            <c:numRef>
              <c:f>'Wage share net DP factor cost'!$B$91:$BG$91</c:f>
              <c:numCache>
                <c:formatCode>General</c:formatCode>
                <c:ptCount val="58"/>
                <c:pt idx="0">
                  <c:v>55.837812739968214</c:v>
                </c:pt>
                <c:pt idx="1">
                  <c:v>57.891816402109804</c:v>
                </c:pt>
                <c:pt idx="2">
                  <c:v>58.858392564242749</c:v>
                </c:pt>
                <c:pt idx="3">
                  <c:v>61.341143423301808</c:v>
                </c:pt>
                <c:pt idx="4">
                  <c:v>60.827444212913456</c:v>
                </c:pt>
                <c:pt idx="5">
                  <c:v>60.946447463433479</c:v>
                </c:pt>
                <c:pt idx="6">
                  <c:v>63.678502888823452</c:v>
                </c:pt>
                <c:pt idx="7">
                  <c:v>64.76088976077186</c:v>
                </c:pt>
                <c:pt idx="8">
                  <c:v>65.107259726093801</c:v>
                </c:pt>
                <c:pt idx="9">
                  <c:v>64.693375941415454</c:v>
                </c:pt>
                <c:pt idx="10">
                  <c:v>63.102858292776958</c:v>
                </c:pt>
                <c:pt idx="11">
                  <c:v>65.871133718928775</c:v>
                </c:pt>
                <c:pt idx="12">
                  <c:v>66.041251889400002</c:v>
                </c:pt>
                <c:pt idx="13">
                  <c:v>66.094591821666526</c:v>
                </c:pt>
                <c:pt idx="14">
                  <c:v>67.763046819978115</c:v>
                </c:pt>
                <c:pt idx="15">
                  <c:v>70.877027238805255</c:v>
                </c:pt>
                <c:pt idx="16">
                  <c:v>71.276620252405877</c:v>
                </c:pt>
                <c:pt idx="17">
                  <c:v>71.51562365776698</c:v>
                </c:pt>
                <c:pt idx="18">
                  <c:v>70.578090331162656</c:v>
                </c:pt>
                <c:pt idx="19">
                  <c:v>68.96894975103811</c:v>
                </c:pt>
                <c:pt idx="20">
                  <c:v>70.190471582280992</c:v>
                </c:pt>
                <c:pt idx="21">
                  <c:v>70.329983311060147</c:v>
                </c:pt>
                <c:pt idx="22">
                  <c:v>70.11744018540648</c:v>
                </c:pt>
                <c:pt idx="23">
                  <c:v>68.697112908188586</c:v>
                </c:pt>
                <c:pt idx="24">
                  <c:v>67.056029805266746</c:v>
                </c:pt>
                <c:pt idx="25">
                  <c:v>66.355656921217957</c:v>
                </c:pt>
                <c:pt idx="26">
                  <c:v>67.639003668017892</c:v>
                </c:pt>
                <c:pt idx="27">
                  <c:v>67.091565259201772</c:v>
                </c:pt>
                <c:pt idx="28">
                  <c:v>65.715438731453531</c:v>
                </c:pt>
                <c:pt idx="29">
                  <c:v>66.389083939105319</c:v>
                </c:pt>
                <c:pt idx="30">
                  <c:v>66.441781864856125</c:v>
                </c:pt>
                <c:pt idx="31">
                  <c:v>68.075416905401667</c:v>
                </c:pt>
                <c:pt idx="32">
                  <c:v>68.970818022078731</c:v>
                </c:pt>
                <c:pt idx="33">
                  <c:v>66.574727689215095</c:v>
                </c:pt>
                <c:pt idx="34">
                  <c:v>67.262615394855345</c:v>
                </c:pt>
                <c:pt idx="35">
                  <c:v>66.926758918002463</c:v>
                </c:pt>
                <c:pt idx="36">
                  <c:v>67.222735121642643</c:v>
                </c:pt>
                <c:pt idx="37">
                  <c:v>65.141473148151249</c:v>
                </c:pt>
                <c:pt idx="38">
                  <c:v>65.68540583393569</c:v>
                </c:pt>
                <c:pt idx="39">
                  <c:v>66.073384143980704</c:v>
                </c:pt>
                <c:pt idx="40">
                  <c:v>65.996648360639725</c:v>
                </c:pt>
                <c:pt idx="41">
                  <c:v>66.123336063719151</c:v>
                </c:pt>
                <c:pt idx="42">
                  <c:v>66.065830633728709</c:v>
                </c:pt>
                <c:pt idx="43">
                  <c:v>65.80464576851449</c:v>
                </c:pt>
                <c:pt idx="44">
                  <c:v>65.617058311170112</c:v>
                </c:pt>
                <c:pt idx="45">
                  <c:v>64.876182959883167</c:v>
                </c:pt>
                <c:pt idx="46">
                  <c:v>64.555701043746936</c:v>
                </c:pt>
                <c:pt idx="47">
                  <c:v>64.667181212579905</c:v>
                </c:pt>
                <c:pt idx="48">
                  <c:v>65.11675699037724</c:v>
                </c:pt>
                <c:pt idx="49">
                  <c:v>66.845796935199147</c:v>
                </c:pt>
                <c:pt idx="50">
                  <c:v>66.604557497754911</c:v>
                </c:pt>
                <c:pt idx="51">
                  <c:v>66.284037065808548</c:v>
                </c:pt>
                <c:pt idx="52">
                  <c:v>66.168052317985058</c:v>
                </c:pt>
                <c:pt idx="53">
                  <c:v>65.324616388618409</c:v>
                </c:pt>
                <c:pt idx="54">
                  <c:v>65.564456146596171</c:v>
                </c:pt>
                <c:pt idx="55">
                  <c:v>66.39268387937264</c:v>
                </c:pt>
                <c:pt idx="56">
                  <c:v>67.276514637723039</c:v>
                </c:pt>
                <c:pt idx="57">
                  <c:v>66.648056696147563</c:v>
                </c:pt>
              </c:numCache>
            </c:numRef>
          </c:val>
          <c:smooth val="0"/>
        </c:ser>
        <c:ser>
          <c:idx val="0"/>
          <c:order val="2"/>
          <c:tx>
            <c:strRef>
              <c:f>'Wage share net DP factor cost'!$A$75</c:f>
              <c:strCache>
                <c:ptCount val="1"/>
                <c:pt idx="0">
                  <c:v>New Zealand</c:v>
                </c:pt>
              </c:strCache>
            </c:strRef>
          </c:tx>
          <c:spPr>
            <a:ln>
              <a:solidFill>
                <a:srgbClr val="C00000"/>
              </a:solidFill>
            </a:ln>
          </c:spPr>
          <c:marker>
            <c:symbol val="none"/>
          </c:marker>
          <c:cat>
            <c:numRef>
              <c:f>'Wage share net DP factor cost'!$B$2:$BG$2</c:f>
              <c:numCache>
                <c:formatCode>General</c:formatCod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numCache>
            </c:numRef>
          </c:cat>
          <c:val>
            <c:numRef>
              <c:f>'Wage share net DP factor cost'!$B$75:$BG$75</c:f>
              <c:numCache>
                <c:formatCode>General</c:formatCode>
                <c:ptCount val="58"/>
                <c:pt idx="0">
                  <c:v>51.508502701257484</c:v>
                </c:pt>
                <c:pt idx="1">
                  <c:v>54.627059587787166</c:v>
                </c:pt>
                <c:pt idx="2">
                  <c:v>52.946918052645991</c:v>
                </c:pt>
                <c:pt idx="3">
                  <c:v>52.427239694808463</c:v>
                </c:pt>
                <c:pt idx="4">
                  <c:v>53.092627685266748</c:v>
                </c:pt>
                <c:pt idx="5">
                  <c:v>53.616545422470985</c:v>
                </c:pt>
                <c:pt idx="6">
                  <c:v>56.993141757604825</c:v>
                </c:pt>
                <c:pt idx="7">
                  <c:v>57.786680020030047</c:v>
                </c:pt>
                <c:pt idx="8">
                  <c:v>58.050891390591147</c:v>
                </c:pt>
                <c:pt idx="9">
                  <c:v>57.667161091377501</c:v>
                </c:pt>
                <c:pt idx="10">
                  <c:v>62.488618387420225</c:v>
                </c:pt>
                <c:pt idx="11">
                  <c:v>61.151339608979001</c:v>
                </c:pt>
                <c:pt idx="12">
                  <c:v>59.720037747719402</c:v>
                </c:pt>
                <c:pt idx="13">
                  <c:v>59.834423821605014</c:v>
                </c:pt>
                <c:pt idx="14">
                  <c:v>66.139705882352942</c:v>
                </c:pt>
                <c:pt idx="15">
                  <c:v>70</c:v>
                </c:pt>
                <c:pt idx="16">
                  <c:v>65.213349446871803</c:v>
                </c:pt>
                <c:pt idx="17">
                  <c:v>67.818028643639437</c:v>
                </c:pt>
                <c:pt idx="18">
                  <c:v>69.130691898285036</c:v>
                </c:pt>
                <c:pt idx="19">
                  <c:v>69.722541874440623</c:v>
                </c:pt>
                <c:pt idx="20">
                  <c:v>71.08275371049892</c:v>
                </c:pt>
                <c:pt idx="21">
                  <c:v>69.798448229733339</c:v>
                </c:pt>
                <c:pt idx="22">
                  <c:v>68.111455108359124</c:v>
                </c:pt>
                <c:pt idx="23">
                  <c:v>62.223170168141912</c:v>
                </c:pt>
                <c:pt idx="24">
                  <c:v>60.943660180592651</c:v>
                </c:pt>
                <c:pt idx="25">
                  <c:v>62.454713902486233</c:v>
                </c:pt>
                <c:pt idx="26">
                  <c:v>63.127367977922262</c:v>
                </c:pt>
                <c:pt idx="27">
                  <c:v>64.129347941708332</c:v>
                </c:pt>
                <c:pt idx="28">
                  <c:v>61.598013724071862</c:v>
                </c:pt>
                <c:pt idx="29">
                  <c:v>60.969742529599692</c:v>
                </c:pt>
                <c:pt idx="30">
                  <c:v>60.689871780659935</c:v>
                </c:pt>
                <c:pt idx="31">
                  <c:v>60.530624395326342</c:v>
                </c:pt>
                <c:pt idx="32">
                  <c:v>59.655203376133606</c:v>
                </c:pt>
                <c:pt idx="33">
                  <c:v>56.968227178134264</c:v>
                </c:pt>
                <c:pt idx="34">
                  <c:v>56.345046564270845</c:v>
                </c:pt>
                <c:pt idx="35">
                  <c:v>56.061750744800648</c:v>
                </c:pt>
                <c:pt idx="36">
                  <c:v>56.879167344283623</c:v>
                </c:pt>
                <c:pt idx="37">
                  <c:v>56.995501075829686</c:v>
                </c:pt>
                <c:pt idx="38">
                  <c:v>57.34622685066433</c:v>
                </c:pt>
                <c:pt idx="39">
                  <c:v>55.00900468243487</c:v>
                </c:pt>
                <c:pt idx="40">
                  <c:v>54.71189907944084</c:v>
                </c:pt>
                <c:pt idx="41">
                  <c:v>54.368187026311084</c:v>
                </c:pt>
                <c:pt idx="42">
                  <c:v>55.213372192009935</c:v>
                </c:pt>
                <c:pt idx="43">
                  <c:v>55.313024035774177</c:v>
                </c:pt>
                <c:pt idx="44">
                  <c:v>56.056765021038608</c:v>
                </c:pt>
                <c:pt idx="45">
                  <c:v>57.826047275714153</c:v>
                </c:pt>
                <c:pt idx="46">
                  <c:v>58.927030813433475</c:v>
                </c:pt>
                <c:pt idx="47">
                  <c:v>58.272198056655625</c:v>
                </c:pt>
                <c:pt idx="48">
                  <c:v>61.248371704726189</c:v>
                </c:pt>
                <c:pt idx="49">
                  <c:v>60.676890010675834</c:v>
                </c:pt>
                <c:pt idx="50">
                  <c:v>59.716713500141168</c:v>
                </c:pt>
                <c:pt idx="51">
                  <c:v>59.223020659566274</c:v>
                </c:pt>
                <c:pt idx="52">
                  <c:v>60.100406558040433</c:v>
                </c:pt>
                <c:pt idx="53">
                  <c:v>57.794814771463685</c:v>
                </c:pt>
                <c:pt idx="54">
                  <c:v>58.871372571138494</c:v>
                </c:pt>
                <c:pt idx="55">
                  <c:v>59.514632482704108</c:v>
                </c:pt>
                <c:pt idx="56">
                  <c:v>58.974202162900447</c:v>
                </c:pt>
                <c:pt idx="57">
                  <c:v>58.157946569215227</c:v>
                </c:pt>
              </c:numCache>
            </c:numRef>
          </c:val>
          <c:smooth val="0"/>
        </c:ser>
        <c:dLbls>
          <c:showLegendKey val="0"/>
          <c:showVal val="0"/>
          <c:showCatName val="0"/>
          <c:showSerName val="0"/>
          <c:showPercent val="0"/>
          <c:showBubbleSize val="0"/>
        </c:dLbls>
        <c:marker val="1"/>
        <c:smooth val="0"/>
        <c:axId val="272653312"/>
        <c:axId val="272671488"/>
      </c:lineChart>
      <c:catAx>
        <c:axId val="272653312"/>
        <c:scaling>
          <c:orientation val="minMax"/>
        </c:scaling>
        <c:delete val="0"/>
        <c:axPos val="b"/>
        <c:numFmt formatCode="General" sourceLinked="1"/>
        <c:majorTickMark val="out"/>
        <c:minorTickMark val="none"/>
        <c:tickLblPos val="nextTo"/>
        <c:crossAx val="272671488"/>
        <c:crosses val="autoZero"/>
        <c:auto val="1"/>
        <c:lblAlgn val="ctr"/>
        <c:lblOffset val="100"/>
        <c:noMultiLvlLbl val="0"/>
      </c:catAx>
      <c:valAx>
        <c:axId val="272671488"/>
        <c:scaling>
          <c:orientation val="minMax"/>
          <c:max val="90"/>
          <c:min val="50"/>
        </c:scaling>
        <c:delete val="0"/>
        <c:axPos val="l"/>
        <c:majorGridlines/>
        <c:numFmt formatCode="0&quot;%&quot;" sourceLinked="0"/>
        <c:majorTickMark val="out"/>
        <c:minorTickMark val="none"/>
        <c:tickLblPos val="nextTo"/>
        <c:crossAx val="272653312"/>
        <c:crosses val="autoZero"/>
        <c:crossBetween val="between"/>
        <c:majorUnit val="5"/>
      </c:valAx>
    </c:plotArea>
    <c:legend>
      <c:legendPos val="r"/>
      <c:layout>
        <c:manualLayout>
          <c:xMode val="edge"/>
          <c:yMode val="edge"/>
          <c:x val="0.21079529881773629"/>
          <c:y val="0.24715660542432194"/>
          <c:w val="0.31984925556871763"/>
          <c:h val="0.12987609656900995"/>
        </c:manualLayout>
      </c:layout>
      <c:overlay val="0"/>
      <c:spPr>
        <a:solidFill>
          <a:schemeClr val="bg1"/>
        </a:solidFill>
      </c:spPr>
    </c:legend>
    <c:plotVisOnly val="1"/>
    <c:dispBlanksAs val="gap"/>
    <c:showDLblsOverMax val="0"/>
  </c:chart>
  <c:txPr>
    <a:bodyPr/>
    <a:lstStyle/>
    <a:p>
      <a:pPr>
        <a:defRPr sz="1200"/>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NZ" sz="2000" dirty="0"/>
              <a:t>Adjusted for self-employed</a:t>
            </a:r>
          </a:p>
          <a:p>
            <a:pPr>
              <a:defRPr/>
            </a:pPr>
            <a:r>
              <a:rPr lang="en-NZ" sz="1200" b="0" dirty="0"/>
              <a:t>(adjusted by assuming self-employed earn </a:t>
            </a:r>
            <a:r>
              <a:rPr lang="en-NZ" sz="1200" b="0" dirty="0" smtClean="0"/>
              <a:t>labour</a:t>
            </a:r>
            <a:r>
              <a:rPr lang="en-NZ" sz="1200" b="0" baseline="0" dirty="0" smtClean="0"/>
              <a:t> income </a:t>
            </a:r>
            <a:r>
              <a:rPr lang="en-NZ" sz="1200" b="0" dirty="0" smtClean="0"/>
              <a:t>at </a:t>
            </a:r>
            <a:r>
              <a:rPr lang="en-NZ" sz="1200" b="0" dirty="0"/>
              <a:t>same rate as employees)</a:t>
            </a:r>
          </a:p>
        </c:rich>
      </c:tx>
      <c:layout>
        <c:manualLayout>
          <c:xMode val="edge"/>
          <c:yMode val="edge"/>
          <c:x val="0.1352193475815523"/>
          <c:y val="7.7247636969306047E-4"/>
        </c:manualLayout>
      </c:layout>
      <c:overlay val="0"/>
    </c:title>
    <c:autoTitleDeleted val="0"/>
    <c:plotArea>
      <c:layout>
        <c:manualLayout>
          <c:layoutTarget val="inner"/>
          <c:xMode val="edge"/>
          <c:yMode val="edge"/>
          <c:x val="9.3897933810905221E-2"/>
          <c:y val="0.1515967461515168"/>
          <c:w val="0.86303948419491039"/>
          <c:h val="0.76000402650700927"/>
        </c:manualLayout>
      </c:layout>
      <c:lineChart>
        <c:grouping val="standard"/>
        <c:varyColors val="0"/>
        <c:ser>
          <c:idx val="3"/>
          <c:order val="0"/>
          <c:tx>
            <c:strRef>
              <c:f>'Adjusted Wage share NDP factor '!$A$60</c:f>
              <c:strCache>
                <c:ptCount val="1"/>
                <c:pt idx="0">
                  <c:v>Denmark</c:v>
                </c:pt>
              </c:strCache>
            </c:strRef>
          </c:tx>
          <c:marker>
            <c:symbol val="none"/>
          </c:marker>
          <c:cat>
            <c:numRef>
              <c:f>'Adjusted Wage share NDP factor '!$B$2:$BG$2</c:f>
              <c:numCache>
                <c:formatCode>General</c:formatCod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numCache>
            </c:numRef>
          </c:cat>
          <c:val>
            <c:numRef>
              <c:f>'Adjusted Wage share NDP factor '!$B$60:$BG$60</c:f>
              <c:numCache>
                <c:formatCode>General</c:formatCode>
                <c:ptCount val="58"/>
                <c:pt idx="0">
                  <c:v>74.831215312548636</c:v>
                </c:pt>
                <c:pt idx="1">
                  <c:v>75.814020173838585</c:v>
                </c:pt>
                <c:pt idx="2">
                  <c:v>76.472481222021699</c:v>
                </c:pt>
                <c:pt idx="3">
                  <c:v>77.703394348039652</c:v>
                </c:pt>
                <c:pt idx="4">
                  <c:v>76.441528260174152</c:v>
                </c:pt>
                <c:pt idx="5">
                  <c:v>79.600693295725989</c:v>
                </c:pt>
                <c:pt idx="6">
                  <c:v>81.224020635756446</c:v>
                </c:pt>
                <c:pt idx="7">
                  <c:v>82.313586969109878</c:v>
                </c:pt>
                <c:pt idx="8">
                  <c:v>82.594160683788431</c:v>
                </c:pt>
                <c:pt idx="9">
                  <c:v>81.223396547353119</c:v>
                </c:pt>
                <c:pt idx="10">
                  <c:v>82.796601545435422</c:v>
                </c:pt>
                <c:pt idx="11">
                  <c:v>84.100155459914404</c:v>
                </c:pt>
                <c:pt idx="12">
                  <c:v>81.426609010107256</c:v>
                </c:pt>
                <c:pt idx="13">
                  <c:v>79.392602610237219</c:v>
                </c:pt>
                <c:pt idx="14">
                  <c:v>82.811408965016412</c:v>
                </c:pt>
                <c:pt idx="15">
                  <c:v>84.169980770714929</c:v>
                </c:pt>
                <c:pt idx="16">
                  <c:v>82.381649836940952</c:v>
                </c:pt>
                <c:pt idx="17">
                  <c:v>83.011093378389987</c:v>
                </c:pt>
                <c:pt idx="18">
                  <c:v>83.079684012065982</c:v>
                </c:pt>
                <c:pt idx="19">
                  <c:v>83.850167506231713</c:v>
                </c:pt>
                <c:pt idx="20">
                  <c:v>85.606195643602362</c:v>
                </c:pt>
                <c:pt idx="21">
                  <c:v>84.732589431274548</c:v>
                </c:pt>
                <c:pt idx="22">
                  <c:v>82.410102534349534</c:v>
                </c:pt>
                <c:pt idx="23">
                  <c:v>81.634868445496366</c:v>
                </c:pt>
                <c:pt idx="24">
                  <c:v>79.348852932787892</c:v>
                </c:pt>
                <c:pt idx="25">
                  <c:v>79.065268364937893</c:v>
                </c:pt>
                <c:pt idx="26">
                  <c:v>80.413134907870912</c:v>
                </c:pt>
                <c:pt idx="27">
                  <c:v>82.918633761490668</c:v>
                </c:pt>
                <c:pt idx="28">
                  <c:v>83.787192819006464</c:v>
                </c:pt>
                <c:pt idx="29">
                  <c:v>81.82705022071687</c:v>
                </c:pt>
                <c:pt idx="30">
                  <c:v>81.169916573041988</c:v>
                </c:pt>
                <c:pt idx="31">
                  <c:v>81.057892397338378</c:v>
                </c:pt>
                <c:pt idx="32">
                  <c:v>79.955442698438716</c:v>
                </c:pt>
                <c:pt idx="33">
                  <c:v>80.99419195925762</c:v>
                </c:pt>
                <c:pt idx="34">
                  <c:v>77.995418138937382</c:v>
                </c:pt>
                <c:pt idx="35">
                  <c:v>77.895806751459986</c:v>
                </c:pt>
                <c:pt idx="36">
                  <c:v>78.161452366726351</c:v>
                </c:pt>
                <c:pt idx="37">
                  <c:v>78.29953625342938</c:v>
                </c:pt>
                <c:pt idx="38">
                  <c:v>80.932943198472955</c:v>
                </c:pt>
                <c:pt idx="39">
                  <c:v>81.028815829421347</c:v>
                </c:pt>
                <c:pt idx="40">
                  <c:v>77.479369296099378</c:v>
                </c:pt>
                <c:pt idx="41">
                  <c:v>79.457286822671279</c:v>
                </c:pt>
                <c:pt idx="42">
                  <c:v>80.733693622020169</c:v>
                </c:pt>
                <c:pt idx="43">
                  <c:v>81.711888734404496</c:v>
                </c:pt>
                <c:pt idx="44">
                  <c:v>80.150380513432054</c:v>
                </c:pt>
                <c:pt idx="45">
                  <c:v>79.934615037008896</c:v>
                </c:pt>
                <c:pt idx="46">
                  <c:v>79.447640457464288</c:v>
                </c:pt>
                <c:pt idx="47">
                  <c:v>82.303572334137854</c:v>
                </c:pt>
                <c:pt idx="48">
                  <c:v>83.81042925941</c:v>
                </c:pt>
                <c:pt idx="49">
                  <c:v>86.525217706518603</c:v>
                </c:pt>
                <c:pt idx="50">
                  <c:v>82.491937427104801</c:v>
                </c:pt>
                <c:pt idx="51">
                  <c:v>81.813558209596493</c:v>
                </c:pt>
                <c:pt idx="52">
                  <c:v>80.588103489645036</c:v>
                </c:pt>
                <c:pt idx="53">
                  <c:v>80.217256056642242</c:v>
                </c:pt>
                <c:pt idx="54">
                  <c:v>79.745760039057402</c:v>
                </c:pt>
                <c:pt idx="55">
                  <c:v>79.737652446191234</c:v>
                </c:pt>
                <c:pt idx="56">
                  <c:v>81.108442500558994</c:v>
                </c:pt>
                <c:pt idx="57">
                  <c:v>80.731300777871567</c:v>
                </c:pt>
              </c:numCache>
            </c:numRef>
          </c:val>
          <c:smooth val="0"/>
        </c:ser>
        <c:ser>
          <c:idx val="0"/>
          <c:order val="1"/>
          <c:tx>
            <c:v>OECD median </c:v>
          </c:tx>
          <c:spPr>
            <a:ln>
              <a:solidFill>
                <a:schemeClr val="tx1"/>
              </a:solidFill>
            </a:ln>
          </c:spPr>
          <c:marker>
            <c:symbol val="none"/>
          </c:marker>
          <c:cat>
            <c:numRef>
              <c:f>'Adjusted Wage share NDP factor '!$B$2:$BG$2</c:f>
              <c:numCache>
                <c:formatCode>General</c:formatCod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numCache>
            </c:numRef>
          </c:cat>
          <c:val>
            <c:numRef>
              <c:f>'Adjusted Wage share NDP factor '!$B$90:$BG$90</c:f>
              <c:numCache>
                <c:formatCode>General</c:formatCode>
                <c:ptCount val="58"/>
                <c:pt idx="0">
                  <c:v>79.848877477068669</c:v>
                </c:pt>
                <c:pt idx="1">
                  <c:v>78.587205672631285</c:v>
                </c:pt>
                <c:pt idx="2">
                  <c:v>78.656718530251425</c:v>
                </c:pt>
                <c:pt idx="3">
                  <c:v>79.716776089761822</c:v>
                </c:pt>
                <c:pt idx="4">
                  <c:v>79.317454497074891</c:v>
                </c:pt>
                <c:pt idx="5">
                  <c:v>80.171077522468636</c:v>
                </c:pt>
                <c:pt idx="6">
                  <c:v>81.492393010384774</c:v>
                </c:pt>
                <c:pt idx="7">
                  <c:v>81.933481658907809</c:v>
                </c:pt>
                <c:pt idx="8">
                  <c:v>81.771228643660919</c:v>
                </c:pt>
                <c:pt idx="9">
                  <c:v>81.089825057115775</c:v>
                </c:pt>
                <c:pt idx="10">
                  <c:v>80.991751009342295</c:v>
                </c:pt>
                <c:pt idx="11">
                  <c:v>82.643835587386121</c:v>
                </c:pt>
                <c:pt idx="12">
                  <c:v>81.469132213037398</c:v>
                </c:pt>
                <c:pt idx="13">
                  <c:v>80.559331282498931</c:v>
                </c:pt>
                <c:pt idx="14">
                  <c:v>81.944421451007059</c:v>
                </c:pt>
                <c:pt idx="15">
                  <c:v>84.086742688168243</c:v>
                </c:pt>
                <c:pt idx="16">
                  <c:v>84.146156506577327</c:v>
                </c:pt>
                <c:pt idx="17">
                  <c:v>85.31785913346485</c:v>
                </c:pt>
                <c:pt idx="18">
                  <c:v>83.271943037555488</c:v>
                </c:pt>
                <c:pt idx="19">
                  <c:v>82.78457053228604</c:v>
                </c:pt>
                <c:pt idx="20">
                  <c:v>84.61537246171379</c:v>
                </c:pt>
                <c:pt idx="21">
                  <c:v>84.602508240544623</c:v>
                </c:pt>
                <c:pt idx="22">
                  <c:v>83.629701222371409</c:v>
                </c:pt>
                <c:pt idx="23">
                  <c:v>82.759180987934357</c:v>
                </c:pt>
                <c:pt idx="24">
                  <c:v>79.799165612072329</c:v>
                </c:pt>
                <c:pt idx="25">
                  <c:v>79.065268364937893</c:v>
                </c:pt>
                <c:pt idx="26">
                  <c:v>79.049273582411587</c:v>
                </c:pt>
                <c:pt idx="27">
                  <c:v>79.054515010167407</c:v>
                </c:pt>
                <c:pt idx="28">
                  <c:v>78.274539109241175</c:v>
                </c:pt>
                <c:pt idx="29">
                  <c:v>77.908986699728985</c:v>
                </c:pt>
                <c:pt idx="30">
                  <c:v>78.981412869054168</c:v>
                </c:pt>
                <c:pt idx="31">
                  <c:v>78.493150573171135</c:v>
                </c:pt>
                <c:pt idx="32">
                  <c:v>79.972931259425934</c:v>
                </c:pt>
                <c:pt idx="33">
                  <c:v>79.797513069201443</c:v>
                </c:pt>
                <c:pt idx="34">
                  <c:v>78.086301541601813</c:v>
                </c:pt>
                <c:pt idx="35">
                  <c:v>77.895806751459986</c:v>
                </c:pt>
                <c:pt idx="36">
                  <c:v>78.161452366726351</c:v>
                </c:pt>
                <c:pt idx="37">
                  <c:v>77.129986648100584</c:v>
                </c:pt>
                <c:pt idx="38">
                  <c:v>76.661570150142339</c:v>
                </c:pt>
                <c:pt idx="39">
                  <c:v>76.65005537683632</c:v>
                </c:pt>
                <c:pt idx="40">
                  <c:v>76.573019397348233</c:v>
                </c:pt>
                <c:pt idx="41">
                  <c:v>76.906574348659916</c:v>
                </c:pt>
                <c:pt idx="42">
                  <c:v>76.639322762866698</c:v>
                </c:pt>
                <c:pt idx="43">
                  <c:v>74.886683537690061</c:v>
                </c:pt>
                <c:pt idx="44">
                  <c:v>74.746089907689466</c:v>
                </c:pt>
                <c:pt idx="45">
                  <c:v>74.713678549373157</c:v>
                </c:pt>
                <c:pt idx="46">
                  <c:v>74.091893536423612</c:v>
                </c:pt>
                <c:pt idx="47">
                  <c:v>73.322060265012624</c:v>
                </c:pt>
                <c:pt idx="48">
                  <c:v>74.808412925518127</c:v>
                </c:pt>
                <c:pt idx="49">
                  <c:v>77.185449647136593</c:v>
                </c:pt>
                <c:pt idx="50">
                  <c:v>76.769571125664896</c:v>
                </c:pt>
                <c:pt idx="51">
                  <c:v>76.717513063451008</c:v>
                </c:pt>
                <c:pt idx="52">
                  <c:v>76.813002894246324</c:v>
                </c:pt>
                <c:pt idx="53">
                  <c:v>76.202344602007699</c:v>
                </c:pt>
                <c:pt idx="54">
                  <c:v>75.84629154874969</c:v>
                </c:pt>
                <c:pt idx="55">
                  <c:v>77.030486570208282</c:v>
                </c:pt>
                <c:pt idx="56">
                  <c:v>77.519464184584052</c:v>
                </c:pt>
                <c:pt idx="57">
                  <c:v>75.832982558942092</c:v>
                </c:pt>
              </c:numCache>
            </c:numRef>
          </c:val>
          <c:smooth val="0"/>
        </c:ser>
        <c:ser>
          <c:idx val="1"/>
          <c:order val="2"/>
          <c:tx>
            <c:v>New Zealand</c:v>
          </c:tx>
          <c:marker>
            <c:symbol val="none"/>
          </c:marker>
          <c:cat>
            <c:numRef>
              <c:f>'Adjusted Wage share NDP factor '!$B$2:$BG$2</c:f>
              <c:numCache>
                <c:formatCode>General</c:formatCod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numCache>
            </c:numRef>
          </c:cat>
          <c:val>
            <c:numRef>
              <c:f>'AMECO Adjusted Wage Share calc'!$B$28:$BH$28</c:f>
              <c:numCache>
                <c:formatCode>General</c:formatCode>
                <c:ptCount val="59"/>
                <c:pt idx="0">
                  <c:v>67.010737588830168</c:v>
                </c:pt>
                <c:pt idx="1">
                  <c:v>69.639922798585602</c:v>
                </c:pt>
                <c:pt idx="2">
                  <c:v>66.663455131031981</c:v>
                </c:pt>
                <c:pt idx="3">
                  <c:v>65.421170903624386</c:v>
                </c:pt>
                <c:pt idx="4">
                  <c:v>65.727072929401444</c:v>
                </c:pt>
                <c:pt idx="5">
                  <c:v>67.002772796304086</c:v>
                </c:pt>
                <c:pt idx="6">
                  <c:v>72.637261683576966</c:v>
                </c:pt>
                <c:pt idx="7">
                  <c:v>71.633924461172043</c:v>
                </c:pt>
                <c:pt idx="8">
                  <c:v>70.474994673402279</c:v>
                </c:pt>
                <c:pt idx="9">
                  <c:v>69.402512502328861</c:v>
                </c:pt>
                <c:pt idx="10">
                  <c:v>74.06824467054966</c:v>
                </c:pt>
                <c:pt idx="11">
                  <c:v>69.975849710534277</c:v>
                </c:pt>
                <c:pt idx="12">
                  <c:v>68.029070884994539</c:v>
                </c:pt>
                <c:pt idx="13">
                  <c:v>69.503443174890222</c:v>
                </c:pt>
                <c:pt idx="14">
                  <c:v>77.674470281369722</c:v>
                </c:pt>
                <c:pt idx="15">
                  <c:v>82.037416405654781</c:v>
                </c:pt>
                <c:pt idx="16">
                  <c:v>76.125599045862785</c:v>
                </c:pt>
                <c:pt idx="17">
                  <c:v>79.489498921811403</c:v>
                </c:pt>
                <c:pt idx="18">
                  <c:v>83.170120973156259</c:v>
                </c:pt>
                <c:pt idx="19">
                  <c:v>84.234231883060716</c:v>
                </c:pt>
                <c:pt idx="20">
                  <c:v>83.023829287062028</c:v>
                </c:pt>
                <c:pt idx="21">
                  <c:v>82.415606102853062</c:v>
                </c:pt>
                <c:pt idx="22">
                  <c:v>81.311462266361545</c:v>
                </c:pt>
                <c:pt idx="23">
                  <c:v>75.109573273127054</c:v>
                </c:pt>
                <c:pt idx="24">
                  <c:v>74.392262589340248</c:v>
                </c:pt>
                <c:pt idx="25">
                  <c:v>75.754294544542745</c:v>
                </c:pt>
                <c:pt idx="26">
                  <c:v>75.316899761448155</c:v>
                </c:pt>
                <c:pt idx="27">
                  <c:v>77.96617381129667</c:v>
                </c:pt>
                <c:pt idx="28">
                  <c:v>75.732634748098775</c:v>
                </c:pt>
                <c:pt idx="29">
                  <c:v>75.919939860928395</c:v>
                </c:pt>
                <c:pt idx="30">
                  <c:v>73.997709049255448</c:v>
                </c:pt>
                <c:pt idx="31">
                  <c:v>75.221403587110217</c:v>
                </c:pt>
                <c:pt idx="32">
                  <c:v>73.411152015803182</c:v>
                </c:pt>
                <c:pt idx="33">
                  <c:v>71.28156389794681</c:v>
                </c:pt>
                <c:pt idx="34">
                  <c:v>70.694134269176416</c:v>
                </c:pt>
                <c:pt idx="35">
                  <c:v>70.742519920744655</c:v>
                </c:pt>
                <c:pt idx="36">
                  <c:v>70.749986447660859</c:v>
                </c:pt>
                <c:pt idx="37">
                  <c:v>70.87696420421203</c:v>
                </c:pt>
                <c:pt idx="38">
                  <c:v>71.784743241163497</c:v>
                </c:pt>
                <c:pt idx="39">
                  <c:v>69.544270795345042</c:v>
                </c:pt>
                <c:pt idx="40">
                  <c:v>68.997000176971682</c:v>
                </c:pt>
                <c:pt idx="41">
                  <c:v>67.656815548916327</c:v>
                </c:pt>
                <c:pt idx="42">
                  <c:v>68.452272918497968</c:v>
                </c:pt>
                <c:pt idx="43">
                  <c:v>68.455646035350753</c:v>
                </c:pt>
                <c:pt idx="44">
                  <c:v>69.341953239011204</c:v>
                </c:pt>
                <c:pt idx="45">
                  <c:v>70.530254631742267</c:v>
                </c:pt>
                <c:pt idx="46">
                  <c:v>71.438431875055926</c:v>
                </c:pt>
                <c:pt idx="47">
                  <c:v>70.768434337984203</c:v>
                </c:pt>
                <c:pt idx="48">
                  <c:v>73.438455836314048</c:v>
                </c:pt>
                <c:pt idx="49">
                  <c:v>73.116447671491812</c:v>
                </c:pt>
                <c:pt idx="50">
                  <c:v>72.196645230692141</c:v>
                </c:pt>
                <c:pt idx="51">
                  <c:v>71.613275441983561</c:v>
                </c:pt>
                <c:pt idx="52">
                  <c:v>72.656922004441498</c:v>
                </c:pt>
                <c:pt idx="53">
                  <c:v>69.834100242383784</c:v>
                </c:pt>
                <c:pt idx="54">
                  <c:v>70.9726601219907</c:v>
                </c:pt>
                <c:pt idx="55">
                  <c:v>71.559702463885856</c:v>
                </c:pt>
                <c:pt idx="56">
                  <c:v>70.680192263326674</c:v>
                </c:pt>
                <c:pt idx="57">
                  <c:v>70.680192263326674</c:v>
                </c:pt>
              </c:numCache>
            </c:numRef>
          </c:val>
          <c:smooth val="0"/>
        </c:ser>
        <c:dLbls>
          <c:showLegendKey val="0"/>
          <c:showVal val="0"/>
          <c:showCatName val="0"/>
          <c:showSerName val="0"/>
          <c:showPercent val="0"/>
          <c:showBubbleSize val="0"/>
        </c:dLbls>
        <c:marker val="1"/>
        <c:smooth val="0"/>
        <c:axId val="272714368"/>
        <c:axId val="272732544"/>
      </c:lineChart>
      <c:catAx>
        <c:axId val="272714368"/>
        <c:scaling>
          <c:orientation val="minMax"/>
        </c:scaling>
        <c:delete val="0"/>
        <c:axPos val="b"/>
        <c:numFmt formatCode="General" sourceLinked="1"/>
        <c:majorTickMark val="out"/>
        <c:minorTickMark val="none"/>
        <c:tickLblPos val="nextTo"/>
        <c:crossAx val="272732544"/>
        <c:crosses val="autoZero"/>
        <c:auto val="1"/>
        <c:lblAlgn val="ctr"/>
        <c:lblOffset val="100"/>
        <c:noMultiLvlLbl val="0"/>
      </c:catAx>
      <c:valAx>
        <c:axId val="272732544"/>
        <c:scaling>
          <c:orientation val="minMax"/>
          <c:min val="50"/>
        </c:scaling>
        <c:delete val="0"/>
        <c:axPos val="l"/>
        <c:majorGridlines/>
        <c:numFmt formatCode="0&quot;%&quot;" sourceLinked="0"/>
        <c:majorTickMark val="out"/>
        <c:minorTickMark val="none"/>
        <c:tickLblPos val="nextTo"/>
        <c:crossAx val="272714368"/>
        <c:crosses val="autoZero"/>
        <c:crossBetween val="between"/>
        <c:majorUnit val="5"/>
      </c:valAx>
    </c:plotArea>
    <c:legend>
      <c:legendPos val="r"/>
      <c:layout>
        <c:manualLayout>
          <c:xMode val="edge"/>
          <c:yMode val="edge"/>
          <c:x val="0.3332725514573836"/>
          <c:y val="0.68377912760904891"/>
          <c:w val="0.26171649596432023"/>
          <c:h val="0.12560349956255468"/>
        </c:manualLayout>
      </c:layout>
      <c:overlay val="0"/>
      <c:spPr>
        <a:solidFill>
          <a:schemeClr val="bg1"/>
        </a:solidFill>
      </c:spPr>
    </c:legend>
    <c:plotVisOnly val="1"/>
    <c:dispBlanksAs val="gap"/>
    <c:showDLblsOverMax val="0"/>
  </c:chart>
  <c:txPr>
    <a:bodyPr/>
    <a:lstStyle/>
    <a:p>
      <a:pPr>
        <a:defRPr sz="1200"/>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382545931758539E-2"/>
          <c:y val="0.12783023431839244"/>
          <c:w val="0.86250550980745733"/>
          <c:h val="0.58505934024677109"/>
        </c:manualLayout>
      </c:layout>
      <c:barChart>
        <c:barDir val="col"/>
        <c:grouping val="clustered"/>
        <c:varyColors val="0"/>
        <c:ser>
          <c:idx val="0"/>
          <c:order val="0"/>
          <c:tx>
            <c:strRef>
              <c:f>'Data-données'!$E$10</c:f>
              <c:strCache>
                <c:ptCount val="1"/>
                <c:pt idx="0">
                  <c:v>Rate of in-work poverty (a)</c:v>
                </c:pt>
              </c:strCache>
            </c:strRef>
          </c:tx>
          <c:spPr>
            <a:solidFill>
              <a:srgbClr val="4F81BD">
                <a:lumMod val="60000"/>
                <a:lumOff val="40000"/>
              </a:srgbClr>
            </a:solidFill>
            <a:ln w="12700">
              <a:noFill/>
              <a:prstDash val="dash"/>
            </a:ln>
          </c:spPr>
          <c:invertIfNegative val="0"/>
          <c:dPt>
            <c:idx val="16"/>
            <c:invertIfNegative val="0"/>
            <c:bubble3D val="0"/>
            <c:spPr>
              <a:solidFill>
                <a:schemeClr val="bg2">
                  <a:lumMod val="90000"/>
                </a:schemeClr>
              </a:solidFill>
              <a:ln w="12700">
                <a:noFill/>
                <a:prstDash val="dash"/>
              </a:ln>
            </c:spPr>
          </c:dPt>
          <c:dPt>
            <c:idx val="20"/>
            <c:invertIfNegative val="0"/>
            <c:bubble3D val="0"/>
            <c:spPr>
              <a:solidFill>
                <a:srgbClr val="C00000"/>
              </a:solidFill>
              <a:ln w="12700">
                <a:noFill/>
                <a:prstDash val="dash"/>
              </a:ln>
            </c:spPr>
          </c:dPt>
          <c:cat>
            <c:strRef>
              <c:f>'Data-données'!$C$12:$C$41</c:f>
              <c:strCache>
                <c:ptCount val="30"/>
                <c:pt idx="0">
                  <c:v>Norway</c:v>
                </c:pt>
                <c:pt idx="1">
                  <c:v>Czech Rep.</c:v>
                </c:pt>
                <c:pt idx="2">
                  <c:v>Australia</c:v>
                </c:pt>
                <c:pt idx="3">
                  <c:v>Denmark</c:v>
                </c:pt>
                <c:pt idx="4">
                  <c:v>United Kingdom</c:v>
                </c:pt>
                <c:pt idx="5">
                  <c:v>Finland</c:v>
                </c:pt>
                <c:pt idx="6">
                  <c:v>Sweden</c:v>
                </c:pt>
                <c:pt idx="7">
                  <c:v>Belgium</c:v>
                </c:pt>
                <c:pt idx="8">
                  <c:v>Austria</c:v>
                </c:pt>
                <c:pt idx="9">
                  <c:v>Hungary</c:v>
                </c:pt>
                <c:pt idx="10">
                  <c:v>France</c:v>
                </c:pt>
                <c:pt idx="11">
                  <c:v>Germany</c:v>
                </c:pt>
                <c:pt idx="12">
                  <c:v>Slovak Rep.</c:v>
                </c:pt>
                <c:pt idx="13">
                  <c:v>Netherlands</c:v>
                </c:pt>
                <c:pt idx="14">
                  <c:v>Ireland</c:v>
                </c:pt>
                <c:pt idx="15">
                  <c:v>Iceland</c:v>
                </c:pt>
                <c:pt idx="16">
                  <c:v>OECD</c:v>
                </c:pt>
                <c:pt idx="17">
                  <c:v>Korea</c:v>
                </c:pt>
                <c:pt idx="18">
                  <c:v>Italy</c:v>
                </c:pt>
                <c:pt idx="19">
                  <c:v>Luxembourg</c:v>
                </c:pt>
                <c:pt idx="20">
                  <c:v>New Zealand</c:v>
                </c:pt>
                <c:pt idx="21">
                  <c:v>Greece</c:v>
                </c:pt>
                <c:pt idx="22">
                  <c:v>Canada</c:v>
                </c:pt>
                <c:pt idx="23">
                  <c:v>Spain</c:v>
                </c:pt>
                <c:pt idx="24">
                  <c:v>Portugal</c:v>
                </c:pt>
                <c:pt idx="25">
                  <c:v>Japan</c:v>
                </c:pt>
                <c:pt idx="26">
                  <c:v>United States</c:v>
                </c:pt>
                <c:pt idx="27">
                  <c:v>Poland</c:v>
                </c:pt>
                <c:pt idx="28">
                  <c:v>Mexico</c:v>
                </c:pt>
                <c:pt idx="29">
                  <c:v>Turkey</c:v>
                </c:pt>
              </c:strCache>
            </c:strRef>
          </c:cat>
          <c:val>
            <c:numRef>
              <c:f>'Data-données'!$E$12:$E$41</c:f>
              <c:numCache>
                <c:formatCode>_(* #,##0.00_);_(* \(#,##0.00\);_(* "-"??_);_(@_)</c:formatCode>
                <c:ptCount val="30"/>
                <c:pt idx="0">
                  <c:v>1.7010765826860987</c:v>
                </c:pt>
                <c:pt idx="1">
                  <c:v>2.7821833887043188</c:v>
                </c:pt>
                <c:pt idx="2">
                  <c:v>3.0786496174305844</c:v>
                </c:pt>
                <c:pt idx="3">
                  <c:v>3.1101900206825235</c:v>
                </c:pt>
                <c:pt idx="4">
                  <c:v>3.1160117466088662</c:v>
                </c:pt>
                <c:pt idx="5">
                  <c:v>3.9971791936919749</c:v>
                </c:pt>
                <c:pt idx="6">
                  <c:v>4.0173042446642544</c:v>
                </c:pt>
                <c:pt idx="7">
                  <c:v>4.2695094459207033</c:v>
                </c:pt>
                <c:pt idx="8">
                  <c:v>4.3262142072366281</c:v>
                </c:pt>
                <c:pt idx="9">
                  <c:v>4.7444736954285736</c:v>
                </c:pt>
                <c:pt idx="10">
                  <c:v>4.7785653345064611</c:v>
                </c:pt>
                <c:pt idx="11">
                  <c:v>4.8941126956114323</c:v>
                </c:pt>
                <c:pt idx="12">
                  <c:v>5.0380855767980233</c:v>
                </c:pt>
                <c:pt idx="13">
                  <c:v>5.8734804047097944</c:v>
                </c:pt>
                <c:pt idx="14">
                  <c:v>6.5589182659159668</c:v>
                </c:pt>
                <c:pt idx="15">
                  <c:v>6.8204926812191928</c:v>
                </c:pt>
                <c:pt idx="16">
                  <c:v>7.2541789948040041</c:v>
                </c:pt>
                <c:pt idx="17">
                  <c:v>8.2088919711353672</c:v>
                </c:pt>
                <c:pt idx="18">
                  <c:v>8.2191883977130118</c:v>
                </c:pt>
                <c:pt idx="19">
                  <c:v>8.2384993694829767</c:v>
                </c:pt>
                <c:pt idx="20">
                  <c:v>8.3382093316519548</c:v>
                </c:pt>
                <c:pt idx="21">
                  <c:v>9.1162581122304083</c:v>
                </c:pt>
                <c:pt idx="22">
                  <c:v>9.1383387011597108</c:v>
                </c:pt>
                <c:pt idx="23">
                  <c:v>9.1904334444729407</c:v>
                </c:pt>
                <c:pt idx="24">
                  <c:v>9.8788671624567872</c:v>
                </c:pt>
                <c:pt idx="25">
                  <c:v>10.868159745941529</c:v>
                </c:pt>
                <c:pt idx="26">
                  <c:v>12.340387996652137</c:v>
                </c:pt>
                <c:pt idx="27">
                  <c:v>13.373772100072125</c:v>
                </c:pt>
                <c:pt idx="28">
                  <c:v>17.152170434760016</c:v>
                </c:pt>
                <c:pt idx="29">
                  <c:v>17.201566979771783</c:v>
                </c:pt>
              </c:numCache>
            </c:numRef>
          </c:val>
        </c:ser>
        <c:dLbls>
          <c:showLegendKey val="0"/>
          <c:showVal val="0"/>
          <c:showCatName val="0"/>
          <c:showSerName val="0"/>
          <c:showPercent val="0"/>
          <c:showBubbleSize val="0"/>
        </c:dLbls>
        <c:gapWidth val="150"/>
        <c:axId val="272863616"/>
        <c:axId val="272865152"/>
      </c:barChart>
      <c:lineChart>
        <c:grouping val="standard"/>
        <c:varyColors val="0"/>
        <c:ser>
          <c:idx val="1"/>
          <c:order val="1"/>
          <c:tx>
            <c:strRef>
              <c:f>'Data-données'!$F$10</c:f>
              <c:strCache>
                <c:ptCount val="1"/>
                <c:pt idx="0">
                  <c:v>Share of the working poor among the poor population (right-hand scale)</c:v>
                </c:pt>
              </c:strCache>
            </c:strRef>
          </c:tx>
          <c:spPr>
            <a:ln>
              <a:noFill/>
            </a:ln>
          </c:spPr>
          <c:marker>
            <c:symbol val="diamond"/>
            <c:size val="12"/>
            <c:spPr>
              <a:solidFill>
                <a:schemeClr val="tx2"/>
              </a:solidFill>
              <a:ln>
                <a:noFill/>
              </a:ln>
            </c:spPr>
          </c:marker>
          <c:cat>
            <c:strRef>
              <c:f>'Data-données'!$B$12:$B$41</c:f>
              <c:strCache>
                <c:ptCount val="30"/>
                <c:pt idx="0">
                  <c:v>NOR</c:v>
                </c:pt>
                <c:pt idx="1">
                  <c:v>CZE</c:v>
                </c:pt>
                <c:pt idx="2">
                  <c:v>AUS</c:v>
                </c:pt>
                <c:pt idx="3">
                  <c:v>DNK</c:v>
                </c:pt>
                <c:pt idx="4">
                  <c:v>GBR</c:v>
                </c:pt>
                <c:pt idx="5">
                  <c:v>FIN</c:v>
                </c:pt>
                <c:pt idx="6">
                  <c:v>SWE</c:v>
                </c:pt>
                <c:pt idx="7">
                  <c:v>BEL</c:v>
                </c:pt>
                <c:pt idx="8">
                  <c:v>AUT</c:v>
                </c:pt>
                <c:pt idx="9">
                  <c:v>HUN</c:v>
                </c:pt>
                <c:pt idx="10">
                  <c:v>FRA</c:v>
                </c:pt>
                <c:pt idx="11">
                  <c:v>DEU</c:v>
                </c:pt>
                <c:pt idx="12">
                  <c:v>SVK</c:v>
                </c:pt>
                <c:pt idx="13">
                  <c:v>NLD</c:v>
                </c:pt>
                <c:pt idx="14">
                  <c:v>IRL</c:v>
                </c:pt>
                <c:pt idx="15">
                  <c:v>ISL</c:v>
                </c:pt>
                <c:pt idx="16">
                  <c:v>OECD</c:v>
                </c:pt>
                <c:pt idx="17">
                  <c:v>KOR</c:v>
                </c:pt>
                <c:pt idx="18">
                  <c:v>ITA</c:v>
                </c:pt>
                <c:pt idx="19">
                  <c:v>LUX</c:v>
                </c:pt>
                <c:pt idx="20">
                  <c:v>NZL</c:v>
                </c:pt>
                <c:pt idx="21">
                  <c:v>GRC</c:v>
                </c:pt>
                <c:pt idx="22">
                  <c:v>CAN</c:v>
                </c:pt>
                <c:pt idx="23">
                  <c:v>ESP</c:v>
                </c:pt>
                <c:pt idx="24">
                  <c:v>PRT</c:v>
                </c:pt>
                <c:pt idx="25">
                  <c:v>JPN</c:v>
                </c:pt>
                <c:pt idx="26">
                  <c:v>USA</c:v>
                </c:pt>
                <c:pt idx="27">
                  <c:v>POL</c:v>
                </c:pt>
                <c:pt idx="28">
                  <c:v>MEX</c:v>
                </c:pt>
                <c:pt idx="29">
                  <c:v>TUR</c:v>
                </c:pt>
              </c:strCache>
            </c:strRef>
          </c:cat>
          <c:val>
            <c:numRef>
              <c:f>'Data-données'!$F$12:$F$41</c:f>
              <c:numCache>
                <c:formatCode>_(* #,##0.00_);_(* \(#,##0.00\);_(* "-"??_);_(@_)</c:formatCode>
                <c:ptCount val="30"/>
                <c:pt idx="0">
                  <c:v>23.014453112600886</c:v>
                </c:pt>
                <c:pt idx="1">
                  <c:v>39.673285535480282</c:v>
                </c:pt>
                <c:pt idx="2">
                  <c:v>25.379195191183832</c:v>
                </c:pt>
                <c:pt idx="3">
                  <c:v>62.579959685285125</c:v>
                </c:pt>
                <c:pt idx="4">
                  <c:v>33.009117334312229</c:v>
                </c:pt>
                <c:pt idx="5">
                  <c:v>59.6517932365525</c:v>
                </c:pt>
                <c:pt idx="6">
                  <c:v>72.849922829078295</c:v>
                </c:pt>
                <c:pt idx="7">
                  <c:v>42.796732829162622</c:v>
                </c:pt>
                <c:pt idx="8">
                  <c:v>61.256670102882751</c:v>
                </c:pt>
                <c:pt idx="9">
                  <c:v>51.348851518394987</c:v>
                </c:pt>
                <c:pt idx="10">
                  <c:v>62.547089302387349</c:v>
                </c:pt>
                <c:pt idx="11">
                  <c:v>33.572462347682681</c:v>
                </c:pt>
                <c:pt idx="12">
                  <c:v>52.732610880784435</c:v>
                </c:pt>
                <c:pt idx="13">
                  <c:v>63.635323072928308</c:v>
                </c:pt>
                <c:pt idx="14">
                  <c:v>44.122164435035572</c:v>
                </c:pt>
                <c:pt idx="15">
                  <c:v>91.9648813972819</c:v>
                </c:pt>
                <c:pt idx="16">
                  <c:v>62.84266557849211</c:v>
                </c:pt>
                <c:pt idx="17">
                  <c:v>71.120866433033541</c:v>
                </c:pt>
                <c:pt idx="18">
                  <c:v>68.089378298198767</c:v>
                </c:pt>
                <c:pt idx="19">
                  <c:v>85.049189035082577</c:v>
                </c:pt>
                <c:pt idx="20">
                  <c:v>63.825556477924273</c:v>
                </c:pt>
                <c:pt idx="21">
                  <c:v>83.631386030085437</c:v>
                </c:pt>
                <c:pt idx="22">
                  <c:v>67.488717112966839</c:v>
                </c:pt>
                <c:pt idx="23">
                  <c:v>75.562870476001692</c:v>
                </c:pt>
                <c:pt idx="24">
                  <c:v>80.876908755012565</c:v>
                </c:pt>
                <c:pt idx="25">
                  <c:v>82.748374452692858</c:v>
                </c:pt>
                <c:pt idx="26">
                  <c:v>71.946617920002637</c:v>
                </c:pt>
                <c:pt idx="27">
                  <c:v>71.23765513593348</c:v>
                </c:pt>
                <c:pt idx="28">
                  <c:v>92.306359321712449</c:v>
                </c:pt>
                <c:pt idx="29">
                  <c:v>88.418909516590517</c:v>
                </c:pt>
              </c:numCache>
            </c:numRef>
          </c:val>
          <c:smooth val="0"/>
        </c:ser>
        <c:dLbls>
          <c:showLegendKey val="0"/>
          <c:showVal val="0"/>
          <c:showCatName val="0"/>
          <c:showSerName val="0"/>
          <c:showPercent val="0"/>
          <c:showBubbleSize val="0"/>
        </c:dLbls>
        <c:hiLowLines/>
        <c:marker val="1"/>
        <c:smooth val="0"/>
        <c:axId val="272866688"/>
        <c:axId val="272876672"/>
      </c:lineChart>
      <c:catAx>
        <c:axId val="272863616"/>
        <c:scaling>
          <c:orientation val="minMax"/>
        </c:scaling>
        <c:delete val="0"/>
        <c:axPos val="b"/>
        <c:numFmt formatCode="General" sourceLinked="1"/>
        <c:majorTickMark val="out"/>
        <c:minorTickMark val="none"/>
        <c:tickLblPos val="nextTo"/>
        <c:txPr>
          <a:bodyPr rot="-3300000" vert="horz"/>
          <a:lstStyle/>
          <a:p>
            <a:pPr>
              <a:defRPr sz="1200"/>
            </a:pPr>
            <a:endParaRPr lang="en-US"/>
          </a:p>
        </c:txPr>
        <c:crossAx val="272865152"/>
        <c:crosses val="autoZero"/>
        <c:auto val="1"/>
        <c:lblAlgn val="ctr"/>
        <c:lblOffset val="100"/>
        <c:noMultiLvlLbl val="0"/>
      </c:catAx>
      <c:valAx>
        <c:axId val="272865152"/>
        <c:scaling>
          <c:orientation val="minMax"/>
        </c:scaling>
        <c:delete val="0"/>
        <c:axPos val="l"/>
        <c:majorGridlines>
          <c:spPr>
            <a:ln>
              <a:prstDash val="dash"/>
            </a:ln>
          </c:spPr>
        </c:majorGridlines>
        <c:numFmt formatCode="0" sourceLinked="0"/>
        <c:majorTickMark val="out"/>
        <c:minorTickMark val="none"/>
        <c:tickLblPos val="nextTo"/>
        <c:crossAx val="272863616"/>
        <c:crosses val="autoZero"/>
        <c:crossBetween val="between"/>
      </c:valAx>
      <c:catAx>
        <c:axId val="272866688"/>
        <c:scaling>
          <c:orientation val="minMax"/>
        </c:scaling>
        <c:delete val="1"/>
        <c:axPos val="b"/>
        <c:numFmt formatCode="General" sourceLinked="1"/>
        <c:majorTickMark val="out"/>
        <c:minorTickMark val="none"/>
        <c:tickLblPos val="nextTo"/>
        <c:crossAx val="272876672"/>
        <c:crosses val="autoZero"/>
        <c:auto val="1"/>
        <c:lblAlgn val="ctr"/>
        <c:lblOffset val="100"/>
        <c:noMultiLvlLbl val="0"/>
      </c:catAx>
      <c:valAx>
        <c:axId val="272876672"/>
        <c:scaling>
          <c:orientation val="minMax"/>
          <c:max val="100"/>
        </c:scaling>
        <c:delete val="0"/>
        <c:axPos val="r"/>
        <c:numFmt formatCode="#,##0" sourceLinked="0"/>
        <c:majorTickMark val="out"/>
        <c:minorTickMark val="none"/>
        <c:tickLblPos val="nextTo"/>
        <c:crossAx val="272866688"/>
        <c:crosses val="max"/>
        <c:crossBetween val="between"/>
      </c:valAx>
      <c:spPr>
        <a:ln>
          <a:solidFill>
            <a:srgbClr val="1F497D"/>
          </a:solidFill>
        </a:ln>
      </c:spPr>
    </c:plotArea>
    <c:legend>
      <c:legendPos val="r"/>
      <c:layout>
        <c:manualLayout>
          <c:xMode val="edge"/>
          <c:yMode val="edge"/>
          <c:x val="3.3378413576165583E-2"/>
          <c:y val="1.7482517482517484E-2"/>
          <c:w val="0.88623124161006595"/>
          <c:h val="0.11047513939595448"/>
        </c:manualLayout>
      </c:layout>
      <c:overlay val="0"/>
    </c:legend>
    <c:plotVisOnly val="1"/>
    <c:dispBlanksAs val="gap"/>
    <c:showDLblsOverMax val="0"/>
  </c:chart>
  <c:spPr>
    <a:ln>
      <a:noFill/>
    </a:ln>
  </c:spPr>
  <c:txPr>
    <a:bodyPr/>
    <a:lstStyle/>
    <a:p>
      <a:pPr>
        <a:defRPr sz="140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0.79487</cdr:x>
      <cdr:y>0.79625</cdr:y>
    </cdr:from>
    <cdr:to>
      <cdr:x>0.96487</cdr:x>
      <cdr:y>0.9063</cdr:y>
    </cdr:to>
    <cdr:sp macro="" textlink="">
      <cdr:nvSpPr>
        <cdr:cNvPr id="2" name="TextBox 1"/>
        <cdr:cNvSpPr txBox="1"/>
      </cdr:nvSpPr>
      <cdr:spPr>
        <a:xfrm xmlns:a="http://schemas.openxmlformats.org/drawingml/2006/main">
          <a:off x="4275448" y="4210264"/>
          <a:ext cx="914400" cy="5818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solidFill>
                <a:srgbClr val="C00000"/>
              </a:solidFill>
            </a:rPr>
            <a:t>9</a:t>
          </a:r>
          <a:r>
            <a:rPr lang="en-NZ" sz="1400" baseline="30000" dirty="0" smtClean="0">
              <a:solidFill>
                <a:srgbClr val="C00000"/>
              </a:solidFill>
            </a:rPr>
            <a:t>th</a:t>
          </a:r>
          <a:r>
            <a:rPr lang="en-NZ" sz="1400" dirty="0" smtClean="0">
              <a:solidFill>
                <a:srgbClr val="C00000"/>
              </a:solidFill>
            </a:rPr>
            <a:t> lowest in 2015</a:t>
          </a:r>
          <a:endParaRPr lang="en-NZ" sz="1400" dirty="0">
            <a:solidFill>
              <a:srgbClr val="C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0.77278</cdr:x>
      <cdr:y>0.53697</cdr:y>
    </cdr:from>
    <cdr:to>
      <cdr:x>0.95323</cdr:x>
      <cdr:y>0.64929</cdr:y>
    </cdr:to>
    <cdr:sp macro="" textlink="">
      <cdr:nvSpPr>
        <cdr:cNvPr id="2" name="TextBox 1"/>
        <cdr:cNvSpPr txBox="1"/>
      </cdr:nvSpPr>
      <cdr:spPr>
        <a:xfrm xmlns:a="http://schemas.openxmlformats.org/drawingml/2006/main">
          <a:off x="3915889" y="2781926"/>
          <a:ext cx="914400" cy="5818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NZ" sz="1400" dirty="0" smtClean="0">
              <a:solidFill>
                <a:srgbClr val="C00000"/>
              </a:solidFill>
            </a:rPr>
            <a:t>9</a:t>
          </a:r>
          <a:r>
            <a:rPr lang="en-NZ" sz="1400" baseline="30000" dirty="0" smtClean="0">
              <a:solidFill>
                <a:srgbClr val="C00000"/>
              </a:solidFill>
            </a:rPr>
            <a:t>th</a:t>
          </a:r>
          <a:r>
            <a:rPr lang="en-NZ" sz="1400" dirty="0" smtClean="0">
              <a:solidFill>
                <a:srgbClr val="C00000"/>
              </a:solidFill>
            </a:rPr>
            <a:t> lowest in 2014</a:t>
          </a:r>
          <a:endParaRPr lang="en-NZ" sz="1400" dirty="0">
            <a:solidFill>
              <a:srgbClr val="C0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0.04361</cdr:x>
      <cdr:y>0.14082</cdr:y>
    </cdr:from>
    <cdr:to>
      <cdr:x>0.18882</cdr:x>
      <cdr:y>0.48498</cdr:y>
    </cdr:to>
    <cdr:sp macro="" textlink="">
      <cdr:nvSpPr>
        <cdr:cNvPr id="2" name="TextBox 1"/>
        <cdr:cNvSpPr txBox="1"/>
      </cdr:nvSpPr>
      <cdr:spPr>
        <a:xfrm xmlns:a="http://schemas.openxmlformats.org/drawingml/2006/main">
          <a:off x="205740" y="333375"/>
          <a:ext cx="704850" cy="8001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NZ"/>
        </a:p>
      </cdr:txBody>
    </cdr:sp>
  </cdr:relSizeAnchor>
  <cdr:relSizeAnchor xmlns:cdr="http://schemas.openxmlformats.org/drawingml/2006/chartDrawing">
    <cdr:from>
      <cdr:x>0.02522</cdr:x>
      <cdr:y>0.09644</cdr:y>
    </cdr:from>
    <cdr:to>
      <cdr:x>0.07574</cdr:x>
      <cdr:y>0.18916</cdr:y>
    </cdr:to>
    <cdr:sp macro="" textlink="">
      <cdr:nvSpPr>
        <cdr:cNvPr id="3" name="TextBox 2"/>
        <cdr:cNvSpPr txBox="1"/>
      </cdr:nvSpPr>
      <cdr:spPr>
        <a:xfrm xmlns:a="http://schemas.openxmlformats.org/drawingml/2006/main">
          <a:off x="120015" y="228600"/>
          <a:ext cx="238126" cy="21907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800"/>
            <a:t>%</a:t>
          </a:r>
        </a:p>
      </cdr:txBody>
    </cdr:sp>
  </cdr:relSizeAnchor>
</c:userShapes>
</file>

<file path=ppt/drawings/drawing4.xml><?xml version="1.0" encoding="utf-8"?>
<c:userShapes xmlns:c="http://schemas.openxmlformats.org/drawingml/2006/chart">
  <cdr:relSizeAnchor xmlns:cdr="http://schemas.openxmlformats.org/drawingml/2006/chartDrawing">
    <cdr:from>
      <cdr:x>0.55621</cdr:x>
      <cdr:y>0.34781</cdr:y>
    </cdr:from>
    <cdr:to>
      <cdr:x>0.64862</cdr:x>
      <cdr:y>0.4829</cdr:y>
    </cdr:to>
    <cdr:sp macro="" textlink="">
      <cdr:nvSpPr>
        <cdr:cNvPr id="2" name="TextBox 1"/>
        <cdr:cNvSpPr txBox="1"/>
      </cdr:nvSpPr>
      <cdr:spPr>
        <a:xfrm xmlns:a="http://schemas.openxmlformats.org/drawingml/2006/main">
          <a:off x="5319873" y="1820357"/>
          <a:ext cx="883920" cy="7070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NZ" sz="1600" dirty="0" smtClean="0"/>
            <a:t>Average Wage</a:t>
          </a:r>
          <a:endParaRPr lang="en-NZ" sz="1600" dirty="0"/>
        </a:p>
      </cdr:txBody>
    </cdr:sp>
  </cdr:relSizeAnchor>
</c:userShapes>
</file>

<file path=ppt/drawings/drawing5.xml><?xml version="1.0" encoding="utf-8"?>
<c:userShapes xmlns:c="http://schemas.openxmlformats.org/drawingml/2006/chart">
  <cdr:relSizeAnchor xmlns:cdr="http://schemas.openxmlformats.org/drawingml/2006/chartDrawing">
    <cdr:from>
      <cdr:x>0.09276</cdr:x>
      <cdr:y>0.13858</cdr:y>
    </cdr:from>
    <cdr:to>
      <cdr:x>0.94887</cdr:x>
      <cdr:y>0.25914</cdr:y>
    </cdr:to>
    <cdr:grpSp>
      <cdr:nvGrpSpPr>
        <cdr:cNvPr id="12" name="xlamLegendGroup0"/>
        <cdr:cNvGrpSpPr/>
      </cdr:nvGrpSpPr>
      <cdr:grpSpPr>
        <a:xfrm xmlns:a="http://schemas.openxmlformats.org/drawingml/2006/main">
          <a:off x="973407" y="380536"/>
          <a:ext cx="8983872" cy="331054"/>
          <a:chOff x="0" y="-39329"/>
          <a:chExt cx="4066238" cy="236014"/>
        </a:xfrm>
      </cdr:grpSpPr>
      <cdr:sp macro="" textlink="">
        <cdr:nvSpPr>
          <cdr:cNvPr id="14" name="xlamLegend0"/>
          <cdr:cNvSpPr/>
        </cdr:nvSpPr>
        <cdr:spPr>
          <a:xfrm xmlns:a="http://schemas.openxmlformats.org/drawingml/2006/main">
            <a:off x="0" y="0"/>
            <a:ext cx="4066238" cy="176800"/>
          </a:xfrm>
          <a:prstGeom xmlns:a="http://schemas.openxmlformats.org/drawingml/2006/main" prst="rect">
            <a:avLst/>
          </a:prstGeom>
          <a:solidFill xmlns:a="http://schemas.openxmlformats.org/drawingml/2006/main">
            <a:srgbClr val="EAEAEA"/>
          </a:solidFill>
          <a:ln xmlns:a="http://schemas.openxmlformats.org/drawingml/2006/main" w="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en-GB"/>
          </a:p>
        </cdr:txBody>
      </cdr:sp>
      <cdr:grpSp>
        <cdr:nvGrpSpPr>
          <cdr:cNvPr id="15" name="xlamLegendEntry10"/>
          <cdr:cNvGrpSpPr>
            <a:grpSpLocks xmlns:a="http://schemas.openxmlformats.org/drawingml/2006/main"/>
          </cdr:cNvGrpSpPr>
        </cdr:nvGrpSpPr>
        <cdr:grpSpPr bwMode="auto">
          <a:xfrm xmlns:a="http://schemas.openxmlformats.org/drawingml/2006/main">
            <a:off x="505684" y="34062"/>
            <a:ext cx="1009532" cy="110411"/>
            <a:chOff x="505688" y="34058"/>
            <a:chExt cx="1009532" cy="110416"/>
          </a:xfrm>
        </cdr:grpSpPr>
      </cdr:grpSp>
      <cdr:grpSp>
        <cdr:nvGrpSpPr>
          <cdr:cNvPr id="16388" name="xlamLegendEntry10"/>
          <cdr:cNvGrpSpPr>
            <a:grpSpLocks xmlns:a="http://schemas.openxmlformats.org/drawingml/2006/main"/>
          </cdr:cNvGrpSpPr>
        </cdr:nvGrpSpPr>
        <cdr:grpSpPr bwMode="auto">
          <a:xfrm xmlns:a="http://schemas.openxmlformats.org/drawingml/2006/main">
            <a:off x="505684" y="34062"/>
            <a:ext cx="766688" cy="149875"/>
            <a:chOff x="505688" y="34058"/>
            <a:chExt cx="766688" cy="149883"/>
          </a:xfrm>
        </cdr:grpSpPr>
        <cdr:sp macro="" textlink="">
          <cdr:nvSpPr>
            <cdr:cNvPr id="22" name="xlamLegendSymbol10"/>
            <cdr:cNvSpPr/>
          </cdr:nvSpPr>
          <cdr:spPr>
            <a:xfrm xmlns:a="http://schemas.openxmlformats.org/drawingml/2006/main">
              <a:off x="505688" y="53266"/>
              <a:ext cx="144000" cy="72000"/>
            </a:xfrm>
            <a:prstGeom xmlns:a="http://schemas.openxmlformats.org/drawingml/2006/main" prst="rect">
              <a:avLst/>
            </a:prstGeom>
            <a:solidFill xmlns:a="http://schemas.openxmlformats.org/drawingml/2006/main">
              <a:srgbClr val="A7B9E3"/>
            </a:solidFill>
            <a:ln xmlns:a="http://schemas.openxmlformats.org/drawingml/2006/main" w="6350">
              <a:solidFill>
                <a:srgbClr val="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en-GB"/>
            </a:p>
          </cdr:txBody>
        </cdr:sp>
        <cdr:sp macro="" textlink="">
          <cdr:nvSpPr>
            <cdr:cNvPr id="23" name="xlamLegendText10"/>
            <cdr:cNvSpPr txBox="1"/>
          </cdr:nvSpPr>
          <cdr:spPr>
            <a:xfrm xmlns:a="http://schemas.openxmlformats.org/drawingml/2006/main">
              <a:off x="721688" y="34058"/>
              <a:ext cx="550688" cy="149883"/>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200" b="0" i="0">
                  <a:solidFill>
                    <a:srgbClr val="000000"/>
                  </a:solidFill>
                  <a:latin typeface="Arial Narrow"/>
                </a:rPr>
                <a:t>  Individual dismissals</a:t>
              </a:r>
            </a:p>
          </cdr:txBody>
        </cdr:sp>
      </cdr:grpSp>
      <cdr:grpSp>
        <cdr:nvGrpSpPr>
          <cdr:cNvPr id="17" name="xlamLegendEntry20"/>
          <cdr:cNvGrpSpPr>
            <a:grpSpLocks xmlns:a="http://schemas.openxmlformats.org/drawingml/2006/main"/>
          </cdr:cNvGrpSpPr>
        </cdr:nvGrpSpPr>
        <cdr:grpSpPr bwMode="auto">
          <a:xfrm xmlns:a="http://schemas.openxmlformats.org/drawingml/2006/main">
            <a:off x="2539087" y="-39329"/>
            <a:ext cx="1183021" cy="123900"/>
            <a:chOff x="2589887" y="21183"/>
            <a:chExt cx="1024275" cy="110411"/>
          </a:xfrm>
        </cdr:grpSpPr>
      </cdr:grpSp>
      <cdr:grpSp>
        <cdr:nvGrpSpPr>
          <cdr:cNvPr id="16390" name="xlamLegendEntry20"/>
          <cdr:cNvGrpSpPr>
            <a:grpSpLocks xmlns:a="http://schemas.openxmlformats.org/drawingml/2006/main"/>
          </cdr:cNvGrpSpPr>
        </cdr:nvGrpSpPr>
        <cdr:grpSpPr bwMode="auto">
          <a:xfrm xmlns:a="http://schemas.openxmlformats.org/drawingml/2006/main">
            <a:off x="2589885" y="46810"/>
            <a:ext cx="778227" cy="149875"/>
            <a:chOff x="2589887" y="46810"/>
            <a:chExt cx="778228" cy="149875"/>
          </a:xfrm>
        </cdr:grpSpPr>
        <cdr:sp macro="" textlink="">
          <cdr:nvSpPr>
            <cdr:cNvPr id="20" name="xlamLegendSymbol20"/>
            <cdr:cNvSpPr/>
          </cdr:nvSpPr>
          <cdr:spPr>
            <a:xfrm xmlns:a="http://schemas.openxmlformats.org/drawingml/2006/main">
              <a:off x="2589887" y="53266"/>
              <a:ext cx="144000" cy="72000"/>
            </a:xfrm>
            <a:prstGeom xmlns:a="http://schemas.openxmlformats.org/drawingml/2006/main" prst="rect">
              <a:avLst/>
            </a:prstGeom>
            <a:solidFill xmlns:a="http://schemas.openxmlformats.org/drawingml/2006/main">
              <a:srgbClr val="929292"/>
            </a:solidFill>
            <a:ln xmlns:a="http://schemas.openxmlformats.org/drawingml/2006/main" w="6350">
              <a:solidFill>
                <a:srgbClr val="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en-GB"/>
            </a:p>
          </cdr:txBody>
        </cdr:sp>
        <cdr:sp macro="" textlink="">
          <cdr:nvSpPr>
            <cdr:cNvPr id="21" name="xlamLegendText20"/>
            <cdr:cNvSpPr txBox="1"/>
          </cdr:nvSpPr>
          <cdr:spPr>
            <a:xfrm xmlns:a="http://schemas.openxmlformats.org/drawingml/2006/main">
              <a:off x="2811622" y="46810"/>
              <a:ext cx="556493" cy="149875"/>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200" b="0" i="0" dirty="0">
                  <a:solidFill>
                    <a:srgbClr val="000000"/>
                  </a:solidFill>
                  <a:latin typeface="Arial Narrow"/>
                </a:rPr>
                <a:t>  Collective dismissals</a:t>
              </a:r>
            </a:p>
          </cdr:txBody>
        </cdr:sp>
      </cdr:grpSp>
    </cdr:grpSp>
  </cdr:relSizeAnchor>
  <cdr:relSizeAnchor xmlns:cdr="http://schemas.openxmlformats.org/drawingml/2006/chartDrawing">
    <cdr:from>
      <cdr:x>0.09613</cdr:x>
      <cdr:y>0.41819</cdr:y>
    </cdr:from>
    <cdr:to>
      <cdr:x>0.21162</cdr:x>
      <cdr:y>0.50659</cdr:y>
    </cdr:to>
    <cdr:sp macro="" textlink="">
      <cdr:nvSpPr>
        <cdr:cNvPr id="13" name="TextBox 5"/>
        <cdr:cNvSpPr txBox="1"/>
      </cdr:nvSpPr>
      <cdr:spPr bwMode="auto">
        <a:xfrm xmlns:a="http://schemas.openxmlformats.org/drawingml/2006/main">
          <a:off x="1008743" y="1008742"/>
          <a:ext cx="1211942" cy="213223"/>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sz="1200" b="1" i="0" u="none" strike="noStrike">
              <a:solidFill>
                <a:srgbClr val="000066"/>
              </a:solidFill>
              <a:latin typeface="Arial Narrow"/>
              <a:cs typeface="Arial"/>
            </a:rPr>
            <a:t>OECD</a:t>
          </a:r>
          <a:r>
            <a:rPr lang="en-US" sz="1200" b="0" i="1" u="none" strike="noStrike" baseline="50000">
              <a:solidFill>
                <a:srgbClr val="000066"/>
              </a:solidFill>
              <a:latin typeface="Arial Narrow"/>
              <a:cs typeface="Arial"/>
            </a:rPr>
            <a:t>a</a:t>
          </a:r>
          <a:r>
            <a:rPr lang="en-US" sz="1200" b="1" i="0" u="none" strike="noStrike">
              <a:solidFill>
                <a:srgbClr val="000066"/>
              </a:solidFill>
              <a:latin typeface="Arial Narrow"/>
              <a:cs typeface="Arial"/>
            </a:rPr>
            <a:t> = 2.29</a:t>
          </a:r>
          <a:endParaRPr lang="fr-CA" sz="1200" b="1" i="0">
            <a:solidFill>
              <a:srgbClr val="000066"/>
            </a:solidFill>
            <a:latin typeface="Arial Narrow"/>
          </a:endParaRPr>
        </a:p>
      </cdr:txBody>
    </cdr:sp>
  </cdr:relSizeAnchor>
  <cdr:relSizeAnchor xmlns:cdr="http://schemas.openxmlformats.org/drawingml/2006/chartDrawing">
    <cdr:from>
      <cdr:x>0.06777</cdr:x>
      <cdr:y>0.82104</cdr:y>
    </cdr:from>
    <cdr:to>
      <cdr:x>0.10283</cdr:x>
      <cdr:y>1</cdr:y>
    </cdr:to>
    <cdr:sp macro="" textlink="">
      <cdr:nvSpPr>
        <cdr:cNvPr id="16" name="TextBox 6"/>
        <cdr:cNvSpPr txBox="1"/>
      </cdr:nvSpPr>
      <cdr:spPr bwMode="auto">
        <a:xfrm xmlns:a="http://schemas.openxmlformats.org/drawingml/2006/main" rot="16200000" flipH="1">
          <a:off x="649417" y="2316331"/>
          <a:ext cx="491424" cy="36784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r>
            <a:rPr lang="en-GB" sz="1200" b="1" dirty="0" smtClean="0">
              <a:solidFill>
                <a:srgbClr val="C00000"/>
              </a:solidFill>
              <a:latin typeface="Arial Narrow" panose="020B0606020202030204" pitchFamily="34" charset="0"/>
            </a:rPr>
            <a:t>NZL</a:t>
          </a:r>
          <a:endParaRPr lang="en-GB" sz="1600" b="1" dirty="0">
            <a:solidFill>
              <a:srgbClr val="C00000"/>
            </a:solidFill>
            <a:latin typeface="Arial Narrow" panose="020B0606020202030204" pitchFamily="34" charset="0"/>
          </a:endParaRPr>
        </a:p>
      </cdr:txBody>
    </cdr:sp>
  </cdr:relSizeAnchor>
  <cdr:relSizeAnchor xmlns:cdr="http://schemas.openxmlformats.org/drawingml/2006/chartDrawing">
    <cdr:from>
      <cdr:x>0.03481</cdr:x>
      <cdr:y>0.03121</cdr:y>
    </cdr:from>
    <cdr:to>
      <cdr:x>0.99184</cdr:x>
      <cdr:y>0.19489</cdr:y>
    </cdr:to>
    <cdr:sp macro="" textlink="">
      <cdr:nvSpPr>
        <cdr:cNvPr id="4" name="TextBox 3"/>
        <cdr:cNvSpPr txBox="1"/>
      </cdr:nvSpPr>
      <cdr:spPr>
        <a:xfrm xmlns:a="http://schemas.openxmlformats.org/drawingml/2006/main">
          <a:off x="365316" y="85709"/>
          <a:ext cx="10042901" cy="4494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NZ" sz="1800" b="1" dirty="0" smtClean="0"/>
            <a:t>Overall </a:t>
          </a:r>
          <a:r>
            <a:rPr lang="en-NZ" sz="1800" b="1" dirty="0"/>
            <a:t>protection of permanent workers against individual and collective </a:t>
          </a:r>
          <a:r>
            <a:rPr lang="en-NZ" sz="1800" b="1" dirty="0" smtClean="0"/>
            <a:t>dismissals, 2013</a:t>
          </a:r>
          <a:endParaRPr lang="en-NZ" sz="1400" dirty="0"/>
        </a:p>
      </cdr:txBody>
    </cdr:sp>
  </cdr:relSizeAnchor>
</c:userShapes>
</file>

<file path=ppt/drawings/drawing6.xml><?xml version="1.0" encoding="utf-8"?>
<c:userShapes xmlns:c="http://schemas.openxmlformats.org/drawingml/2006/chart">
  <cdr:relSizeAnchor xmlns:cdr="http://schemas.openxmlformats.org/drawingml/2006/chartDrawing">
    <cdr:from>
      <cdr:x>0.19332</cdr:x>
      <cdr:y>0.64706</cdr:y>
    </cdr:from>
    <cdr:to>
      <cdr:x>0.22286</cdr:x>
      <cdr:y>0.97566</cdr:y>
    </cdr:to>
    <cdr:sp macro="" textlink="">
      <cdr:nvSpPr>
        <cdr:cNvPr id="2" name="TextBox 1"/>
        <cdr:cNvSpPr txBox="1"/>
      </cdr:nvSpPr>
      <cdr:spPr>
        <a:xfrm xmlns:a="http://schemas.openxmlformats.org/drawingml/2006/main">
          <a:off x="1433514" y="3038470"/>
          <a:ext cx="219075" cy="1543050"/>
        </a:xfrm>
        <a:prstGeom xmlns:a="http://schemas.openxmlformats.org/drawingml/2006/main" prst="rect">
          <a:avLst/>
        </a:prstGeom>
        <a:ln xmlns:a="http://schemas.openxmlformats.org/drawingml/2006/main" w="19050">
          <a:solidFill>
            <a:srgbClr val="FF0000"/>
          </a:solidFill>
        </a:ln>
      </cdr:spPr>
      <cdr:txBody>
        <a:bodyPr xmlns:a="http://schemas.openxmlformats.org/drawingml/2006/main" vertOverflow="clip" wrap="square" rtlCol="0"/>
        <a:lstStyle xmlns:a="http://schemas.openxmlformats.org/drawingml/2006/main"/>
        <a:p xmlns:a="http://schemas.openxmlformats.org/drawingml/2006/main">
          <a:endParaRPr lang="en-NZ"/>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NZ"/>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01B21A09-F0EB-4973-8B89-51AB30CD29E1}" type="datetimeFigureOut">
              <a:rPr lang="en-NZ" smtClean="0"/>
              <a:t>3/05/2019</a:t>
            </a:fld>
            <a:endParaRPr lang="en-NZ"/>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NZ"/>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NZ"/>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0519EE05-5845-41C7-A9EB-74706B4EDDC5}" type="slidenum">
              <a:rPr lang="en-NZ" smtClean="0"/>
              <a:t>‹#›</a:t>
            </a:fld>
            <a:endParaRPr lang="en-NZ"/>
          </a:p>
        </p:txBody>
      </p:sp>
    </p:spTree>
    <p:extLst>
      <p:ext uri="{BB962C8B-B14F-4D97-AF65-F5344CB8AC3E}">
        <p14:creationId xmlns:p14="http://schemas.microsoft.com/office/powerpoint/2010/main" val="1778876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hespinoff.co.nz/business/16-01-2019/transport-sectors-dirty-little-secret-truckers-breaking-the-law-to-surviv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motu.nz/our-work/population-and-labour/individual-and-group-outcomes/the-longer-term-impacts-of-job-displacement-on-labour-market-outcomes/" TargetMode="External"/><Relationship Id="rId3" Type="http://schemas.openxmlformats.org/officeDocument/2006/relationships/hyperlink" Target="http://www.nber.org/papers/w21027" TargetMode="External"/><Relationship Id="rId7" Type="http://schemas.openxmlformats.org/officeDocument/2006/relationships/hyperlink" Target="http://www.motu.org.nz/publications/detail/the_costs_of_involuntary_job_loss_MotuWP"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www.stats.govt.nz/browse_for_stats/income-and-work/employment_and_unemployment/the-impact-of-firm-closure-on-workers-future-labour-market-outcomes.aspx" TargetMode="External"/><Relationship Id="rId5" Type="http://schemas.openxmlformats.org/officeDocument/2006/relationships/hyperlink" Target="http://www.ddorn.net/papers/Autor-Dorn-Hanson-ChinaShock_New.pdf" TargetMode="External"/><Relationship Id="rId4" Type="http://schemas.openxmlformats.org/officeDocument/2006/relationships/hyperlink" Target="https://doi.org/10.1257/aer.103.6.2121" TargetMode="External"/><Relationship Id="rId9" Type="http://schemas.openxmlformats.org/officeDocument/2006/relationships/hyperlink" Target="http://dx.doi.org/10.1787/9789264264434-en"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dx.doi.org/10.1787/9789264264434-en"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imf.org/en/Publications/WP/Issues/2018/08/16/Employment-Protection-Deregulation-and-Labor-Shares-in-Advanced-Economies-46074"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ideas.repec.org/p/gpe/wpaper/19371.html" TargetMode="External"/><Relationship Id="rId3" Type="http://schemas.openxmlformats.org/officeDocument/2006/relationships/hyperlink" Target="https://doi.org/10.3386/w23396;%20NBER:%20http:/www.nber.org/papers/w23396" TargetMode="External"/><Relationship Id="rId7" Type="http://schemas.openxmlformats.org/officeDocument/2006/relationships/hyperlink" Target="https://www.imf.org/en/News/Seminars/Conferences/2017/09/18/~/media/693DB7DA02E44565B20C3CB3FA0F4466.ashx"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doi.org/10.3386/w24287" TargetMode="External"/><Relationship Id="rId5" Type="http://schemas.openxmlformats.org/officeDocument/2006/relationships/hyperlink" Target="https://www.gsb.stanford.edu/sites/gsb/files/jmp_simcha-barkai.pdf" TargetMode="External"/><Relationship Id="rId4" Type="http://schemas.openxmlformats.org/officeDocument/2006/relationships/hyperlink" Target="https://doi.org/10.1257/aer.p20171102" TargetMode="External"/><Relationship Id="rId9" Type="http://schemas.openxmlformats.org/officeDocument/2006/relationships/hyperlink" Target="https://ideas.repec.org/p/gpe/wpaper/19373.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jstor.org/stable/j.ctt5hhpvk"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harvardlawreview.org/2018/12/antitrust-remedies-for-labor-market-power/" TargetMode="External"/><Relationship Id="rId4" Type="http://schemas.openxmlformats.org/officeDocument/2006/relationships/hyperlink" Target="https://www.vox.com/the-big-idea/2018/4/6/17204808/wages-employers-workers-monopsony-growth-stagnation-inequalit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harvardlawreview.org/2018/12/antitrust-remedies-for-labor-market-power/"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doi.org/10.1177/0003122418762441" TargetMode="External"/><Relationship Id="rId4" Type="http://schemas.openxmlformats.org/officeDocument/2006/relationships/hyperlink" Target="http://cbe.anu.edu.au/research-papers/wpcama/2010/35201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harvardlawreview.org/2018/12/antitrust-remedies-for-labor-market-power/"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www.jstor.org/stable/j.ctt5hhpvk" TargetMode="External"/><Relationship Id="rId5" Type="http://schemas.openxmlformats.org/officeDocument/2006/relationships/hyperlink" Target="https://irs.princeton.edu/sites/irs/files/naidu%20posner%20limits%20of%20law%20conference%20draft.pdf" TargetMode="External"/><Relationship Id="rId4" Type="http://schemas.openxmlformats.org/officeDocument/2006/relationships/hyperlink" Target="https://papers.ssrn.com/sol3/papers.cfm?abstract_id=3335174"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irs.princeton.edu/sites/irs/files/naidu%20posner%20limits%20of%20law%20conference%20draft.pdf"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econfip.org/policy-brief/using-wage-boards-to-raise-pay/"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dx.doi.org/10.1787/9789264264434-en"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mbie.govt.nz/business-and-employment/employment-and-skills/employment-legislation-reviews/fair-pay-agreement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sd.govt.nz/about-msd-and-our-work/publications-resources/monitoring/household-income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doi.org/10.1787/empl_outlook-2009-e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smtClean="0">
                <a:effectLst/>
              </a:rPr>
              <a:t>Slade, M. (2019, January 16). Transport’s dirty little secret: The truckers breaking the law just to survive. Retrieved 11 February 2019, from The Spinoff website: </a:t>
            </a:r>
            <a:r>
              <a:rPr lang="en-NZ" dirty="0" smtClean="0">
                <a:effectLst/>
                <a:hlinkClick r:id="rId3"/>
              </a:rPr>
              <a:t>https://thespinoff.co.nz/business/16-01-2019/transport-sectors-dirty-little-secret-truckers-breaking-the-law-to-survive/</a:t>
            </a:r>
            <a:endParaRPr lang="en-NZ" dirty="0" smtClean="0">
              <a:effectLst/>
            </a:endParaRPr>
          </a:p>
          <a:p>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4</a:t>
            </a:fld>
            <a:endParaRPr lang="en-NZ"/>
          </a:p>
        </p:txBody>
      </p:sp>
    </p:spTree>
    <p:extLst>
      <p:ext uri="{BB962C8B-B14F-4D97-AF65-F5344CB8AC3E}">
        <p14:creationId xmlns:p14="http://schemas.microsoft.com/office/powerpoint/2010/main" val="2117006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16</a:t>
            </a:fld>
            <a:endParaRPr lang="en-NZ"/>
          </a:p>
        </p:txBody>
      </p:sp>
    </p:spTree>
    <p:extLst>
      <p:ext uri="{BB962C8B-B14F-4D97-AF65-F5344CB8AC3E}">
        <p14:creationId xmlns:p14="http://schemas.microsoft.com/office/powerpoint/2010/main" val="3001736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N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600"/>
              </a:spcAft>
              <a:buClrTx/>
              <a:buSzTx/>
              <a:buFontTx/>
              <a:buNone/>
              <a:tabLst/>
              <a:defRPr/>
            </a:pPr>
            <a:endParaRPr lang="en-NZ" sz="1200" kern="1200" dirty="0" smtClean="0">
              <a:solidFill>
                <a:schemeClr val="tx1"/>
              </a:solidFill>
              <a:effectLst/>
              <a:latin typeface="+mn-lt"/>
              <a:ea typeface="+mn-ea"/>
              <a:cs typeface="+mn-cs"/>
            </a:endParaRPr>
          </a:p>
          <a:p>
            <a:pPr>
              <a:spcAft>
                <a:spcPts val="600"/>
              </a:spcAft>
            </a:pP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17</a:t>
            </a:fld>
            <a:endParaRPr lang="en-NZ"/>
          </a:p>
        </p:txBody>
      </p:sp>
    </p:spTree>
    <p:extLst>
      <p:ext uri="{BB962C8B-B14F-4D97-AF65-F5344CB8AC3E}">
        <p14:creationId xmlns:p14="http://schemas.microsoft.com/office/powerpoint/2010/main" val="3001736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New Zealand Productivity Commission. (2016). </a:t>
            </a:r>
            <a:r>
              <a:rPr lang="en-NZ" sz="1200" i="1" kern="1200" dirty="0" smtClean="0">
                <a:solidFill>
                  <a:schemeClr val="tx1"/>
                </a:solidFill>
                <a:effectLst/>
                <a:latin typeface="+mn-lt"/>
                <a:ea typeface="+mn-ea"/>
                <a:cs typeface="+mn-cs"/>
              </a:rPr>
              <a:t>New Models of Tertiary Education</a:t>
            </a:r>
            <a:r>
              <a:rPr lang="en-NZ" sz="1200" kern="1200" dirty="0" smtClean="0">
                <a:solidFill>
                  <a:schemeClr val="tx1"/>
                </a:solidFill>
                <a:effectLst/>
                <a:latin typeface="+mn-lt"/>
                <a:ea typeface="+mn-ea"/>
                <a:cs typeface="+mn-cs"/>
              </a:rPr>
              <a:t>. Retrieved from New Zealand Productivity Commission website: http://www.productivity.govt.nz/news/new-inquiry-new-models-of-tertiary-education</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Statistics New Zealand. (2017). </a:t>
            </a:r>
            <a:r>
              <a:rPr lang="en-NZ" sz="1200" i="1" kern="1200" dirty="0" smtClean="0">
                <a:solidFill>
                  <a:schemeClr val="tx1"/>
                </a:solidFill>
                <a:effectLst/>
                <a:latin typeface="+mn-lt"/>
                <a:ea typeface="+mn-ea"/>
                <a:cs typeface="+mn-cs"/>
              </a:rPr>
              <a:t>Skills mismatch in the labour market: Concepts, data sources, and measures</a:t>
            </a:r>
            <a:r>
              <a:rPr lang="en-NZ" sz="1200" kern="1200" dirty="0" smtClean="0">
                <a:solidFill>
                  <a:schemeClr val="tx1"/>
                </a:solidFill>
                <a:effectLst/>
                <a:latin typeface="+mn-lt"/>
                <a:ea typeface="+mn-ea"/>
                <a:cs typeface="+mn-cs"/>
              </a:rPr>
              <a:t>. Retrieved from Statistics New Zealand website: https://www.stats.govt.nz/experimental/skills-mismatch-in-the-labour-market</a:t>
            </a:r>
          </a:p>
          <a:p>
            <a:pPr marL="0" marR="0" indent="0" algn="l" defTabSz="914400" rtl="0" eaLnBrk="1" fontAlgn="auto" latinLnBrk="0" hangingPunct="1">
              <a:lnSpc>
                <a:spcPct val="100000"/>
              </a:lnSpc>
              <a:spcBef>
                <a:spcPts val="0"/>
              </a:spcBef>
              <a:spcAft>
                <a:spcPts val="600"/>
              </a:spcAft>
              <a:buClrTx/>
              <a:buSzTx/>
              <a:buFontTx/>
              <a:buNone/>
              <a:tabLst/>
              <a:defRPr/>
            </a:pPr>
            <a:endParaRPr lang="en-N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600"/>
              </a:spcAft>
              <a:buClrTx/>
              <a:buSzTx/>
              <a:buFontTx/>
              <a:buNone/>
              <a:tabLst/>
              <a:defRPr/>
            </a:pPr>
            <a:endParaRPr lang="en-NZ" sz="1200" kern="1200" dirty="0" smtClean="0">
              <a:solidFill>
                <a:schemeClr val="tx1"/>
              </a:solidFill>
              <a:effectLst/>
              <a:latin typeface="+mn-lt"/>
              <a:ea typeface="+mn-ea"/>
              <a:cs typeface="+mn-cs"/>
            </a:endParaRPr>
          </a:p>
          <a:p>
            <a:pPr>
              <a:spcAft>
                <a:spcPts val="600"/>
              </a:spcAft>
            </a:pP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18</a:t>
            </a:fld>
            <a:endParaRPr lang="en-NZ"/>
          </a:p>
        </p:txBody>
      </p:sp>
    </p:spTree>
    <p:extLst>
      <p:ext uri="{BB962C8B-B14F-4D97-AF65-F5344CB8AC3E}">
        <p14:creationId xmlns:p14="http://schemas.microsoft.com/office/powerpoint/2010/main" val="3001736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NZ" sz="1200" kern="1200" dirty="0" smtClean="0">
                <a:solidFill>
                  <a:schemeClr val="tx1"/>
                </a:solidFill>
                <a:effectLst/>
                <a:latin typeface="+mn-lt"/>
                <a:ea typeface="+mn-ea"/>
                <a:cs typeface="+mn-cs"/>
              </a:rPr>
              <a:t>On low productivity resulting from low wages see for example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Altman, M. (2012). The Living Wage, Economic Efficiency, and Socio-Economic Wellbeing in a Competitive Market Economy. </a:t>
            </a:r>
            <a:r>
              <a:rPr lang="en-NZ" sz="1200" i="1" kern="1200" dirty="0" smtClean="0">
                <a:solidFill>
                  <a:schemeClr val="tx1"/>
                </a:solidFill>
                <a:effectLst/>
                <a:latin typeface="+mn-lt"/>
                <a:ea typeface="+mn-ea"/>
                <a:cs typeface="+mn-cs"/>
              </a:rPr>
              <a:t>Forum for Social Economics</a:t>
            </a:r>
            <a:r>
              <a:rPr lang="en-NZ" sz="1200" kern="1200" dirty="0" smtClean="0">
                <a:solidFill>
                  <a:schemeClr val="tx1"/>
                </a:solidFill>
                <a:effectLst/>
                <a:latin typeface="+mn-lt"/>
                <a:ea typeface="+mn-ea"/>
                <a:cs typeface="+mn-cs"/>
              </a:rPr>
              <a:t>, </a:t>
            </a:r>
            <a:r>
              <a:rPr lang="en-NZ" sz="1200" i="1" kern="1200" dirty="0" smtClean="0">
                <a:solidFill>
                  <a:schemeClr val="tx1"/>
                </a:solidFill>
                <a:effectLst/>
                <a:latin typeface="+mn-lt"/>
                <a:ea typeface="+mn-ea"/>
                <a:cs typeface="+mn-cs"/>
              </a:rPr>
              <a:t>41</a:t>
            </a:r>
            <a:r>
              <a:rPr lang="en-NZ" sz="1200" kern="1200" dirty="0" smtClean="0">
                <a:solidFill>
                  <a:schemeClr val="tx1"/>
                </a:solidFill>
                <a:effectLst/>
                <a:latin typeface="+mn-lt"/>
                <a:ea typeface="+mn-ea"/>
                <a:cs typeface="+mn-cs"/>
              </a:rPr>
              <a:t>(2–3), 166–186. https://doi.org/10.1007/s12143-011-9095-8</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Fehr, E., </a:t>
            </a:r>
            <a:r>
              <a:rPr lang="en-NZ" sz="1200" kern="1200" dirty="0" err="1" smtClean="0">
                <a:solidFill>
                  <a:schemeClr val="tx1"/>
                </a:solidFill>
                <a:effectLst/>
                <a:latin typeface="+mn-lt"/>
                <a:ea typeface="+mn-ea"/>
                <a:cs typeface="+mn-cs"/>
              </a:rPr>
              <a:t>Goette</a:t>
            </a:r>
            <a:r>
              <a:rPr lang="en-NZ" sz="1200" kern="1200" dirty="0" smtClean="0">
                <a:solidFill>
                  <a:schemeClr val="tx1"/>
                </a:solidFill>
                <a:effectLst/>
                <a:latin typeface="+mn-lt"/>
                <a:ea typeface="+mn-ea"/>
                <a:cs typeface="+mn-cs"/>
              </a:rPr>
              <a:t>, L., &amp; </a:t>
            </a:r>
            <a:r>
              <a:rPr lang="en-NZ" sz="1200" kern="1200" dirty="0" err="1" smtClean="0">
                <a:solidFill>
                  <a:schemeClr val="tx1"/>
                </a:solidFill>
                <a:effectLst/>
                <a:latin typeface="+mn-lt"/>
                <a:ea typeface="+mn-ea"/>
                <a:cs typeface="+mn-cs"/>
              </a:rPr>
              <a:t>Zehnder</a:t>
            </a:r>
            <a:r>
              <a:rPr lang="en-NZ" sz="1200" kern="1200" dirty="0" smtClean="0">
                <a:solidFill>
                  <a:schemeClr val="tx1"/>
                </a:solidFill>
                <a:effectLst/>
                <a:latin typeface="+mn-lt"/>
                <a:ea typeface="+mn-ea"/>
                <a:cs typeface="+mn-cs"/>
              </a:rPr>
              <a:t>, C. (2008). </a:t>
            </a:r>
            <a:r>
              <a:rPr lang="en-NZ" sz="1200" i="1" kern="1200" dirty="0" smtClean="0">
                <a:solidFill>
                  <a:schemeClr val="tx1"/>
                </a:solidFill>
                <a:effectLst/>
                <a:latin typeface="+mn-lt"/>
                <a:ea typeface="+mn-ea"/>
                <a:cs typeface="+mn-cs"/>
              </a:rPr>
              <a:t>A </a:t>
            </a:r>
            <a:r>
              <a:rPr lang="en-NZ" sz="1200" i="1" kern="1200" dirty="0" err="1" smtClean="0">
                <a:solidFill>
                  <a:schemeClr val="tx1"/>
                </a:solidFill>
                <a:effectLst/>
                <a:latin typeface="+mn-lt"/>
                <a:ea typeface="+mn-ea"/>
                <a:cs typeface="+mn-cs"/>
              </a:rPr>
              <a:t>behavioral</a:t>
            </a:r>
            <a:r>
              <a:rPr lang="en-NZ" sz="1200" i="1" kern="1200" dirty="0" smtClean="0">
                <a:solidFill>
                  <a:schemeClr val="tx1"/>
                </a:solidFill>
                <a:effectLst/>
                <a:latin typeface="+mn-lt"/>
                <a:ea typeface="+mn-ea"/>
                <a:cs typeface="+mn-cs"/>
              </a:rPr>
              <a:t> account of the </a:t>
            </a:r>
            <a:r>
              <a:rPr lang="en-NZ" sz="1200" i="1" kern="1200" dirty="0" err="1" smtClean="0">
                <a:solidFill>
                  <a:schemeClr val="tx1"/>
                </a:solidFill>
                <a:effectLst/>
                <a:latin typeface="+mn-lt"/>
                <a:ea typeface="+mn-ea"/>
                <a:cs typeface="+mn-cs"/>
              </a:rPr>
              <a:t>labor</a:t>
            </a:r>
            <a:r>
              <a:rPr lang="en-NZ" sz="1200" i="1" kern="1200" dirty="0" smtClean="0">
                <a:solidFill>
                  <a:schemeClr val="tx1"/>
                </a:solidFill>
                <a:effectLst/>
                <a:latin typeface="+mn-lt"/>
                <a:ea typeface="+mn-ea"/>
                <a:cs typeface="+mn-cs"/>
              </a:rPr>
              <a:t> market: the role of fairness concerns</a:t>
            </a:r>
            <a:r>
              <a:rPr lang="en-NZ" sz="1200" kern="1200" dirty="0" smtClean="0">
                <a:solidFill>
                  <a:schemeClr val="tx1"/>
                </a:solidFill>
                <a:effectLst/>
                <a:latin typeface="+mn-lt"/>
                <a:ea typeface="+mn-ea"/>
                <a:cs typeface="+mn-cs"/>
              </a:rPr>
              <a:t> (Discussion Paper No. 3901) (p. 48). Zurich: Institute for the Study of </a:t>
            </a:r>
            <a:r>
              <a:rPr lang="en-NZ" sz="1200" kern="1200" dirty="0" err="1" smtClean="0">
                <a:solidFill>
                  <a:schemeClr val="tx1"/>
                </a:solidFill>
                <a:effectLst/>
                <a:latin typeface="+mn-lt"/>
                <a:ea typeface="+mn-ea"/>
                <a:cs typeface="+mn-cs"/>
              </a:rPr>
              <a:t>Labor</a:t>
            </a:r>
            <a:r>
              <a:rPr lang="en-NZ" sz="1200" kern="1200" dirty="0" smtClean="0">
                <a:solidFill>
                  <a:schemeClr val="tx1"/>
                </a:solidFill>
                <a:effectLst/>
                <a:latin typeface="+mn-lt"/>
                <a:ea typeface="+mn-ea"/>
                <a:cs typeface="+mn-cs"/>
              </a:rPr>
              <a:t> (IZA). Retrieved from http://ideas.repec.org/p/zur/iewwpx/394.html</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NZ" sz="1200" kern="1200" dirty="0" err="1" smtClean="0">
                <a:solidFill>
                  <a:schemeClr val="tx1"/>
                </a:solidFill>
                <a:effectLst/>
                <a:latin typeface="+mn-lt"/>
                <a:ea typeface="+mn-ea"/>
                <a:cs typeface="+mn-cs"/>
              </a:rPr>
              <a:t>Krassoi</a:t>
            </a:r>
            <a:r>
              <a:rPr lang="en-NZ" sz="1200" kern="1200" dirty="0" smtClean="0">
                <a:solidFill>
                  <a:schemeClr val="tx1"/>
                </a:solidFill>
                <a:effectLst/>
                <a:latin typeface="+mn-lt"/>
                <a:ea typeface="+mn-ea"/>
                <a:cs typeface="+mn-cs"/>
              </a:rPr>
              <a:t> Peach, E., &amp; Stanley, T. D. (2009). Efficiency Wages, Productivity and Simultaneity: A Meta-Regression Analysis. </a:t>
            </a:r>
            <a:r>
              <a:rPr lang="en-NZ" sz="1200" i="1" kern="1200" dirty="0" smtClean="0">
                <a:solidFill>
                  <a:schemeClr val="tx1"/>
                </a:solidFill>
                <a:effectLst/>
                <a:latin typeface="+mn-lt"/>
                <a:ea typeface="+mn-ea"/>
                <a:cs typeface="+mn-cs"/>
              </a:rPr>
              <a:t>Journal of </a:t>
            </a:r>
            <a:r>
              <a:rPr lang="en-NZ" sz="1200" i="1" kern="1200" dirty="0" err="1" smtClean="0">
                <a:solidFill>
                  <a:schemeClr val="tx1"/>
                </a:solidFill>
                <a:effectLst/>
                <a:latin typeface="+mn-lt"/>
                <a:ea typeface="+mn-ea"/>
                <a:cs typeface="+mn-cs"/>
              </a:rPr>
              <a:t>Labor</a:t>
            </a:r>
            <a:r>
              <a:rPr lang="en-NZ" sz="1200" i="1" kern="1200" dirty="0" smtClean="0">
                <a:solidFill>
                  <a:schemeClr val="tx1"/>
                </a:solidFill>
                <a:effectLst/>
                <a:latin typeface="+mn-lt"/>
                <a:ea typeface="+mn-ea"/>
                <a:cs typeface="+mn-cs"/>
              </a:rPr>
              <a:t> Research</a:t>
            </a:r>
            <a:r>
              <a:rPr lang="en-NZ" sz="1200" kern="1200" dirty="0" smtClean="0">
                <a:solidFill>
                  <a:schemeClr val="tx1"/>
                </a:solidFill>
                <a:effectLst/>
                <a:latin typeface="+mn-lt"/>
                <a:ea typeface="+mn-ea"/>
                <a:cs typeface="+mn-cs"/>
              </a:rPr>
              <a:t>, </a:t>
            </a:r>
            <a:r>
              <a:rPr lang="en-NZ" sz="1200" i="1" kern="1200" dirty="0" smtClean="0">
                <a:solidFill>
                  <a:schemeClr val="tx1"/>
                </a:solidFill>
                <a:effectLst/>
                <a:latin typeface="+mn-lt"/>
                <a:ea typeface="+mn-ea"/>
                <a:cs typeface="+mn-cs"/>
              </a:rPr>
              <a:t>30</a:t>
            </a:r>
            <a:r>
              <a:rPr lang="en-NZ" sz="1200" kern="1200" dirty="0" smtClean="0">
                <a:solidFill>
                  <a:schemeClr val="tx1"/>
                </a:solidFill>
                <a:effectLst/>
                <a:latin typeface="+mn-lt"/>
                <a:ea typeface="+mn-ea"/>
                <a:cs typeface="+mn-cs"/>
              </a:rPr>
              <a:t>(3), 262–268. https://doi.org/DOI 10.1007/s12122-009-9066-5</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Storm, S., &amp; </a:t>
            </a:r>
            <a:r>
              <a:rPr lang="en-NZ" sz="1200" kern="1200" dirty="0" err="1" smtClean="0">
                <a:solidFill>
                  <a:schemeClr val="tx1"/>
                </a:solidFill>
                <a:effectLst/>
                <a:latin typeface="+mn-lt"/>
                <a:ea typeface="+mn-ea"/>
                <a:cs typeface="+mn-cs"/>
              </a:rPr>
              <a:t>Naastepad</a:t>
            </a:r>
            <a:r>
              <a:rPr lang="en-NZ" sz="1200" kern="1200" dirty="0" smtClean="0">
                <a:solidFill>
                  <a:schemeClr val="tx1"/>
                </a:solidFill>
                <a:effectLst/>
                <a:latin typeface="+mn-lt"/>
                <a:ea typeface="+mn-ea"/>
                <a:cs typeface="+mn-cs"/>
              </a:rPr>
              <a:t>, C. W. M. (2011). The productivity and investment effects of wage-led growth. </a:t>
            </a:r>
            <a:r>
              <a:rPr lang="en-NZ" sz="1200" i="1" kern="1200" dirty="0" smtClean="0">
                <a:solidFill>
                  <a:schemeClr val="tx1"/>
                </a:solidFill>
                <a:effectLst/>
                <a:latin typeface="+mn-lt"/>
                <a:ea typeface="+mn-ea"/>
                <a:cs typeface="+mn-cs"/>
              </a:rPr>
              <a:t>International Journal of Labour Research</a:t>
            </a:r>
            <a:r>
              <a:rPr lang="en-NZ" sz="1200" kern="1200" dirty="0" smtClean="0">
                <a:solidFill>
                  <a:schemeClr val="tx1"/>
                </a:solidFill>
                <a:effectLst/>
                <a:latin typeface="+mn-lt"/>
                <a:ea typeface="+mn-ea"/>
                <a:cs typeface="+mn-cs"/>
              </a:rPr>
              <a:t>, </a:t>
            </a:r>
            <a:r>
              <a:rPr lang="en-NZ" sz="1200" i="1" kern="1200" dirty="0" smtClean="0">
                <a:solidFill>
                  <a:schemeClr val="tx1"/>
                </a:solidFill>
                <a:effectLst/>
                <a:latin typeface="+mn-lt"/>
                <a:ea typeface="+mn-ea"/>
                <a:cs typeface="+mn-cs"/>
              </a:rPr>
              <a:t>3</a:t>
            </a:r>
            <a:r>
              <a:rPr lang="en-NZ" sz="1200" kern="1200" dirty="0" smtClean="0">
                <a:solidFill>
                  <a:schemeClr val="tx1"/>
                </a:solidFill>
                <a:effectLst/>
                <a:latin typeface="+mn-lt"/>
                <a:ea typeface="+mn-ea"/>
                <a:cs typeface="+mn-cs"/>
              </a:rPr>
              <a:t>(2), 189–217. Retrieved from http://www.ilo.org/actrav/what/pubs/WCMS_168753/lang--en/index.htm</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NZ" sz="1200" kern="1200" dirty="0" smtClean="0">
              <a:solidFill>
                <a:schemeClr val="tx1"/>
              </a:solidFill>
              <a:effectLst/>
              <a:latin typeface="+mn-lt"/>
              <a:ea typeface="+mn-ea"/>
              <a:cs typeface="+mn-cs"/>
            </a:endParaRPr>
          </a:p>
          <a:p>
            <a:pPr>
              <a:spcAft>
                <a:spcPts val="600"/>
              </a:spcAft>
            </a:pP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19</a:t>
            </a:fld>
            <a:endParaRPr lang="en-NZ"/>
          </a:p>
        </p:txBody>
      </p:sp>
    </p:spTree>
    <p:extLst>
      <p:ext uri="{BB962C8B-B14F-4D97-AF65-F5344CB8AC3E}">
        <p14:creationId xmlns:p14="http://schemas.microsoft.com/office/powerpoint/2010/main" val="3001736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NZ" dirty="0" smtClean="0">
                <a:effectLst/>
              </a:rPr>
              <a:t>On “China shock”:</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NZ" dirty="0" err="1" smtClean="0">
                <a:effectLst/>
              </a:rPr>
              <a:t>Ebenstein</a:t>
            </a:r>
            <a:r>
              <a:rPr lang="en-NZ" dirty="0" smtClean="0">
                <a:effectLst/>
              </a:rPr>
              <a:t>, A., Harrison, A., &amp; McMillan, M. (2015). </a:t>
            </a:r>
            <a:r>
              <a:rPr lang="en-NZ" i="1" dirty="0" smtClean="0">
                <a:effectLst/>
              </a:rPr>
              <a:t>Why are American Workers getting Poorer? China, Trade and Offshoring</a:t>
            </a:r>
            <a:r>
              <a:rPr lang="en-NZ" dirty="0" smtClean="0">
                <a:effectLst/>
              </a:rPr>
              <a:t> (Working Paper No. 21027). Retrieved from National Bureau of Economic Research website: </a:t>
            </a:r>
            <a:r>
              <a:rPr lang="en-NZ" dirty="0" smtClean="0">
                <a:effectLst/>
                <a:hlinkClick r:id="rId3"/>
              </a:rPr>
              <a:t>http://www.nber.org/papers/w21027</a:t>
            </a:r>
            <a:endParaRPr lang="en-NZ" dirty="0" smtClean="0">
              <a:effectLst/>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NZ" dirty="0" err="1" smtClean="0">
                <a:effectLst/>
              </a:rPr>
              <a:t>Autor</a:t>
            </a:r>
            <a:r>
              <a:rPr lang="en-NZ" dirty="0" smtClean="0">
                <a:effectLst/>
              </a:rPr>
              <a:t>, D. H., Dorn, D., &amp; Hanson, G. H. (2013). The China Syndrome: Local </a:t>
            </a:r>
            <a:r>
              <a:rPr lang="en-NZ" dirty="0" err="1" smtClean="0">
                <a:effectLst/>
              </a:rPr>
              <a:t>Labor</a:t>
            </a:r>
            <a:r>
              <a:rPr lang="en-NZ" dirty="0" smtClean="0">
                <a:effectLst/>
              </a:rPr>
              <a:t> Market Effects of Import Competition in the United States. </a:t>
            </a:r>
            <a:r>
              <a:rPr lang="en-NZ" i="1" dirty="0" smtClean="0">
                <a:effectLst/>
              </a:rPr>
              <a:t>American Economic Review</a:t>
            </a:r>
            <a:r>
              <a:rPr lang="en-NZ" dirty="0" smtClean="0">
                <a:effectLst/>
              </a:rPr>
              <a:t>, </a:t>
            </a:r>
            <a:r>
              <a:rPr lang="en-NZ" i="1" dirty="0" smtClean="0">
                <a:effectLst/>
              </a:rPr>
              <a:t>103</a:t>
            </a:r>
            <a:r>
              <a:rPr lang="en-NZ" dirty="0" smtClean="0">
                <a:effectLst/>
              </a:rPr>
              <a:t>(6), 2121–2168. </a:t>
            </a:r>
            <a:r>
              <a:rPr lang="en-NZ" dirty="0" smtClean="0">
                <a:effectLst/>
                <a:hlinkClick r:id="rId4"/>
              </a:rPr>
              <a:t>https://doi.org/10.1257/aer.103.6.2121</a:t>
            </a:r>
            <a:endParaRPr lang="en-NZ" dirty="0" smtClean="0">
              <a:effectLst/>
            </a:endParaRPr>
          </a:p>
          <a:p>
            <a:pPr marL="171450" indent="-171450">
              <a:buFont typeface="Arial" panose="020B0604020202020204" pitchFamily="34" charset="0"/>
              <a:buChar char="•"/>
            </a:pPr>
            <a:r>
              <a:rPr lang="en-NZ" dirty="0" err="1" smtClean="0">
                <a:effectLst/>
              </a:rPr>
              <a:t>Autor</a:t>
            </a:r>
            <a:r>
              <a:rPr lang="en-NZ" dirty="0" smtClean="0">
                <a:effectLst/>
              </a:rPr>
              <a:t>, D. H., Dorn, D., &amp; Hanson, G. H. (2016). </a:t>
            </a:r>
            <a:r>
              <a:rPr lang="en-NZ" i="1" dirty="0" smtClean="0">
                <a:effectLst/>
              </a:rPr>
              <a:t>The China Shock: Learning from </a:t>
            </a:r>
            <a:r>
              <a:rPr lang="en-NZ" i="1" dirty="0" err="1" smtClean="0">
                <a:effectLst/>
              </a:rPr>
              <a:t>Labor</a:t>
            </a:r>
            <a:r>
              <a:rPr lang="en-NZ" i="1" dirty="0" smtClean="0">
                <a:effectLst/>
              </a:rPr>
              <a:t> Market Adjustment to Large Changes in Trade</a:t>
            </a:r>
            <a:r>
              <a:rPr lang="en-NZ" dirty="0" smtClean="0">
                <a:effectLst/>
              </a:rPr>
              <a:t> (Working Paper No. 21906). Retrieved from National Bureau of Economic Research website: </a:t>
            </a:r>
            <a:r>
              <a:rPr lang="en-NZ" dirty="0" smtClean="0">
                <a:effectLst/>
                <a:hlinkClick r:id="rId5"/>
              </a:rPr>
              <a:t>http://www.ddorn.net/papers/Autor-Dorn-Hanson-ChinaShock_New.pdf</a:t>
            </a:r>
            <a:endParaRPr lang="en-NZ" dirty="0" smtClean="0">
              <a:effectLst/>
            </a:endParaRPr>
          </a:p>
          <a:p>
            <a:pPr marL="0" indent="0">
              <a:buFont typeface="Arial" panose="020B0604020202020204" pitchFamily="34" charset="0"/>
              <a:buNone/>
            </a:pPr>
            <a:r>
              <a:rPr lang="en-NZ" dirty="0" smtClean="0">
                <a:effectLst/>
              </a:rPr>
              <a:t>On</a:t>
            </a:r>
            <a:r>
              <a:rPr lang="en-NZ" baseline="0" dirty="0" smtClean="0">
                <a:effectLst/>
              </a:rPr>
              <a:t> costs of worker displacement in New Zealand</a:t>
            </a:r>
            <a:endParaRPr lang="en-NZ" dirty="0" smtClean="0">
              <a:effectLs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smtClean="0">
                <a:effectLst/>
              </a:rPr>
              <a:t>Dixon, S., &amp; </a:t>
            </a:r>
            <a:r>
              <a:rPr lang="en-NZ" dirty="0" err="1" smtClean="0">
                <a:effectLst/>
              </a:rPr>
              <a:t>Stillman</a:t>
            </a:r>
            <a:r>
              <a:rPr lang="en-NZ" dirty="0" smtClean="0">
                <a:effectLst/>
              </a:rPr>
              <a:t>, S. (2009). </a:t>
            </a:r>
            <a:r>
              <a:rPr lang="en-NZ" i="1" dirty="0" smtClean="0">
                <a:effectLst/>
              </a:rPr>
              <a:t>The Impact of Firm Closure on Workers’ Future Labour Market Outcomes</a:t>
            </a:r>
            <a:r>
              <a:rPr lang="en-NZ" dirty="0" smtClean="0">
                <a:effectLst/>
              </a:rPr>
              <a:t> (p. 66). Retrieved from Statistics New Zealand website: </a:t>
            </a:r>
            <a:r>
              <a:rPr lang="en-NZ" dirty="0" smtClean="0">
                <a:effectLst/>
                <a:hlinkClick r:id="rId6"/>
              </a:rPr>
              <a:t>http://www.stats.govt.nz/browse_for_stats/income-and-work/employment_and_unemployment/the-impact-of-firm-closure-on-workers-future-labour-market-outcomes.aspx</a:t>
            </a:r>
            <a:endParaRPr lang="en-NZ" dirty="0" smtClean="0">
              <a:effectLs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smtClean="0">
                <a:effectLst/>
              </a:rPr>
              <a:t>Dixon, S., &amp; </a:t>
            </a:r>
            <a:r>
              <a:rPr lang="en-NZ" dirty="0" err="1" smtClean="0">
                <a:effectLst/>
              </a:rPr>
              <a:t>Maré</a:t>
            </a:r>
            <a:r>
              <a:rPr lang="en-NZ" dirty="0" smtClean="0">
                <a:effectLst/>
              </a:rPr>
              <a:t>, D. C. (2013). </a:t>
            </a:r>
            <a:r>
              <a:rPr lang="en-NZ" i="1" dirty="0" smtClean="0">
                <a:effectLst/>
              </a:rPr>
              <a:t>The Costs of Involuntary Job Loss: Impacts On Workers’ Employment and Earnings</a:t>
            </a:r>
            <a:r>
              <a:rPr lang="en-NZ" dirty="0" smtClean="0">
                <a:effectLst/>
              </a:rPr>
              <a:t> (Working Paper No. 13–03). Retrieved from Motu Economic and Public Policy Research website: </a:t>
            </a:r>
            <a:r>
              <a:rPr lang="en-NZ" dirty="0" smtClean="0">
                <a:effectLst/>
                <a:hlinkClick r:id="rId7"/>
              </a:rPr>
              <a:t>http://www.motu.org.nz/publications/detail/the_costs_of_involuntary_job_loss_MotuWP</a:t>
            </a:r>
            <a:endParaRPr lang="en-NZ" dirty="0" smtClean="0">
              <a:effectLs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err="1" smtClean="0">
                <a:effectLst/>
              </a:rPr>
              <a:t>Hyslop</a:t>
            </a:r>
            <a:r>
              <a:rPr lang="en-NZ" dirty="0" smtClean="0">
                <a:effectLst/>
              </a:rPr>
              <a:t>, D., &amp; Townsend, W. (2017). </a:t>
            </a:r>
            <a:r>
              <a:rPr lang="en-NZ" i="1" dirty="0" smtClean="0">
                <a:effectLst/>
              </a:rPr>
              <a:t>The Longer Term Impacts of Job Displacement on Labour Market Outcomes</a:t>
            </a:r>
            <a:r>
              <a:rPr lang="en-NZ" dirty="0" smtClean="0">
                <a:effectLst/>
              </a:rPr>
              <a:t> (Working Paper No. 17–12). Retrieved from Motu Economic and Public Policy Research website: </a:t>
            </a:r>
            <a:r>
              <a:rPr lang="en-NZ" dirty="0" smtClean="0">
                <a:effectLst/>
                <a:hlinkClick r:id="rId8"/>
              </a:rPr>
              <a:t>http://motu.nz/our-work/population-and-labour/individual-and-group-outcomes/the-longer-term-impacts-of-job-displacement-on-labour-market-outcomes/</a:t>
            </a:r>
            <a:endParaRPr lang="en-NZ" dirty="0" smtClean="0">
              <a:effectLs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smtClean="0">
                <a:effectLst/>
              </a:rPr>
              <a:t>OECD. (2017). </a:t>
            </a:r>
            <a:r>
              <a:rPr lang="en-NZ" i="1" dirty="0" smtClean="0">
                <a:effectLst/>
              </a:rPr>
              <a:t>Back to work, New Zealand: improving the re-employment prospects of displaced workers</a:t>
            </a:r>
            <a:r>
              <a:rPr lang="en-NZ" dirty="0" smtClean="0">
                <a:effectLst/>
              </a:rPr>
              <a:t>. Retrieved from </a:t>
            </a:r>
            <a:r>
              <a:rPr lang="en-NZ" dirty="0" smtClean="0">
                <a:effectLst/>
                <a:hlinkClick r:id="rId9"/>
              </a:rPr>
              <a:t>http://dx.doi.org/10.1787/9789264264434-en</a:t>
            </a:r>
            <a:endParaRPr lang="en-NZ" dirty="0" smtClean="0">
              <a:effectLst/>
            </a:endParaRPr>
          </a:p>
          <a:p>
            <a:endParaRPr lang="en-NZ" dirty="0" smtClean="0">
              <a:effectLst/>
            </a:endParaRPr>
          </a:p>
          <a:p>
            <a:pPr>
              <a:spcAft>
                <a:spcPts val="600"/>
              </a:spcAft>
            </a:pP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20</a:t>
            </a:fld>
            <a:endParaRPr lang="en-NZ"/>
          </a:p>
        </p:txBody>
      </p:sp>
    </p:spTree>
    <p:extLst>
      <p:ext uri="{BB962C8B-B14F-4D97-AF65-F5344CB8AC3E}">
        <p14:creationId xmlns:p14="http://schemas.microsoft.com/office/powerpoint/2010/main" val="3001736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NZ"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NZ" sz="1200" dirty="0" smtClean="0"/>
              <a:t>OECD (2017), </a:t>
            </a:r>
            <a:r>
              <a:rPr lang="en-NZ" sz="1200" i="1" dirty="0" smtClean="0"/>
              <a:t>Back to Work: New Zealand: Improving the Re-employment Prospects of Displaced</a:t>
            </a:r>
            <a:r>
              <a:rPr lang="en-NZ" sz="1200" i="1" baseline="0" dirty="0" smtClean="0"/>
              <a:t> </a:t>
            </a:r>
            <a:r>
              <a:rPr lang="en-NZ" sz="1200" i="1" dirty="0" smtClean="0"/>
              <a:t>Workers</a:t>
            </a:r>
            <a:r>
              <a:rPr lang="en-NZ" sz="1200" dirty="0" smtClean="0"/>
              <a:t>, OECD Publishing, Paris. Available at </a:t>
            </a:r>
            <a:r>
              <a:rPr lang="en-NZ" sz="1200" i="1" dirty="0" smtClean="0">
                <a:hlinkClick r:id="rId3"/>
              </a:rPr>
              <a:t>http://dx.doi.org/10.1787/9789264264434-en</a:t>
            </a:r>
            <a:r>
              <a:rPr lang="en-NZ" sz="1200" i="1" dirty="0" smtClean="0"/>
              <a:t>. </a:t>
            </a:r>
            <a:r>
              <a:rPr lang="en-NZ" sz="1200" i="0" dirty="0" smtClean="0"/>
              <a:t>Figure</a:t>
            </a:r>
            <a:r>
              <a:rPr lang="en-NZ" sz="1200" i="0" baseline="0" dirty="0" smtClean="0"/>
              <a:t> 2.1, p.53.</a:t>
            </a:r>
            <a:endParaRPr lang="en-NZ" sz="1200" i="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NZ" dirty="0" err="1" smtClean="0">
                <a:effectLst/>
              </a:rPr>
              <a:t>Ciminelli</a:t>
            </a:r>
            <a:r>
              <a:rPr lang="en-NZ" dirty="0" smtClean="0">
                <a:effectLst/>
              </a:rPr>
              <a:t>, G., Duval, R. A., &amp; </a:t>
            </a:r>
            <a:r>
              <a:rPr lang="en-NZ" dirty="0" err="1" smtClean="0">
                <a:effectLst/>
              </a:rPr>
              <a:t>Furceri</a:t>
            </a:r>
            <a:r>
              <a:rPr lang="en-NZ" dirty="0" smtClean="0">
                <a:effectLst/>
              </a:rPr>
              <a:t>, D. (2018). </a:t>
            </a:r>
            <a:r>
              <a:rPr lang="en-NZ" i="1" dirty="0" smtClean="0">
                <a:effectLst/>
              </a:rPr>
              <a:t>Employment Protection Deregulation and </a:t>
            </a:r>
            <a:r>
              <a:rPr lang="en-NZ" i="1" dirty="0" err="1" smtClean="0">
                <a:effectLst/>
              </a:rPr>
              <a:t>Labor</a:t>
            </a:r>
            <a:r>
              <a:rPr lang="en-NZ" i="1" dirty="0" smtClean="0">
                <a:effectLst/>
              </a:rPr>
              <a:t> Shares in Advanced Economies</a:t>
            </a:r>
            <a:r>
              <a:rPr lang="en-NZ" dirty="0" smtClean="0">
                <a:effectLst/>
              </a:rPr>
              <a:t> (Working Paper No. WP18/186). Retrieved from International Monetary Fund website: </a:t>
            </a:r>
            <a:r>
              <a:rPr lang="en-NZ" dirty="0" smtClean="0">
                <a:effectLst/>
                <a:hlinkClick r:id="rId4"/>
              </a:rPr>
              <a:t>http://www.imf.org/en/Publications/WP/Issues/2018/08/16/Employment-Protection-Deregulation-and-Labor-Shares-in-Advanced-Economies-46074</a:t>
            </a:r>
            <a:endParaRPr lang="en-NZ" dirty="0" smtClean="0">
              <a:effectLst/>
            </a:endParaRPr>
          </a:p>
          <a:p>
            <a:pPr marL="0" marR="0" indent="0" algn="l" defTabSz="914400" rtl="0" eaLnBrk="1" fontAlgn="auto" latinLnBrk="0" hangingPunct="1">
              <a:lnSpc>
                <a:spcPct val="100000"/>
              </a:lnSpc>
              <a:spcBef>
                <a:spcPts val="0"/>
              </a:spcBef>
              <a:spcAft>
                <a:spcPts val="600"/>
              </a:spcAft>
              <a:buClrTx/>
              <a:buSzTx/>
              <a:buFontTx/>
              <a:buNone/>
              <a:tabLst/>
              <a:defRPr/>
            </a:pPr>
            <a:endParaRPr lang="en-NZ"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9EE05-5845-41C7-A9EB-74706B4EDDC5}" type="slidenum">
              <a:rPr lang="en-NZ" smtClean="0"/>
              <a:t>21</a:t>
            </a:fld>
            <a:endParaRPr lang="en-NZ"/>
          </a:p>
        </p:txBody>
      </p:sp>
    </p:spTree>
    <p:extLst>
      <p:ext uri="{BB962C8B-B14F-4D97-AF65-F5344CB8AC3E}">
        <p14:creationId xmlns:p14="http://schemas.microsoft.com/office/powerpoint/2010/main" val="3001736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ICTWSS database:</a:t>
            </a:r>
            <a:r>
              <a:rPr lang="en-NZ" baseline="0" dirty="0" smtClean="0"/>
              <a:t> ICTWSS: Database on Institutional Characteristics of Trade Unions, Wage Setting, State Intervention and Social Pacts in 51 countries between 1960 and 2014. Available at </a:t>
            </a:r>
            <a:r>
              <a:rPr lang="en-NZ" dirty="0" smtClean="0"/>
              <a:t>http://uva-aias.net/en/ictwss </a:t>
            </a: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22</a:t>
            </a:fld>
            <a:endParaRPr lang="en-NZ"/>
          </a:p>
        </p:txBody>
      </p:sp>
    </p:spTree>
    <p:extLst>
      <p:ext uri="{BB962C8B-B14F-4D97-AF65-F5344CB8AC3E}">
        <p14:creationId xmlns:p14="http://schemas.microsoft.com/office/powerpoint/2010/main" val="1405297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N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600"/>
              </a:spcAft>
              <a:buClrTx/>
              <a:buSzTx/>
              <a:buFontTx/>
              <a:buNone/>
              <a:tabLst/>
              <a:defRPr/>
            </a:pPr>
            <a:endParaRPr lang="en-NZ" sz="1200" kern="1200" dirty="0" smtClean="0">
              <a:solidFill>
                <a:schemeClr val="tx1"/>
              </a:solidFill>
              <a:effectLst/>
              <a:latin typeface="+mn-lt"/>
              <a:ea typeface="+mn-ea"/>
              <a:cs typeface="+mn-cs"/>
            </a:endParaRPr>
          </a:p>
          <a:p>
            <a:pPr>
              <a:spcAft>
                <a:spcPts val="600"/>
              </a:spcAft>
            </a:pP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23</a:t>
            </a:fld>
            <a:endParaRPr lang="en-NZ"/>
          </a:p>
        </p:txBody>
      </p:sp>
    </p:spTree>
    <p:extLst>
      <p:ext uri="{BB962C8B-B14F-4D97-AF65-F5344CB8AC3E}">
        <p14:creationId xmlns:p14="http://schemas.microsoft.com/office/powerpoint/2010/main" val="3001736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International Labour Office. (2013). </a:t>
            </a:r>
            <a:r>
              <a:rPr lang="en-NZ" sz="1200" i="1" kern="1200" dirty="0" smtClean="0">
                <a:solidFill>
                  <a:schemeClr val="tx1"/>
                </a:solidFill>
                <a:effectLst/>
                <a:latin typeface="+mn-lt"/>
                <a:ea typeface="+mn-ea"/>
                <a:cs typeface="+mn-cs"/>
              </a:rPr>
              <a:t>Global Wage Report 2012/13: Wages and Equitable Growth</a:t>
            </a:r>
            <a:r>
              <a:rPr lang="en-NZ" sz="1200" kern="1200" dirty="0" smtClean="0">
                <a:solidFill>
                  <a:schemeClr val="tx1"/>
                </a:solidFill>
                <a:effectLst/>
                <a:latin typeface="+mn-lt"/>
                <a:ea typeface="+mn-ea"/>
                <a:cs typeface="+mn-cs"/>
              </a:rPr>
              <a:t> (Global Wage Reports). Geneva, Switzerland: International Labour Organization. </a:t>
            </a:r>
          </a:p>
          <a:p>
            <a:pPr marL="171450" indent="-171450">
              <a:buFont typeface="Arial" panose="020B0604020202020204" pitchFamily="34" charset="0"/>
              <a:buChar char="•"/>
            </a:pPr>
            <a:r>
              <a:rPr lang="en-NZ" sz="1200" kern="1200" dirty="0" err="1" smtClean="0">
                <a:solidFill>
                  <a:schemeClr val="tx1"/>
                </a:solidFill>
                <a:effectLst/>
                <a:latin typeface="+mn-lt"/>
                <a:ea typeface="+mn-ea"/>
                <a:cs typeface="+mn-cs"/>
              </a:rPr>
              <a:t>Autor</a:t>
            </a:r>
            <a:r>
              <a:rPr lang="en-NZ" sz="1200" kern="1200" dirty="0" smtClean="0">
                <a:solidFill>
                  <a:schemeClr val="tx1"/>
                </a:solidFill>
                <a:effectLst/>
                <a:latin typeface="+mn-lt"/>
                <a:ea typeface="+mn-ea"/>
                <a:cs typeface="+mn-cs"/>
              </a:rPr>
              <a:t>, D., Dorn, D., Katz, L. F., Patterson, C., &amp; Reenen, J. V. (2017). </a:t>
            </a:r>
            <a:r>
              <a:rPr lang="en-NZ" sz="1200" i="1" kern="1200" dirty="0" smtClean="0">
                <a:solidFill>
                  <a:schemeClr val="tx1"/>
                </a:solidFill>
                <a:effectLst/>
                <a:latin typeface="+mn-lt"/>
                <a:ea typeface="+mn-ea"/>
                <a:cs typeface="+mn-cs"/>
              </a:rPr>
              <a:t>The Fall of the </a:t>
            </a:r>
            <a:r>
              <a:rPr lang="en-NZ" sz="1200" i="1" kern="1200" dirty="0" err="1" smtClean="0">
                <a:solidFill>
                  <a:schemeClr val="tx1"/>
                </a:solidFill>
                <a:effectLst/>
                <a:latin typeface="+mn-lt"/>
                <a:ea typeface="+mn-ea"/>
                <a:cs typeface="+mn-cs"/>
              </a:rPr>
              <a:t>Labor</a:t>
            </a:r>
            <a:r>
              <a:rPr lang="en-NZ" sz="1200" i="1" kern="1200" dirty="0" smtClean="0">
                <a:solidFill>
                  <a:schemeClr val="tx1"/>
                </a:solidFill>
                <a:effectLst/>
                <a:latin typeface="+mn-lt"/>
                <a:ea typeface="+mn-ea"/>
                <a:cs typeface="+mn-cs"/>
              </a:rPr>
              <a:t> Share and the Rise of Superstar Firms</a:t>
            </a:r>
            <a:r>
              <a:rPr lang="en-NZ" sz="1200" kern="1200" dirty="0" smtClean="0">
                <a:solidFill>
                  <a:schemeClr val="tx1"/>
                </a:solidFill>
                <a:effectLst/>
                <a:latin typeface="+mn-lt"/>
                <a:ea typeface="+mn-ea"/>
                <a:cs typeface="+mn-cs"/>
              </a:rPr>
              <a:t> (Working Paper No. 23396). USA: National Bureau of Economic Research. </a:t>
            </a:r>
            <a:r>
              <a:rPr lang="en-NZ" sz="1200" u="sng" kern="1200" dirty="0" smtClean="0">
                <a:solidFill>
                  <a:schemeClr val="tx1"/>
                </a:solidFill>
                <a:effectLst/>
                <a:latin typeface="+mn-lt"/>
                <a:ea typeface="+mn-ea"/>
                <a:cs typeface="+mn-cs"/>
                <a:hlinkClick r:id="rId3"/>
              </a:rPr>
              <a:t>https://doi.org/10.3386/w23396; NBER: http://www.nber.org/papers/w23396</a:t>
            </a:r>
            <a:endParaRPr lang="en-NZ"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 </a:t>
            </a:r>
            <a:r>
              <a:rPr lang="en-NZ" sz="1200" kern="1200" dirty="0" err="1" smtClean="0">
                <a:solidFill>
                  <a:schemeClr val="tx1"/>
                </a:solidFill>
                <a:effectLst/>
                <a:latin typeface="+mn-lt"/>
                <a:ea typeface="+mn-ea"/>
                <a:cs typeface="+mn-cs"/>
              </a:rPr>
              <a:t>Autor</a:t>
            </a:r>
            <a:r>
              <a:rPr lang="en-NZ" sz="1200" kern="1200" dirty="0" smtClean="0">
                <a:solidFill>
                  <a:schemeClr val="tx1"/>
                </a:solidFill>
                <a:effectLst/>
                <a:latin typeface="+mn-lt"/>
                <a:ea typeface="+mn-ea"/>
                <a:cs typeface="+mn-cs"/>
              </a:rPr>
              <a:t>, D. H., Dorn, D., Katz, L. F., Patterson, C., &amp; Van Reenen, J. (2017). Concentrating on the Fall of the </a:t>
            </a:r>
            <a:r>
              <a:rPr lang="en-NZ" sz="1200" kern="1200" dirty="0" err="1" smtClean="0">
                <a:solidFill>
                  <a:schemeClr val="tx1"/>
                </a:solidFill>
                <a:effectLst/>
                <a:latin typeface="+mn-lt"/>
                <a:ea typeface="+mn-ea"/>
                <a:cs typeface="+mn-cs"/>
              </a:rPr>
              <a:t>Labor</a:t>
            </a:r>
            <a:r>
              <a:rPr lang="en-NZ" sz="1200" kern="1200" dirty="0" smtClean="0">
                <a:solidFill>
                  <a:schemeClr val="tx1"/>
                </a:solidFill>
                <a:effectLst/>
                <a:latin typeface="+mn-lt"/>
                <a:ea typeface="+mn-ea"/>
                <a:cs typeface="+mn-cs"/>
              </a:rPr>
              <a:t> Share. </a:t>
            </a:r>
            <a:r>
              <a:rPr lang="en-NZ" sz="1200" i="1" kern="1200" dirty="0" smtClean="0">
                <a:solidFill>
                  <a:schemeClr val="tx1"/>
                </a:solidFill>
                <a:effectLst/>
                <a:latin typeface="+mn-lt"/>
                <a:ea typeface="+mn-ea"/>
                <a:cs typeface="+mn-cs"/>
              </a:rPr>
              <a:t>American Economic Review</a:t>
            </a:r>
            <a:r>
              <a:rPr lang="en-NZ" sz="1200" kern="1200" dirty="0" smtClean="0">
                <a:solidFill>
                  <a:schemeClr val="tx1"/>
                </a:solidFill>
                <a:effectLst/>
                <a:latin typeface="+mn-lt"/>
                <a:ea typeface="+mn-ea"/>
                <a:cs typeface="+mn-cs"/>
              </a:rPr>
              <a:t>, </a:t>
            </a:r>
            <a:r>
              <a:rPr lang="en-NZ" sz="1200" i="1" kern="1200" dirty="0" smtClean="0">
                <a:solidFill>
                  <a:schemeClr val="tx1"/>
                </a:solidFill>
                <a:effectLst/>
                <a:latin typeface="+mn-lt"/>
                <a:ea typeface="+mn-ea"/>
                <a:cs typeface="+mn-cs"/>
              </a:rPr>
              <a:t>107</a:t>
            </a:r>
            <a:r>
              <a:rPr lang="en-NZ" sz="1200" kern="1200" dirty="0" smtClean="0">
                <a:solidFill>
                  <a:schemeClr val="tx1"/>
                </a:solidFill>
                <a:effectLst/>
                <a:latin typeface="+mn-lt"/>
                <a:ea typeface="+mn-ea"/>
                <a:cs typeface="+mn-cs"/>
              </a:rPr>
              <a:t>(5), 180–185. </a:t>
            </a:r>
            <a:r>
              <a:rPr lang="en-NZ" sz="1200" u="sng" kern="1200" dirty="0" smtClean="0">
                <a:solidFill>
                  <a:schemeClr val="tx1"/>
                </a:solidFill>
                <a:effectLst/>
                <a:latin typeface="+mn-lt"/>
                <a:ea typeface="+mn-ea"/>
                <a:cs typeface="+mn-cs"/>
                <a:hlinkClick r:id="rId4"/>
              </a:rPr>
              <a:t>https://doi.org/10.1257/aer.p20171102</a:t>
            </a:r>
            <a:endParaRPr lang="en-NZ"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  </a:t>
            </a:r>
            <a:r>
              <a:rPr lang="en-NZ" sz="1200" kern="1200" dirty="0" err="1" smtClean="0">
                <a:solidFill>
                  <a:schemeClr val="tx1"/>
                </a:solidFill>
                <a:effectLst/>
                <a:latin typeface="+mn-lt"/>
                <a:ea typeface="+mn-ea"/>
                <a:cs typeface="+mn-cs"/>
              </a:rPr>
              <a:t>Barkai</a:t>
            </a:r>
            <a:r>
              <a:rPr lang="en-NZ" sz="1200" kern="1200" dirty="0" smtClean="0">
                <a:solidFill>
                  <a:schemeClr val="tx1"/>
                </a:solidFill>
                <a:effectLst/>
                <a:latin typeface="+mn-lt"/>
                <a:ea typeface="+mn-ea"/>
                <a:cs typeface="+mn-cs"/>
              </a:rPr>
              <a:t>, S. (2016). </a:t>
            </a:r>
            <a:r>
              <a:rPr lang="en-NZ" sz="1200" i="1" kern="1200" dirty="0" smtClean="0">
                <a:solidFill>
                  <a:schemeClr val="tx1"/>
                </a:solidFill>
                <a:effectLst/>
                <a:latin typeface="+mn-lt"/>
                <a:ea typeface="+mn-ea"/>
                <a:cs typeface="+mn-cs"/>
              </a:rPr>
              <a:t>Declining </a:t>
            </a:r>
            <a:r>
              <a:rPr lang="en-NZ" sz="1200" i="1" kern="1200" dirty="0" err="1" smtClean="0">
                <a:solidFill>
                  <a:schemeClr val="tx1"/>
                </a:solidFill>
                <a:effectLst/>
                <a:latin typeface="+mn-lt"/>
                <a:ea typeface="+mn-ea"/>
                <a:cs typeface="+mn-cs"/>
              </a:rPr>
              <a:t>Labor</a:t>
            </a:r>
            <a:r>
              <a:rPr lang="en-NZ" sz="1200" i="1" kern="1200" dirty="0" smtClean="0">
                <a:solidFill>
                  <a:schemeClr val="tx1"/>
                </a:solidFill>
                <a:effectLst/>
                <a:latin typeface="+mn-lt"/>
                <a:ea typeface="+mn-ea"/>
                <a:cs typeface="+mn-cs"/>
              </a:rPr>
              <a:t> and Capital Shares</a:t>
            </a:r>
            <a:r>
              <a:rPr lang="en-NZ" sz="1200" kern="1200" dirty="0" smtClean="0">
                <a:solidFill>
                  <a:schemeClr val="tx1"/>
                </a:solidFill>
                <a:effectLst/>
                <a:latin typeface="+mn-lt"/>
                <a:ea typeface="+mn-ea"/>
                <a:cs typeface="+mn-cs"/>
              </a:rPr>
              <a:t> (New Working Paper Series No. 2). Chicago: University of Chicago. Retrieved from </a:t>
            </a:r>
            <a:r>
              <a:rPr lang="en-NZ" sz="1200" u="sng" kern="1200" dirty="0" smtClean="0">
                <a:solidFill>
                  <a:schemeClr val="tx1"/>
                </a:solidFill>
                <a:effectLst/>
                <a:latin typeface="+mn-lt"/>
                <a:ea typeface="+mn-ea"/>
                <a:cs typeface="+mn-cs"/>
                <a:hlinkClick r:id="rId5"/>
              </a:rPr>
              <a:t>https://www.gsb.stanford.edu/sites/gsb/files/jmp_simcha-barkai.pdf</a:t>
            </a:r>
            <a:endParaRPr lang="en-NZ"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 </a:t>
            </a:r>
            <a:r>
              <a:rPr lang="en-NZ" sz="1200" kern="1200" dirty="0" err="1" smtClean="0">
                <a:solidFill>
                  <a:schemeClr val="tx1"/>
                </a:solidFill>
                <a:effectLst/>
                <a:latin typeface="+mn-lt"/>
                <a:ea typeface="+mn-ea"/>
                <a:cs typeface="+mn-cs"/>
              </a:rPr>
              <a:t>Eggertsson</a:t>
            </a:r>
            <a:r>
              <a:rPr lang="en-NZ" sz="1200" kern="1200" dirty="0" smtClean="0">
                <a:solidFill>
                  <a:schemeClr val="tx1"/>
                </a:solidFill>
                <a:effectLst/>
                <a:latin typeface="+mn-lt"/>
                <a:ea typeface="+mn-ea"/>
                <a:cs typeface="+mn-cs"/>
              </a:rPr>
              <a:t>, G. B., Robbins, J. A., &amp; Wold, E. G. (2018). </a:t>
            </a:r>
            <a:r>
              <a:rPr lang="en-NZ" sz="1200" i="1" kern="1200" dirty="0" err="1" smtClean="0">
                <a:solidFill>
                  <a:schemeClr val="tx1"/>
                </a:solidFill>
                <a:effectLst/>
                <a:latin typeface="+mn-lt"/>
                <a:ea typeface="+mn-ea"/>
                <a:cs typeface="+mn-cs"/>
              </a:rPr>
              <a:t>Kaldor</a:t>
            </a:r>
            <a:r>
              <a:rPr lang="en-NZ" sz="1200" i="1" kern="1200" dirty="0" smtClean="0">
                <a:solidFill>
                  <a:schemeClr val="tx1"/>
                </a:solidFill>
                <a:effectLst/>
                <a:latin typeface="+mn-lt"/>
                <a:ea typeface="+mn-ea"/>
                <a:cs typeface="+mn-cs"/>
              </a:rPr>
              <a:t> and Piketty’s Facts: The Rise of Monopoly Power in the United States</a:t>
            </a:r>
            <a:r>
              <a:rPr lang="en-NZ" sz="1200" kern="1200" dirty="0" smtClean="0">
                <a:solidFill>
                  <a:schemeClr val="tx1"/>
                </a:solidFill>
                <a:effectLst/>
                <a:latin typeface="+mn-lt"/>
                <a:ea typeface="+mn-ea"/>
                <a:cs typeface="+mn-cs"/>
              </a:rPr>
              <a:t> (Working Paper No. 24287). National Bureau of Economic Research. </a:t>
            </a:r>
            <a:r>
              <a:rPr lang="en-NZ" sz="1200" u="sng" kern="1200" dirty="0" smtClean="0">
                <a:solidFill>
                  <a:schemeClr val="tx1"/>
                </a:solidFill>
                <a:effectLst/>
                <a:latin typeface="+mn-lt"/>
                <a:ea typeface="+mn-ea"/>
                <a:cs typeface="+mn-cs"/>
                <a:hlinkClick r:id="rId6"/>
              </a:rPr>
              <a:t>https://doi.org/10.3386/w24287</a:t>
            </a:r>
            <a:endParaRPr lang="en-NZ" sz="1200" u="sng"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err="1" smtClean="0">
                <a:effectLst/>
              </a:rPr>
              <a:t>Furceri</a:t>
            </a:r>
            <a:r>
              <a:rPr lang="en-NZ" dirty="0" smtClean="0">
                <a:effectLst/>
              </a:rPr>
              <a:t>, D., </a:t>
            </a:r>
            <a:r>
              <a:rPr lang="en-NZ" dirty="0" err="1" smtClean="0">
                <a:effectLst/>
              </a:rPr>
              <a:t>Loungani</a:t>
            </a:r>
            <a:r>
              <a:rPr lang="en-NZ" dirty="0" smtClean="0">
                <a:effectLst/>
              </a:rPr>
              <a:t>, P., &amp; </a:t>
            </a:r>
            <a:r>
              <a:rPr lang="en-NZ" dirty="0" err="1" smtClean="0">
                <a:effectLst/>
              </a:rPr>
              <a:t>Ostry</a:t>
            </a:r>
            <a:r>
              <a:rPr lang="en-NZ" dirty="0" smtClean="0">
                <a:effectLst/>
              </a:rPr>
              <a:t>, J. D. (2017). </a:t>
            </a:r>
            <a:r>
              <a:rPr lang="en-NZ" i="1" dirty="0" smtClean="0">
                <a:effectLst/>
              </a:rPr>
              <a:t>The Aggregate and Distributional Effects of Financial Globalization</a:t>
            </a:r>
            <a:r>
              <a:rPr lang="en-NZ" dirty="0" smtClean="0">
                <a:effectLst/>
              </a:rPr>
              <a:t>. Retrieved from International Monetary Fund website: </a:t>
            </a:r>
            <a:r>
              <a:rPr lang="en-NZ" dirty="0" smtClean="0">
                <a:effectLst/>
                <a:hlinkClick r:id="rId7"/>
              </a:rPr>
              <a:t>https://www.imf.org/en/News/Seminars/Conferences/2017/09/18/~/media/693DB7DA02E44565B20C3CB3FA0F4466.ashx</a:t>
            </a:r>
            <a:endParaRPr lang="en-NZ" dirty="0" smtClean="0">
              <a:effectLst/>
            </a:endParaRPr>
          </a:p>
          <a:p>
            <a:pPr marL="171450" indent="-171450">
              <a:buFont typeface="Arial" panose="020B0604020202020204" pitchFamily="34" charset="0"/>
              <a:buChar char="•"/>
            </a:pPr>
            <a:r>
              <a:rPr lang="en-NZ" dirty="0" err="1" smtClean="0">
                <a:effectLst/>
              </a:rPr>
              <a:t>Guschanski</a:t>
            </a:r>
            <a:r>
              <a:rPr lang="en-NZ" dirty="0" smtClean="0">
                <a:effectLst/>
              </a:rPr>
              <a:t>, A., &amp; </a:t>
            </a:r>
            <a:r>
              <a:rPr lang="en-NZ" dirty="0" err="1" smtClean="0">
                <a:effectLst/>
              </a:rPr>
              <a:t>Onaran</a:t>
            </a:r>
            <a:r>
              <a:rPr lang="en-NZ" dirty="0" smtClean="0">
                <a:effectLst/>
              </a:rPr>
              <a:t>, Ö. (2018). </a:t>
            </a:r>
            <a:r>
              <a:rPr lang="en-NZ" i="1" dirty="0" smtClean="0">
                <a:effectLst/>
              </a:rPr>
              <a:t>The labour share and financialisation: Evidence from publicly listed firms</a:t>
            </a:r>
            <a:r>
              <a:rPr lang="en-NZ" dirty="0" smtClean="0">
                <a:effectLst/>
              </a:rPr>
              <a:t> (Greenwich Papers in Political Economy No. 19371). London, U.K.: University of Greenwich, Greenwich Political Economy Research Centre. Retrieved from </a:t>
            </a:r>
            <a:r>
              <a:rPr lang="en-NZ" dirty="0" smtClean="0">
                <a:effectLst/>
                <a:hlinkClick r:id="rId8"/>
              </a:rPr>
              <a:t>https://ideas.repec.org/p/gpe/wpaper/19371.html</a:t>
            </a:r>
            <a:endParaRPr lang="en-NZ" dirty="0" smtClean="0">
              <a:effectLst/>
            </a:endParaRPr>
          </a:p>
          <a:p>
            <a:pPr marL="171450" indent="-171450">
              <a:buFont typeface="Arial" panose="020B0604020202020204" pitchFamily="34" charset="0"/>
              <a:buChar char="•"/>
            </a:pPr>
            <a:r>
              <a:rPr lang="en-NZ" dirty="0" err="1" smtClean="0">
                <a:effectLst/>
              </a:rPr>
              <a:t>Onaran</a:t>
            </a:r>
            <a:r>
              <a:rPr lang="en-NZ" dirty="0" smtClean="0">
                <a:effectLst/>
              </a:rPr>
              <a:t>, Ö., &amp; </a:t>
            </a:r>
            <a:r>
              <a:rPr lang="en-NZ" dirty="0" err="1" smtClean="0">
                <a:effectLst/>
              </a:rPr>
              <a:t>Guschanski</a:t>
            </a:r>
            <a:r>
              <a:rPr lang="en-NZ" dirty="0" smtClean="0">
                <a:effectLst/>
              </a:rPr>
              <a:t>, A. (2018). </a:t>
            </a:r>
            <a:r>
              <a:rPr lang="en-NZ" i="1" dirty="0" smtClean="0">
                <a:effectLst/>
              </a:rPr>
              <a:t>The causes of falling wage share: sectoral and firm level evidence from developed and developing countries – what have we learned?</a:t>
            </a:r>
            <a:r>
              <a:rPr lang="en-NZ" dirty="0" smtClean="0">
                <a:effectLst/>
              </a:rPr>
              <a:t> (Greenwich Papers in Political Economy No. 19373). University of Greenwich, Greenwich Political Economy Research Centre. Retrieved from </a:t>
            </a:r>
            <a:r>
              <a:rPr lang="en-NZ" dirty="0" smtClean="0">
                <a:effectLst/>
                <a:hlinkClick r:id="rId9"/>
              </a:rPr>
              <a:t>https://ideas.repec.org/p/gpe/wpaper/19373.html</a:t>
            </a:r>
            <a:endParaRPr lang="en-NZ" dirty="0" smtClean="0">
              <a:effectLst/>
            </a:endParaRPr>
          </a:p>
          <a:p>
            <a:pPr marL="171450" indent="-171450">
              <a:buFont typeface="Arial" panose="020B0604020202020204" pitchFamily="34" charset="0"/>
              <a:buChar char="•"/>
            </a:pPr>
            <a:endParaRPr lang="en-NZ"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24</a:t>
            </a:fld>
            <a:endParaRPr lang="en-NZ"/>
          </a:p>
        </p:txBody>
      </p:sp>
    </p:spTree>
    <p:extLst>
      <p:ext uri="{BB962C8B-B14F-4D97-AF65-F5344CB8AC3E}">
        <p14:creationId xmlns:p14="http://schemas.microsoft.com/office/powerpoint/2010/main" val="4216534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smtClean="0">
                <a:effectLst/>
              </a:rPr>
              <a:t>Manning, A. (2003). </a:t>
            </a:r>
            <a:r>
              <a:rPr lang="en-NZ" i="1" dirty="0" smtClean="0">
                <a:effectLst/>
              </a:rPr>
              <a:t>Monopsony in Motion: Imperfect Competition in </a:t>
            </a:r>
            <a:r>
              <a:rPr lang="en-NZ" i="1" dirty="0" err="1" smtClean="0">
                <a:effectLst/>
              </a:rPr>
              <a:t>Labor</a:t>
            </a:r>
            <a:r>
              <a:rPr lang="en-NZ" i="1" dirty="0" smtClean="0">
                <a:effectLst/>
              </a:rPr>
              <a:t> Markets</a:t>
            </a:r>
            <a:r>
              <a:rPr lang="en-NZ" dirty="0" smtClean="0">
                <a:effectLst/>
              </a:rPr>
              <a:t>. Retrieved from </a:t>
            </a:r>
            <a:r>
              <a:rPr lang="en-NZ" dirty="0" smtClean="0">
                <a:effectLst/>
                <a:hlinkClick r:id="rId3"/>
              </a:rPr>
              <a:t>http://www.jstor.org/stable/j.ctt5hhpvk</a:t>
            </a:r>
            <a:endParaRPr lang="en-NZ" dirty="0" smtClean="0">
              <a:effectLst/>
            </a:endParaRPr>
          </a:p>
          <a:p>
            <a:pPr marL="171450" indent="-171450">
              <a:buFont typeface="Arial" panose="020B0604020202020204" pitchFamily="34" charset="0"/>
              <a:buChar char="•"/>
            </a:pPr>
            <a:r>
              <a:rPr lang="en-NZ" dirty="0" smtClean="0">
                <a:effectLst/>
              </a:rPr>
              <a:t>Naidu, Suresh, Posner, E., &amp; Weyl, G. (2018a). </a:t>
            </a:r>
            <a:r>
              <a:rPr lang="en-NZ" i="1" dirty="0" smtClean="0">
                <a:effectLst/>
              </a:rPr>
              <a:t>More and more companies have monopoly power over workers’ wages. That’s killing the economy</a:t>
            </a:r>
            <a:r>
              <a:rPr lang="en-NZ" dirty="0" smtClean="0">
                <a:effectLst/>
              </a:rPr>
              <a:t>. Retrieved from </a:t>
            </a:r>
            <a:r>
              <a:rPr lang="en-NZ" dirty="0" err="1" smtClean="0">
                <a:effectLst/>
              </a:rPr>
              <a:t>Vox</a:t>
            </a:r>
            <a:r>
              <a:rPr lang="en-NZ" dirty="0" smtClean="0">
                <a:effectLst/>
              </a:rPr>
              <a:t> website: </a:t>
            </a:r>
            <a:r>
              <a:rPr lang="en-NZ" dirty="0" smtClean="0">
                <a:effectLst/>
                <a:hlinkClick r:id="rId4"/>
              </a:rPr>
              <a:t>https://www.vox.com/the-big-idea/2018/4/6/17204808/wages-employers-workers-monopsony-growth-stagnation-inequality</a:t>
            </a:r>
            <a:endParaRPr lang="en-NZ" dirty="0" smtClean="0">
              <a:effectLs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smtClean="0">
                <a:effectLst/>
              </a:rPr>
              <a:t>Naidu, S., Posner, E., &amp; Weyl, E. G. (2018b). Antitrust Remedies for </a:t>
            </a:r>
            <a:r>
              <a:rPr lang="en-NZ" dirty="0" err="1" smtClean="0">
                <a:effectLst/>
              </a:rPr>
              <a:t>Labor</a:t>
            </a:r>
            <a:r>
              <a:rPr lang="en-NZ" dirty="0" smtClean="0">
                <a:effectLst/>
              </a:rPr>
              <a:t> Market Power. </a:t>
            </a:r>
            <a:r>
              <a:rPr lang="en-NZ" i="1" dirty="0" smtClean="0">
                <a:effectLst/>
              </a:rPr>
              <a:t>Harvard Law Review</a:t>
            </a:r>
            <a:r>
              <a:rPr lang="en-NZ" dirty="0" smtClean="0">
                <a:effectLst/>
              </a:rPr>
              <a:t>, </a:t>
            </a:r>
            <a:r>
              <a:rPr lang="en-NZ" i="1" dirty="0" smtClean="0">
                <a:effectLst/>
              </a:rPr>
              <a:t>132</a:t>
            </a:r>
            <a:r>
              <a:rPr lang="en-NZ" dirty="0" smtClean="0">
                <a:effectLst/>
              </a:rPr>
              <a:t>(2), 536–601. Retrieved from </a:t>
            </a:r>
            <a:r>
              <a:rPr lang="en-NZ" dirty="0" smtClean="0">
                <a:effectLst/>
                <a:hlinkClick r:id="rId5"/>
              </a:rPr>
              <a:t>https://harvardlawreview.org/2018/12/antitrust-remedies-for-labor-market-power/</a:t>
            </a:r>
            <a:endParaRPr lang="en-NZ" dirty="0" smtClean="0">
              <a:effectLs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smtClean="0">
              <a:effectLst/>
            </a:endParaRPr>
          </a:p>
          <a:p>
            <a:endParaRPr lang="en-NZ" sz="1200" u="sng" kern="1200" dirty="0" smtClean="0">
              <a:solidFill>
                <a:schemeClr val="tx1"/>
              </a:solidFill>
              <a:effectLst/>
              <a:latin typeface="+mn-lt"/>
              <a:ea typeface="+mn-ea"/>
              <a:cs typeface="+mn-cs"/>
            </a:endParaRPr>
          </a:p>
          <a:p>
            <a:endParaRPr lang="en-NZ" sz="1200" u="sng" kern="1200" dirty="0" smtClean="0">
              <a:solidFill>
                <a:schemeClr val="tx1"/>
              </a:solidFill>
              <a:effectLst/>
              <a:latin typeface="+mn-lt"/>
              <a:ea typeface="+mn-ea"/>
              <a:cs typeface="+mn-cs"/>
            </a:endParaRPr>
          </a:p>
          <a:p>
            <a:pPr>
              <a:spcAft>
                <a:spcPts val="600"/>
              </a:spcAft>
            </a:pP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25</a:t>
            </a:fld>
            <a:endParaRPr lang="en-NZ"/>
          </a:p>
        </p:txBody>
      </p:sp>
    </p:spTree>
    <p:extLst>
      <p:ext uri="{BB962C8B-B14F-4D97-AF65-F5344CB8AC3E}">
        <p14:creationId xmlns:p14="http://schemas.microsoft.com/office/powerpoint/2010/main" val="3001736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Note that the dataset uses the wider</a:t>
            </a:r>
            <a:r>
              <a:rPr lang="en-NZ" baseline="0" dirty="0" smtClean="0"/>
              <a:t> employee compensation measure, </a:t>
            </a:r>
            <a:r>
              <a:rPr lang="en-NZ" dirty="0" smtClean="0"/>
              <a:t>Compensation</a:t>
            </a:r>
            <a:r>
              <a:rPr lang="en-NZ" baseline="0" dirty="0" smtClean="0"/>
              <a:t> of Employees rather than pure wages for </a:t>
            </a:r>
            <a:r>
              <a:rPr lang="en-NZ" dirty="0" smtClean="0"/>
              <a:t>Chile, Iceland, Mexico and New Zealand.</a:t>
            </a:r>
            <a:r>
              <a:rPr lang="en-NZ" baseline="0" dirty="0" smtClean="0"/>
              <a:t> These countries are therefore biased upwards in the comparison. </a:t>
            </a: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5</a:t>
            </a:fld>
            <a:endParaRPr lang="en-NZ"/>
          </a:p>
        </p:txBody>
      </p:sp>
    </p:spTree>
    <p:extLst>
      <p:ext uri="{BB962C8B-B14F-4D97-AF65-F5344CB8AC3E}">
        <p14:creationId xmlns:p14="http://schemas.microsoft.com/office/powerpoint/2010/main" val="2586881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effectLst/>
            </a:endParaRPr>
          </a:p>
          <a:p>
            <a:endParaRPr lang="en-NZ" sz="1200" u="sng" kern="1200" dirty="0" smtClean="0">
              <a:solidFill>
                <a:schemeClr val="tx1"/>
              </a:solidFill>
              <a:effectLst/>
              <a:latin typeface="+mn-lt"/>
              <a:ea typeface="+mn-ea"/>
              <a:cs typeface="+mn-cs"/>
            </a:endParaRPr>
          </a:p>
          <a:p>
            <a:endParaRPr lang="en-NZ" sz="1200" u="sng" kern="1200" dirty="0" smtClean="0">
              <a:solidFill>
                <a:schemeClr val="tx1"/>
              </a:solidFill>
              <a:effectLst/>
              <a:latin typeface="+mn-lt"/>
              <a:ea typeface="+mn-ea"/>
              <a:cs typeface="+mn-cs"/>
            </a:endParaRPr>
          </a:p>
          <a:p>
            <a:pPr>
              <a:spcAft>
                <a:spcPts val="600"/>
              </a:spcAft>
            </a:pP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26</a:t>
            </a:fld>
            <a:endParaRPr lang="en-NZ"/>
          </a:p>
        </p:txBody>
      </p:sp>
    </p:spTree>
    <p:extLst>
      <p:ext uri="{BB962C8B-B14F-4D97-AF65-F5344CB8AC3E}">
        <p14:creationId xmlns:p14="http://schemas.microsoft.com/office/powerpoint/2010/main" val="3001736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smtClean="0">
                <a:effectLst/>
              </a:rPr>
              <a:t>Naidu, S., Posner, E., &amp; Weyl, E. G. (2018b). Antitrust Remedies for </a:t>
            </a:r>
            <a:r>
              <a:rPr lang="en-NZ" dirty="0" err="1" smtClean="0">
                <a:effectLst/>
              </a:rPr>
              <a:t>Labor</a:t>
            </a:r>
            <a:r>
              <a:rPr lang="en-NZ" dirty="0" smtClean="0">
                <a:effectLst/>
              </a:rPr>
              <a:t> Market Power. </a:t>
            </a:r>
            <a:r>
              <a:rPr lang="en-NZ" i="1" dirty="0" smtClean="0">
                <a:effectLst/>
              </a:rPr>
              <a:t>Harvard Law Review</a:t>
            </a:r>
            <a:r>
              <a:rPr lang="en-NZ" dirty="0" smtClean="0">
                <a:effectLst/>
              </a:rPr>
              <a:t>, </a:t>
            </a:r>
            <a:r>
              <a:rPr lang="en-NZ" i="1" dirty="0" smtClean="0">
                <a:effectLst/>
              </a:rPr>
              <a:t>132</a:t>
            </a:r>
            <a:r>
              <a:rPr lang="en-NZ" dirty="0" smtClean="0">
                <a:effectLst/>
              </a:rPr>
              <a:t>(2), 536–601. Retrieved from </a:t>
            </a:r>
            <a:r>
              <a:rPr lang="en-NZ" dirty="0" smtClean="0">
                <a:effectLst/>
                <a:hlinkClick r:id="rId3"/>
              </a:rPr>
              <a:t>https://harvardlawreview.org/2018/12/antitrust-remedies-for-labor-market-power/</a:t>
            </a:r>
            <a:endParaRPr lang="en-NZ" dirty="0" smtClean="0">
              <a:effectLs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smtClean="0">
                <a:effectLst/>
              </a:rPr>
              <a:t>Booth, A., &amp; </a:t>
            </a:r>
            <a:r>
              <a:rPr lang="en-NZ" dirty="0" err="1" smtClean="0">
                <a:effectLst/>
              </a:rPr>
              <a:t>Katic</a:t>
            </a:r>
            <a:r>
              <a:rPr lang="en-NZ" dirty="0" smtClean="0">
                <a:effectLst/>
              </a:rPr>
              <a:t>, P. (2010). </a:t>
            </a:r>
            <a:r>
              <a:rPr lang="en-NZ" i="1" dirty="0" smtClean="0">
                <a:effectLst/>
              </a:rPr>
              <a:t>Estimating the Wage Elasticity of Labour Supply to a Firm: What evidence is there for Monopsony?</a:t>
            </a:r>
            <a:r>
              <a:rPr lang="en-NZ" dirty="0" smtClean="0">
                <a:effectLst/>
              </a:rPr>
              <a:t> (Working Paper No. 35/2010). Retrieved from Australian National University, College of Business and Economics website: </a:t>
            </a:r>
            <a:r>
              <a:rPr lang="en-NZ" dirty="0" smtClean="0">
                <a:effectLst/>
                <a:hlinkClick r:id="rId4"/>
              </a:rPr>
              <a:t>http://cbe.anu.edu.au/research-papers/wpcama/2010/352010/</a:t>
            </a:r>
            <a:endParaRPr lang="en-NZ" dirty="0" smtClean="0">
              <a:effectLs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err="1" smtClean="0">
                <a:effectLst/>
              </a:rPr>
              <a:t>Wilmers</a:t>
            </a:r>
            <a:r>
              <a:rPr lang="en-NZ" dirty="0" smtClean="0">
                <a:effectLst/>
              </a:rPr>
              <a:t>, N. (2018). Wage Stagnation and Buyer Power: How Buyer-Supplier Relations Affect U.S. Workers’ Wages, 1978 to 2014. </a:t>
            </a:r>
            <a:r>
              <a:rPr lang="en-NZ" i="1" dirty="0" smtClean="0">
                <a:effectLst/>
              </a:rPr>
              <a:t>American Sociological Review</a:t>
            </a:r>
            <a:r>
              <a:rPr lang="en-NZ" dirty="0" smtClean="0">
                <a:effectLst/>
              </a:rPr>
              <a:t>, </a:t>
            </a:r>
            <a:r>
              <a:rPr lang="en-NZ" i="1" dirty="0" smtClean="0">
                <a:effectLst/>
              </a:rPr>
              <a:t>83</a:t>
            </a:r>
            <a:r>
              <a:rPr lang="en-NZ" dirty="0" smtClean="0">
                <a:effectLst/>
              </a:rPr>
              <a:t>(2), 213–242. </a:t>
            </a:r>
            <a:r>
              <a:rPr lang="en-NZ" dirty="0" smtClean="0">
                <a:effectLst/>
                <a:hlinkClick r:id="rId5"/>
              </a:rPr>
              <a:t>https://doi.org/10.1177/0003122418762441</a:t>
            </a:r>
            <a:endParaRPr lang="en-NZ"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effectLst/>
            </a:endParaRPr>
          </a:p>
          <a:p>
            <a:endParaRPr lang="en-NZ" sz="1200" u="sng" kern="1200" dirty="0" smtClean="0">
              <a:solidFill>
                <a:schemeClr val="tx1"/>
              </a:solidFill>
              <a:effectLst/>
              <a:latin typeface="+mn-lt"/>
              <a:ea typeface="+mn-ea"/>
              <a:cs typeface="+mn-cs"/>
            </a:endParaRPr>
          </a:p>
          <a:p>
            <a:endParaRPr lang="en-NZ" sz="1200" u="sng" kern="1200" dirty="0" smtClean="0">
              <a:solidFill>
                <a:schemeClr val="tx1"/>
              </a:solidFill>
              <a:effectLst/>
              <a:latin typeface="+mn-lt"/>
              <a:ea typeface="+mn-ea"/>
              <a:cs typeface="+mn-cs"/>
            </a:endParaRPr>
          </a:p>
          <a:p>
            <a:pPr>
              <a:spcAft>
                <a:spcPts val="600"/>
              </a:spcAft>
            </a:pP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27</a:t>
            </a:fld>
            <a:endParaRPr lang="en-NZ"/>
          </a:p>
        </p:txBody>
      </p:sp>
    </p:spTree>
    <p:extLst>
      <p:ext uri="{BB962C8B-B14F-4D97-AF65-F5344CB8AC3E}">
        <p14:creationId xmlns:p14="http://schemas.microsoft.com/office/powerpoint/2010/main" val="3001736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28</a:t>
            </a:fld>
            <a:endParaRPr lang="en-NZ"/>
          </a:p>
        </p:txBody>
      </p:sp>
    </p:spTree>
    <p:extLst>
      <p:ext uri="{BB962C8B-B14F-4D97-AF65-F5344CB8AC3E}">
        <p14:creationId xmlns:p14="http://schemas.microsoft.com/office/powerpoint/2010/main" val="3001736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smtClean="0">
                <a:effectLst/>
              </a:rPr>
              <a:t>Naidu, S., Posner, E., &amp; Weyl, E. G. (2018b). Antitrust Remedies for </a:t>
            </a:r>
            <a:r>
              <a:rPr lang="en-NZ" dirty="0" err="1" smtClean="0">
                <a:effectLst/>
              </a:rPr>
              <a:t>Labor</a:t>
            </a:r>
            <a:r>
              <a:rPr lang="en-NZ" dirty="0" smtClean="0">
                <a:effectLst/>
              </a:rPr>
              <a:t> Market Power. </a:t>
            </a:r>
            <a:r>
              <a:rPr lang="en-NZ" i="1" dirty="0" smtClean="0">
                <a:effectLst/>
              </a:rPr>
              <a:t>Harvard Law Review</a:t>
            </a:r>
            <a:r>
              <a:rPr lang="en-NZ" dirty="0" smtClean="0">
                <a:effectLst/>
              </a:rPr>
              <a:t>, </a:t>
            </a:r>
            <a:r>
              <a:rPr lang="en-NZ" i="1" dirty="0" smtClean="0">
                <a:effectLst/>
              </a:rPr>
              <a:t>132</a:t>
            </a:r>
            <a:r>
              <a:rPr lang="en-NZ" dirty="0" smtClean="0">
                <a:effectLst/>
              </a:rPr>
              <a:t>(2), 536–601. Retrieved from </a:t>
            </a:r>
            <a:r>
              <a:rPr lang="en-NZ" dirty="0" smtClean="0">
                <a:effectLst/>
                <a:hlinkClick r:id="rId3"/>
              </a:rPr>
              <a:t>https://harvardlawreview.org/2018/12/antitrust-remedies-for-labor-market-power/</a:t>
            </a:r>
            <a:endParaRPr lang="en-NZ" dirty="0" smtClean="0">
              <a:effectLs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err="1" smtClean="0">
                <a:effectLst/>
              </a:rPr>
              <a:t>Marinescu</a:t>
            </a:r>
            <a:r>
              <a:rPr lang="en-NZ" dirty="0" smtClean="0">
                <a:effectLst/>
              </a:rPr>
              <a:t>, I. E., &amp; Posner, E. A. (2019). </a:t>
            </a:r>
            <a:r>
              <a:rPr lang="en-NZ" i="1" dirty="0" smtClean="0">
                <a:effectLst/>
              </a:rPr>
              <a:t>Why Has Antitrust Law Failed Workers?</a:t>
            </a:r>
            <a:r>
              <a:rPr lang="en-NZ" dirty="0" smtClean="0">
                <a:effectLst/>
              </a:rPr>
              <a:t> Retrieved from </a:t>
            </a:r>
            <a:r>
              <a:rPr lang="en-NZ" dirty="0" smtClean="0">
                <a:effectLst/>
                <a:hlinkClick r:id="rId4"/>
              </a:rPr>
              <a:t>https://papers.ssrn.com/sol3/papers.cfm?abstract_id=3335174</a:t>
            </a:r>
            <a:endParaRPr lang="en-NZ" dirty="0" smtClean="0">
              <a:effectLs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smtClean="0">
                <a:effectLst/>
              </a:rPr>
              <a:t>Naidu, S., &amp; Posner, E. A. (2018). </a:t>
            </a:r>
            <a:r>
              <a:rPr lang="en-NZ" i="1" dirty="0" err="1" smtClean="0">
                <a:effectLst/>
              </a:rPr>
              <a:t>Labor</a:t>
            </a:r>
            <a:r>
              <a:rPr lang="en-NZ" i="1" dirty="0" smtClean="0">
                <a:effectLst/>
              </a:rPr>
              <a:t> Monopsony and the Limits of the Law</a:t>
            </a:r>
            <a:r>
              <a:rPr lang="en-NZ" dirty="0" smtClean="0">
                <a:effectLst/>
              </a:rPr>
              <a:t>. Retrieved from </a:t>
            </a:r>
            <a:r>
              <a:rPr lang="en-NZ" dirty="0" smtClean="0">
                <a:effectLst/>
                <a:hlinkClick r:id="rId5"/>
              </a:rPr>
              <a:t>https://irs.princeton.edu/sites/irs/files/naidu%20posner%20limits%20of%20law%20conference%20draft.pdf</a:t>
            </a:r>
            <a:endParaRPr lang="en-NZ" dirty="0" smtClean="0">
              <a:effectLs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Manning, A. (2003). </a:t>
            </a:r>
            <a:r>
              <a:rPr lang="en-NZ" sz="1200" i="1" kern="1200" dirty="0" smtClean="0">
                <a:solidFill>
                  <a:schemeClr val="tx1"/>
                </a:solidFill>
                <a:effectLst/>
                <a:latin typeface="+mn-lt"/>
                <a:ea typeface="+mn-ea"/>
                <a:cs typeface="+mn-cs"/>
              </a:rPr>
              <a:t>Monopsony in Motion: Imperfect Competition in </a:t>
            </a:r>
            <a:r>
              <a:rPr lang="en-NZ" sz="1200" i="1" kern="1200" dirty="0" err="1" smtClean="0">
                <a:solidFill>
                  <a:schemeClr val="tx1"/>
                </a:solidFill>
                <a:effectLst/>
                <a:latin typeface="+mn-lt"/>
                <a:ea typeface="+mn-ea"/>
                <a:cs typeface="+mn-cs"/>
              </a:rPr>
              <a:t>Labor</a:t>
            </a:r>
            <a:r>
              <a:rPr lang="en-NZ" sz="1200" i="1" kern="1200" dirty="0" smtClean="0">
                <a:solidFill>
                  <a:schemeClr val="tx1"/>
                </a:solidFill>
                <a:effectLst/>
                <a:latin typeface="+mn-lt"/>
                <a:ea typeface="+mn-ea"/>
                <a:cs typeface="+mn-cs"/>
              </a:rPr>
              <a:t> Markets</a:t>
            </a:r>
            <a:r>
              <a:rPr lang="en-NZ" sz="1200" kern="1200" dirty="0" smtClean="0">
                <a:solidFill>
                  <a:schemeClr val="tx1"/>
                </a:solidFill>
                <a:effectLst/>
                <a:latin typeface="+mn-lt"/>
                <a:ea typeface="+mn-ea"/>
                <a:cs typeface="+mn-cs"/>
              </a:rPr>
              <a:t>. Retrieved from </a:t>
            </a:r>
            <a:r>
              <a:rPr lang="en-NZ" sz="1200" u="sng" kern="1200" dirty="0" smtClean="0">
                <a:solidFill>
                  <a:schemeClr val="tx1"/>
                </a:solidFill>
                <a:effectLst/>
                <a:latin typeface="+mn-lt"/>
                <a:ea typeface="+mn-ea"/>
                <a:cs typeface="+mn-cs"/>
                <a:hlinkClick r:id="rId6"/>
              </a:rPr>
              <a:t>http://www.jstor.org/stable/j.ctt5hhpvk</a:t>
            </a:r>
            <a:endParaRPr lang="en-NZ" sz="1200" kern="1200" dirty="0" smtClean="0">
              <a:solidFill>
                <a:schemeClr val="tx1"/>
              </a:solidFill>
              <a:effectLst/>
              <a:latin typeface="+mn-lt"/>
              <a:ea typeface="+mn-ea"/>
              <a:cs typeface="+mn-cs"/>
            </a:endParaRPr>
          </a:p>
          <a:p>
            <a:endParaRPr lang="en-NZ" sz="1200" u="sng" kern="1200" dirty="0" smtClean="0">
              <a:solidFill>
                <a:schemeClr val="tx1"/>
              </a:solidFill>
              <a:effectLst/>
              <a:latin typeface="+mn-lt"/>
              <a:ea typeface="+mn-ea"/>
              <a:cs typeface="+mn-cs"/>
            </a:endParaRPr>
          </a:p>
          <a:p>
            <a:pPr>
              <a:spcAft>
                <a:spcPts val="600"/>
              </a:spcAft>
            </a:pP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29</a:t>
            </a:fld>
            <a:endParaRPr lang="en-NZ"/>
          </a:p>
        </p:txBody>
      </p:sp>
    </p:spTree>
    <p:extLst>
      <p:ext uri="{BB962C8B-B14F-4D97-AF65-F5344CB8AC3E}">
        <p14:creationId xmlns:p14="http://schemas.microsoft.com/office/powerpoint/2010/main" val="3001736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effectLst/>
              </a:rPr>
              <a:t>Naidu, S., &amp; Posner, E. A. (2018). </a:t>
            </a:r>
            <a:r>
              <a:rPr lang="en-NZ" i="1" dirty="0" err="1" smtClean="0">
                <a:effectLst/>
              </a:rPr>
              <a:t>Labor</a:t>
            </a:r>
            <a:r>
              <a:rPr lang="en-NZ" i="1" dirty="0" smtClean="0">
                <a:effectLst/>
              </a:rPr>
              <a:t> Monopsony and the Limits of the Law</a:t>
            </a:r>
            <a:r>
              <a:rPr lang="en-NZ" dirty="0" smtClean="0">
                <a:effectLst/>
              </a:rPr>
              <a:t>. Retrieved from </a:t>
            </a:r>
            <a:r>
              <a:rPr lang="en-NZ" dirty="0" smtClean="0">
                <a:effectLst/>
                <a:hlinkClick r:id="rId3"/>
              </a:rPr>
              <a:t>https://irs.princeton.edu/sites/irs/files/naidu%20posner%20limits%20of%20law%20conference%20draft.pdf</a:t>
            </a:r>
            <a:endParaRPr lang="en-NZ"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dirty="0" err="1" smtClean="0">
                <a:effectLst/>
              </a:rPr>
              <a:t>Dube</a:t>
            </a:r>
            <a:r>
              <a:rPr lang="en-NZ" dirty="0" smtClean="0">
                <a:effectLst/>
              </a:rPr>
              <a:t>, A. (2019). </a:t>
            </a:r>
            <a:r>
              <a:rPr lang="en-NZ" i="1" dirty="0" smtClean="0">
                <a:effectLst/>
              </a:rPr>
              <a:t>Using wage boards to raise pay</a:t>
            </a:r>
            <a:r>
              <a:rPr lang="en-NZ" dirty="0" smtClean="0">
                <a:effectLst/>
              </a:rPr>
              <a:t> (No. 4). Retrieved from Economics for Inclusive Prosperity website: </a:t>
            </a:r>
            <a:r>
              <a:rPr lang="en-NZ" dirty="0" smtClean="0">
                <a:effectLst/>
                <a:hlinkClick r:id="rId4"/>
              </a:rPr>
              <a:t>https://econfip.org/policy-brief/using-wage-boards-to-raise-pay/</a:t>
            </a:r>
            <a:endParaRPr lang="en-NZ" dirty="0" smtClean="0">
              <a:effectLst/>
            </a:endParaRPr>
          </a:p>
          <a:p>
            <a:endParaRPr lang="en-NZ" sz="1200" u="sng" kern="1200" dirty="0" smtClean="0">
              <a:solidFill>
                <a:schemeClr val="tx1"/>
              </a:solidFill>
              <a:effectLst/>
              <a:latin typeface="+mn-lt"/>
              <a:ea typeface="+mn-ea"/>
              <a:cs typeface="+mn-cs"/>
            </a:endParaRPr>
          </a:p>
          <a:p>
            <a:endParaRPr lang="en-NZ" sz="1200" u="sng" kern="1200" dirty="0" smtClean="0">
              <a:solidFill>
                <a:schemeClr val="tx1"/>
              </a:solidFill>
              <a:effectLst/>
              <a:latin typeface="+mn-lt"/>
              <a:ea typeface="+mn-ea"/>
              <a:cs typeface="+mn-cs"/>
            </a:endParaRPr>
          </a:p>
          <a:p>
            <a:pPr>
              <a:spcAft>
                <a:spcPts val="600"/>
              </a:spcAft>
            </a:pP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30</a:t>
            </a:fld>
            <a:endParaRPr lang="en-NZ"/>
          </a:p>
        </p:txBody>
      </p:sp>
    </p:spTree>
    <p:extLst>
      <p:ext uri="{BB962C8B-B14F-4D97-AF65-F5344CB8AC3E}">
        <p14:creationId xmlns:p14="http://schemas.microsoft.com/office/powerpoint/2010/main" val="3001736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31</a:t>
            </a:fld>
            <a:endParaRPr lang="en-NZ"/>
          </a:p>
        </p:txBody>
      </p:sp>
    </p:spTree>
    <p:extLst>
      <p:ext uri="{BB962C8B-B14F-4D97-AF65-F5344CB8AC3E}">
        <p14:creationId xmlns:p14="http://schemas.microsoft.com/office/powerpoint/2010/main" val="3001736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32</a:t>
            </a:fld>
            <a:endParaRPr lang="en-NZ"/>
          </a:p>
        </p:txBody>
      </p:sp>
    </p:spTree>
    <p:extLst>
      <p:ext uri="{BB962C8B-B14F-4D97-AF65-F5344CB8AC3E}">
        <p14:creationId xmlns:p14="http://schemas.microsoft.com/office/powerpoint/2010/main" val="3001736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33</a:t>
            </a:fld>
            <a:endParaRPr lang="en-NZ"/>
          </a:p>
        </p:txBody>
      </p:sp>
    </p:spTree>
    <p:extLst>
      <p:ext uri="{BB962C8B-B14F-4D97-AF65-F5344CB8AC3E}">
        <p14:creationId xmlns:p14="http://schemas.microsoft.com/office/powerpoint/2010/main" val="3001736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34</a:t>
            </a:fld>
            <a:endParaRPr lang="en-NZ"/>
          </a:p>
        </p:txBody>
      </p:sp>
    </p:spTree>
    <p:extLst>
      <p:ext uri="{BB962C8B-B14F-4D97-AF65-F5344CB8AC3E}">
        <p14:creationId xmlns:p14="http://schemas.microsoft.com/office/powerpoint/2010/main" val="3001736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smtClean="0"/>
              <a:t>3 Object of this Act</a:t>
            </a:r>
          </a:p>
          <a:p>
            <a:r>
              <a:rPr lang="en-NZ" dirty="0" smtClean="0"/>
              <a:t>The object of this Act is—</a:t>
            </a:r>
          </a:p>
          <a:p>
            <a:r>
              <a:rPr lang="en-NZ" b="1" dirty="0" smtClean="0"/>
              <a:t>(a) </a:t>
            </a:r>
            <a:r>
              <a:rPr lang="en-NZ" dirty="0" smtClean="0"/>
              <a:t>to build productive employment relationships through the promotion of good faith in all aspects of the employment environment and of the employment relationship—</a:t>
            </a:r>
          </a:p>
          <a:p>
            <a:pPr lvl="1"/>
            <a:r>
              <a:rPr lang="en-NZ" b="1" dirty="0" smtClean="0"/>
              <a:t>(</a:t>
            </a:r>
            <a:r>
              <a:rPr lang="en-NZ" b="1" dirty="0" err="1" smtClean="0"/>
              <a:t>i</a:t>
            </a:r>
            <a:r>
              <a:rPr lang="en-NZ" b="1" dirty="0" smtClean="0"/>
              <a:t>)  </a:t>
            </a:r>
            <a:r>
              <a:rPr lang="en-NZ" dirty="0" smtClean="0"/>
              <a:t>by recognising that employment relationships must be built not only on the implied mutual obligations of trust and confidence, but also on a legislative requirement for good faith behaviour; and</a:t>
            </a:r>
          </a:p>
          <a:p>
            <a:pPr lvl="1"/>
            <a:r>
              <a:rPr lang="en-NZ" b="1" dirty="0" smtClean="0"/>
              <a:t>(ii) </a:t>
            </a:r>
            <a:r>
              <a:rPr lang="en-NZ" dirty="0" smtClean="0"/>
              <a:t>by acknowledging and addressing the inherent inequality of power in employment relationships; and</a:t>
            </a:r>
          </a:p>
          <a:p>
            <a:pPr lvl="1"/>
            <a:r>
              <a:rPr lang="en-NZ" b="1" dirty="0" smtClean="0"/>
              <a:t>(iii) </a:t>
            </a:r>
            <a:r>
              <a:rPr lang="en-NZ" dirty="0" smtClean="0"/>
              <a:t>by promoting collective bargaining; and</a:t>
            </a:r>
          </a:p>
          <a:p>
            <a:pPr lvl="1"/>
            <a:r>
              <a:rPr lang="en-NZ" b="1" dirty="0" smtClean="0"/>
              <a:t>(iv) </a:t>
            </a:r>
            <a:r>
              <a:rPr lang="en-NZ" dirty="0" smtClean="0"/>
              <a:t>by protecting the integrity of individual choice; and</a:t>
            </a:r>
          </a:p>
          <a:p>
            <a:pPr lvl="1"/>
            <a:r>
              <a:rPr lang="en-NZ" b="1" dirty="0" smtClean="0"/>
              <a:t>(v) </a:t>
            </a:r>
            <a:r>
              <a:rPr lang="en-NZ" dirty="0" smtClean="0"/>
              <a:t>by promoting mediation as the primary problem-solving mechanism other than for enforcing employment standards; and</a:t>
            </a:r>
          </a:p>
          <a:p>
            <a:pPr lvl="1"/>
            <a:r>
              <a:rPr lang="en-NZ" b="1" dirty="0" smtClean="0"/>
              <a:t>(vi) </a:t>
            </a:r>
            <a:r>
              <a:rPr lang="en-NZ" dirty="0" smtClean="0"/>
              <a:t>by reducing the need for judicial intervention; and</a:t>
            </a:r>
          </a:p>
          <a:p>
            <a:r>
              <a:rPr lang="en-NZ" b="1" dirty="0" smtClean="0"/>
              <a:t>(ab) </a:t>
            </a:r>
            <a:r>
              <a:rPr lang="en-NZ" dirty="0" smtClean="0"/>
              <a:t>to promote the effective enforcement of employment standards, in particular by conferring enforcement powers on Labour Inspectors, the Authority, and the court; and</a:t>
            </a:r>
          </a:p>
          <a:p>
            <a:r>
              <a:rPr lang="en-NZ" b="1" dirty="0" smtClean="0"/>
              <a:t>(b) </a:t>
            </a:r>
            <a:r>
              <a:rPr lang="en-NZ" dirty="0" smtClean="0"/>
              <a:t>to promote observance in New Zealand of the principles underlying International Labour Organisation Convention 87 on Freedom of Association, and Convention 98 on the Right to Organise and Bargain Collectively.</a:t>
            </a: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35</a:t>
            </a:fld>
            <a:endParaRPr lang="en-NZ"/>
          </a:p>
        </p:txBody>
      </p:sp>
    </p:spTree>
    <p:extLst>
      <p:ext uri="{BB962C8B-B14F-4D97-AF65-F5344CB8AC3E}">
        <p14:creationId xmlns:p14="http://schemas.microsoft.com/office/powerpoint/2010/main" val="3001736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Note that the dataset uses the wider</a:t>
            </a:r>
            <a:r>
              <a:rPr lang="en-NZ" baseline="0" dirty="0" smtClean="0"/>
              <a:t> employee compensation measure, </a:t>
            </a:r>
            <a:r>
              <a:rPr lang="en-NZ" dirty="0" smtClean="0"/>
              <a:t>Compensation</a:t>
            </a:r>
            <a:r>
              <a:rPr lang="en-NZ" baseline="0" dirty="0" smtClean="0"/>
              <a:t> of Employees rather than pure wages for </a:t>
            </a:r>
            <a:r>
              <a:rPr lang="en-NZ" dirty="0" smtClean="0"/>
              <a:t>New Zealand.</a:t>
            </a:r>
            <a:r>
              <a:rPr lang="en-NZ" baseline="0" dirty="0" smtClean="0"/>
              <a:t> It is therefore biased upwards in the comparison. </a:t>
            </a: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6</a:t>
            </a:fld>
            <a:endParaRPr lang="en-NZ"/>
          </a:p>
        </p:txBody>
      </p:sp>
    </p:spTree>
    <p:extLst>
      <p:ext uri="{BB962C8B-B14F-4D97-AF65-F5344CB8AC3E}">
        <p14:creationId xmlns:p14="http://schemas.microsoft.com/office/powerpoint/2010/main" val="2586881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36</a:t>
            </a:fld>
            <a:endParaRPr lang="en-NZ"/>
          </a:p>
        </p:txBody>
      </p:sp>
    </p:spTree>
    <p:extLst>
      <p:ext uri="{BB962C8B-B14F-4D97-AF65-F5344CB8AC3E}">
        <p14:creationId xmlns:p14="http://schemas.microsoft.com/office/powerpoint/2010/main" val="3001736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37</a:t>
            </a:fld>
            <a:endParaRPr lang="en-NZ"/>
          </a:p>
        </p:txBody>
      </p:sp>
    </p:spTree>
    <p:extLst>
      <p:ext uri="{BB962C8B-B14F-4D97-AF65-F5344CB8AC3E}">
        <p14:creationId xmlns:p14="http://schemas.microsoft.com/office/powerpoint/2010/main" val="3005839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N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600"/>
              </a:spcAft>
              <a:buClrTx/>
              <a:buSzTx/>
              <a:buFontTx/>
              <a:buNone/>
              <a:tabLst/>
              <a:defRPr/>
            </a:pPr>
            <a:r>
              <a:rPr lang="en-NZ" dirty="0" smtClean="0">
                <a:effectLst/>
              </a:rPr>
              <a:t>OECD. (2017). </a:t>
            </a:r>
            <a:r>
              <a:rPr lang="en-NZ" i="1" dirty="0" smtClean="0">
                <a:effectLst/>
              </a:rPr>
              <a:t>Back to work, New Zealand: improving the re-employment prospects of displaced workers</a:t>
            </a:r>
            <a:r>
              <a:rPr lang="en-NZ" dirty="0" smtClean="0">
                <a:effectLst/>
              </a:rPr>
              <a:t>. Retrieved from </a:t>
            </a:r>
            <a:r>
              <a:rPr lang="en-NZ" dirty="0" smtClean="0">
                <a:effectLst/>
                <a:hlinkClick r:id="rId3"/>
              </a:rPr>
              <a:t>http://dx.doi.org/10.1787/9789264264434-en</a:t>
            </a:r>
            <a:endParaRPr lang="en-NZ" dirty="0" smtClean="0">
              <a:effectLst/>
            </a:endParaRPr>
          </a:p>
          <a:p>
            <a:pPr marL="0" marR="0" indent="0" algn="l" defTabSz="914400" rtl="0" eaLnBrk="1" fontAlgn="auto" latinLnBrk="0" hangingPunct="1">
              <a:lnSpc>
                <a:spcPct val="100000"/>
              </a:lnSpc>
              <a:spcBef>
                <a:spcPts val="0"/>
              </a:spcBef>
              <a:spcAft>
                <a:spcPts val="600"/>
              </a:spcAft>
              <a:buClrTx/>
              <a:buSzTx/>
              <a:buFontTx/>
              <a:buNone/>
              <a:tabLst/>
              <a:defRPr/>
            </a:pPr>
            <a:endParaRPr lang="en-NZ" sz="1200" kern="1200" dirty="0" smtClean="0">
              <a:solidFill>
                <a:schemeClr val="tx1"/>
              </a:solidFill>
              <a:effectLst/>
              <a:latin typeface="+mn-lt"/>
              <a:ea typeface="+mn-ea"/>
              <a:cs typeface="+mn-cs"/>
            </a:endParaRPr>
          </a:p>
          <a:p>
            <a:pPr>
              <a:spcAft>
                <a:spcPts val="600"/>
              </a:spcAft>
            </a:pP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38</a:t>
            </a:fld>
            <a:endParaRPr lang="en-NZ"/>
          </a:p>
        </p:txBody>
      </p:sp>
    </p:spTree>
    <p:extLst>
      <p:ext uri="{BB962C8B-B14F-4D97-AF65-F5344CB8AC3E}">
        <p14:creationId xmlns:p14="http://schemas.microsoft.com/office/powerpoint/2010/main" val="3001736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effectLst/>
              </a:rPr>
              <a:t>Fair Pay Agreements Working Group. (2018). </a:t>
            </a:r>
            <a:r>
              <a:rPr lang="en-NZ" i="1" dirty="0" smtClean="0">
                <a:effectLst/>
              </a:rPr>
              <a:t>Fair Pay Agreements: Supporting workers and firms to drive productivity growth and share the benefits. Recommendations from the Fair Pay Agreement Working Group, 2018</a:t>
            </a:r>
            <a:r>
              <a:rPr lang="en-NZ" dirty="0" smtClean="0">
                <a:effectLst/>
              </a:rPr>
              <a:t>. Retrieved from New Zealand Government website: </a:t>
            </a:r>
            <a:r>
              <a:rPr lang="en-NZ" dirty="0" smtClean="0">
                <a:effectLst/>
                <a:hlinkClick r:id="rId3"/>
              </a:rPr>
              <a:t>https://www.mbie.govt.nz/business-and-employment/employment-and-skills/employment-legislation-reviews/fair-pay-agreements/</a:t>
            </a:r>
            <a:endParaRPr lang="en-NZ" dirty="0" smtClean="0">
              <a:effectLst/>
            </a:endParaRPr>
          </a:p>
          <a:p>
            <a:pPr>
              <a:spcAft>
                <a:spcPts val="600"/>
              </a:spcAft>
            </a:pP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39</a:t>
            </a:fld>
            <a:endParaRPr lang="en-NZ"/>
          </a:p>
        </p:txBody>
      </p:sp>
    </p:spTree>
    <p:extLst>
      <p:ext uri="{BB962C8B-B14F-4D97-AF65-F5344CB8AC3E}">
        <p14:creationId xmlns:p14="http://schemas.microsoft.com/office/powerpoint/2010/main" val="3001736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N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600"/>
              </a:spcAft>
              <a:buClrTx/>
              <a:buSzTx/>
              <a:buFontTx/>
              <a:buNone/>
              <a:tabLst/>
              <a:defRPr/>
            </a:pPr>
            <a:endParaRPr lang="en-NZ" sz="1200" kern="1200" dirty="0" smtClean="0">
              <a:solidFill>
                <a:schemeClr val="tx1"/>
              </a:solidFill>
              <a:effectLst/>
              <a:latin typeface="+mn-lt"/>
              <a:ea typeface="+mn-ea"/>
              <a:cs typeface="+mn-cs"/>
            </a:endParaRPr>
          </a:p>
          <a:p>
            <a:pPr>
              <a:spcAft>
                <a:spcPts val="600"/>
              </a:spcAft>
            </a:pP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40</a:t>
            </a:fld>
            <a:endParaRPr lang="en-NZ"/>
          </a:p>
        </p:txBody>
      </p:sp>
    </p:spTree>
    <p:extLst>
      <p:ext uri="{BB962C8B-B14F-4D97-AF65-F5344CB8AC3E}">
        <p14:creationId xmlns:p14="http://schemas.microsoft.com/office/powerpoint/2010/main" val="3001736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Note that the dataset uses the wider</a:t>
            </a:r>
            <a:r>
              <a:rPr lang="en-NZ" baseline="0" dirty="0" smtClean="0"/>
              <a:t> employee compensation measure, </a:t>
            </a:r>
            <a:r>
              <a:rPr lang="en-NZ" dirty="0" smtClean="0"/>
              <a:t>Compensation</a:t>
            </a:r>
            <a:r>
              <a:rPr lang="en-NZ" baseline="0" dirty="0" smtClean="0"/>
              <a:t> of Employees rather than pure wages for </a:t>
            </a:r>
            <a:r>
              <a:rPr lang="en-NZ" dirty="0" smtClean="0"/>
              <a:t>New Zealand.</a:t>
            </a:r>
            <a:r>
              <a:rPr lang="en-NZ" baseline="0" dirty="0" smtClean="0"/>
              <a:t> It is therefore biased upwards in the comparison. </a:t>
            </a: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7</a:t>
            </a:fld>
            <a:endParaRPr lang="en-NZ"/>
          </a:p>
        </p:txBody>
      </p:sp>
    </p:spTree>
    <p:extLst>
      <p:ext uri="{BB962C8B-B14F-4D97-AF65-F5344CB8AC3E}">
        <p14:creationId xmlns:p14="http://schemas.microsoft.com/office/powerpoint/2010/main" val="2586881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10</a:t>
            </a:fld>
            <a:endParaRPr lang="en-NZ"/>
          </a:p>
        </p:txBody>
      </p:sp>
    </p:spTree>
    <p:extLst>
      <p:ext uri="{BB962C8B-B14F-4D97-AF65-F5344CB8AC3E}">
        <p14:creationId xmlns:p14="http://schemas.microsoft.com/office/powerpoint/2010/main" val="330485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smtClean="0">
                <a:effectLst/>
              </a:rPr>
              <a:t>Perry, B. (2018). </a:t>
            </a:r>
            <a:r>
              <a:rPr lang="en-NZ" i="1" dirty="0" smtClean="0">
                <a:effectLst/>
              </a:rPr>
              <a:t>Household Incomes in New Zealand: trends in indicators of inequality and hardship 1982 to 2017</a:t>
            </a:r>
            <a:r>
              <a:rPr lang="en-NZ" dirty="0" smtClean="0">
                <a:effectLst/>
              </a:rPr>
              <a:t>. Retrieved from Ministry of Social Development website: </a:t>
            </a:r>
            <a:r>
              <a:rPr lang="en-NZ" dirty="0" smtClean="0">
                <a:effectLst/>
                <a:hlinkClick r:id="rId3"/>
              </a:rPr>
              <a:t>https://www.msd.govt.nz/about-msd-and-our-work/publications-resources/monitoring/household-incomes/</a:t>
            </a:r>
            <a:endParaRPr lang="en-NZ" dirty="0" smtClean="0">
              <a:effectLs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Easton, B. (2013). Economic Inequality In New Zealand: A User’s Guide. </a:t>
            </a:r>
            <a:r>
              <a:rPr lang="en-NZ" sz="1200" i="1" kern="1200" dirty="0" smtClean="0">
                <a:solidFill>
                  <a:schemeClr val="tx1"/>
                </a:solidFill>
                <a:effectLst/>
                <a:latin typeface="+mn-lt"/>
                <a:ea typeface="+mn-ea"/>
                <a:cs typeface="+mn-cs"/>
              </a:rPr>
              <a:t>New Zealand Sociology</a:t>
            </a:r>
            <a:r>
              <a:rPr lang="en-NZ" sz="1200" kern="1200" dirty="0" smtClean="0">
                <a:solidFill>
                  <a:schemeClr val="tx1"/>
                </a:solidFill>
                <a:effectLst/>
                <a:latin typeface="+mn-lt"/>
                <a:ea typeface="+mn-ea"/>
                <a:cs typeface="+mn-cs"/>
              </a:rPr>
              <a:t>, </a:t>
            </a:r>
            <a:r>
              <a:rPr lang="en-NZ" sz="1200" i="1" kern="1200" dirty="0" smtClean="0">
                <a:solidFill>
                  <a:schemeClr val="tx1"/>
                </a:solidFill>
                <a:effectLst/>
                <a:latin typeface="+mn-lt"/>
                <a:ea typeface="+mn-ea"/>
                <a:cs typeface="+mn-cs"/>
              </a:rPr>
              <a:t>28</a:t>
            </a:r>
            <a:r>
              <a:rPr lang="en-NZ" sz="1200" kern="1200" dirty="0" smtClean="0">
                <a:solidFill>
                  <a:schemeClr val="tx1"/>
                </a:solidFill>
                <a:effectLst/>
                <a:latin typeface="+mn-lt"/>
                <a:ea typeface="+mn-ea"/>
                <a:cs typeface="+mn-cs"/>
              </a:rPr>
              <a:t>(3), 19–66. See http://ndhadeliver.natlib.govt.nz/delivery/DeliveryManagerServlet?dps_pid=IE18625730&amp;dps_custom_att_1=ilsdb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smtClean="0">
                <a:effectLst/>
              </a:rPr>
              <a:t>OECD. (2009). </a:t>
            </a:r>
            <a:r>
              <a:rPr lang="en-NZ" i="1" dirty="0" smtClean="0">
                <a:effectLst/>
              </a:rPr>
              <a:t>OECD Employment Outlook 2009</a:t>
            </a:r>
            <a:r>
              <a:rPr lang="en-NZ" dirty="0" smtClean="0">
                <a:effectLst/>
              </a:rPr>
              <a:t>. </a:t>
            </a:r>
            <a:r>
              <a:rPr lang="en-NZ" dirty="0" smtClean="0">
                <a:effectLst/>
                <a:hlinkClick r:id="rId4"/>
              </a:rPr>
              <a:t>https://doi.org/10.1787/empl_outlook-2009-en</a:t>
            </a:r>
            <a:r>
              <a:rPr lang="en-NZ" dirty="0" smtClean="0">
                <a:effectLst/>
              </a:rPr>
              <a:t>, Figure 3.5, p.180,</a:t>
            </a:r>
            <a:r>
              <a:rPr lang="en-NZ" baseline="0" dirty="0" smtClean="0">
                <a:effectLst/>
              </a:rPr>
              <a:t> available at http://dx.doi.org/10.1787/707003835334</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smtClean="0">
              <a:effectLst/>
            </a:endParaRPr>
          </a:p>
          <a:p>
            <a:pPr marL="0" indent="0">
              <a:buFont typeface="Arial" panose="020B0604020202020204" pitchFamily="34" charset="0"/>
              <a:buNone/>
            </a:pP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11</a:t>
            </a:fld>
            <a:endParaRPr lang="en-NZ"/>
          </a:p>
        </p:txBody>
      </p:sp>
    </p:spTree>
    <p:extLst>
      <p:ext uri="{BB962C8B-B14F-4D97-AF65-F5344CB8AC3E}">
        <p14:creationId xmlns:p14="http://schemas.microsoft.com/office/powerpoint/2010/main" val="3304859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Rosenberg, B. (2017). </a:t>
            </a:r>
            <a:r>
              <a:rPr lang="en-NZ" sz="1200" i="1" kern="1200" dirty="0" smtClean="0">
                <a:solidFill>
                  <a:schemeClr val="tx1"/>
                </a:solidFill>
                <a:effectLst/>
                <a:latin typeface="+mn-lt"/>
                <a:ea typeface="+mn-ea"/>
                <a:cs typeface="+mn-cs"/>
              </a:rPr>
              <a:t>Shrinking portions to low and middle-income earners: Inequality in Wages &amp; Self-Employment 1998-2015</a:t>
            </a:r>
            <a:r>
              <a:rPr lang="en-NZ" sz="1200" kern="1200" dirty="0" smtClean="0">
                <a:solidFill>
                  <a:schemeClr val="tx1"/>
                </a:solidFill>
                <a:effectLst/>
                <a:latin typeface="+mn-lt"/>
                <a:ea typeface="+mn-ea"/>
                <a:cs typeface="+mn-cs"/>
              </a:rPr>
              <a:t>. Retrieved from New Zealand Council of Trade Unions Te </a:t>
            </a:r>
            <a:r>
              <a:rPr lang="en-NZ" sz="1200" kern="1200" dirty="0" err="1" smtClean="0">
                <a:solidFill>
                  <a:schemeClr val="tx1"/>
                </a:solidFill>
                <a:effectLst/>
                <a:latin typeface="+mn-lt"/>
                <a:ea typeface="+mn-ea"/>
                <a:cs typeface="+mn-cs"/>
              </a:rPr>
              <a:t>Kauae</a:t>
            </a:r>
            <a:r>
              <a:rPr lang="en-NZ" sz="1200" kern="1200" dirty="0" smtClean="0">
                <a:solidFill>
                  <a:schemeClr val="tx1"/>
                </a:solidFill>
                <a:effectLst/>
                <a:latin typeface="+mn-lt"/>
                <a:ea typeface="+mn-ea"/>
                <a:cs typeface="+mn-cs"/>
              </a:rPr>
              <a:t> </a:t>
            </a:r>
            <a:r>
              <a:rPr lang="en-NZ" sz="1200" kern="1200" dirty="0" err="1" smtClean="0">
                <a:solidFill>
                  <a:schemeClr val="tx1"/>
                </a:solidFill>
                <a:effectLst/>
                <a:latin typeface="+mn-lt"/>
                <a:ea typeface="+mn-ea"/>
                <a:cs typeface="+mn-cs"/>
              </a:rPr>
              <a:t>Kaimahi</a:t>
            </a:r>
            <a:r>
              <a:rPr lang="en-NZ" sz="1200" kern="1200" dirty="0" smtClean="0">
                <a:solidFill>
                  <a:schemeClr val="tx1"/>
                </a:solidFill>
                <a:effectLst/>
                <a:latin typeface="+mn-lt"/>
                <a:ea typeface="+mn-ea"/>
                <a:cs typeface="+mn-cs"/>
              </a:rPr>
              <a:t> website: http://www.union.org.nz/wage-and-salary-earners-below-the-average-wage-lost-out-on-income-growth/inequality-wages-self-employment-1998-2015/</a:t>
            </a:r>
          </a:p>
          <a:p>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12</a:t>
            </a:fld>
            <a:endParaRPr lang="en-NZ"/>
          </a:p>
        </p:txBody>
      </p:sp>
    </p:spTree>
    <p:extLst>
      <p:ext uri="{BB962C8B-B14F-4D97-AF65-F5344CB8AC3E}">
        <p14:creationId xmlns:p14="http://schemas.microsoft.com/office/powerpoint/2010/main" val="3001736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450" indent="-171450">
              <a:spcAft>
                <a:spcPts val="600"/>
              </a:spcAft>
              <a:buFont typeface="Arial" panose="020B0604020202020204" pitchFamily="34" charset="0"/>
              <a:buChar char="•"/>
            </a:pPr>
            <a:r>
              <a:rPr lang="en-NZ" sz="1200" kern="1200" dirty="0" smtClean="0">
                <a:solidFill>
                  <a:schemeClr val="tx1"/>
                </a:solidFill>
                <a:effectLst/>
                <a:latin typeface="+mn-lt"/>
                <a:ea typeface="+mn-ea"/>
                <a:cs typeface="+mn-cs"/>
              </a:rPr>
              <a:t>Crichton, S. (2009). </a:t>
            </a:r>
            <a:r>
              <a:rPr lang="en-NZ" sz="1200" i="1" kern="1200" dirty="0" smtClean="0">
                <a:solidFill>
                  <a:schemeClr val="tx1"/>
                </a:solidFill>
                <a:effectLst/>
                <a:latin typeface="+mn-lt"/>
                <a:ea typeface="+mn-ea"/>
                <a:cs typeface="+mn-cs"/>
              </a:rPr>
              <a:t>Does workplace-based industry training improve earnings?</a:t>
            </a:r>
            <a:r>
              <a:rPr lang="en-NZ" sz="1200" kern="1200" dirty="0" smtClean="0">
                <a:solidFill>
                  <a:schemeClr val="tx1"/>
                </a:solidFill>
                <a:effectLst/>
                <a:latin typeface="+mn-lt"/>
                <a:ea typeface="+mn-ea"/>
                <a:cs typeface="+mn-cs"/>
              </a:rPr>
              <a:t> Retrieved from Statistics New Zealand and the Department of Labour website: http://www.educationcounts.govt.nz/publications/tertiary_education/education-outcomes/57460</a:t>
            </a:r>
          </a:p>
          <a:p>
            <a:pPr marL="351450" indent="-171450">
              <a:spcAft>
                <a:spcPts val="600"/>
              </a:spcAft>
              <a:buFont typeface="Arial" panose="020B0604020202020204" pitchFamily="34" charset="0"/>
              <a:buChar char="•"/>
            </a:pPr>
            <a:r>
              <a:rPr lang="en-NZ" sz="1200" kern="1200" dirty="0" smtClean="0">
                <a:solidFill>
                  <a:schemeClr val="tx1"/>
                </a:solidFill>
                <a:effectLst/>
                <a:latin typeface="+mn-lt"/>
                <a:ea typeface="+mn-ea"/>
                <a:cs typeface="+mn-cs"/>
              </a:rPr>
              <a:t>Crichton, S., &amp; Dixon, S. (2011). </a:t>
            </a:r>
            <a:r>
              <a:rPr lang="en-NZ" sz="1200" i="1" kern="1200" dirty="0" smtClean="0">
                <a:solidFill>
                  <a:schemeClr val="tx1"/>
                </a:solidFill>
                <a:effectLst/>
                <a:latin typeface="+mn-lt"/>
                <a:ea typeface="+mn-ea"/>
                <a:cs typeface="+mn-cs"/>
              </a:rPr>
              <a:t>Labour Market Returns to Further Education for Working Adults</a:t>
            </a:r>
            <a:r>
              <a:rPr lang="en-NZ" sz="1200" kern="1200" dirty="0" smtClean="0">
                <a:solidFill>
                  <a:schemeClr val="tx1"/>
                </a:solidFill>
                <a:effectLst/>
                <a:latin typeface="+mn-lt"/>
                <a:ea typeface="+mn-ea"/>
                <a:cs typeface="+mn-cs"/>
              </a:rPr>
              <a:t> (p. 99). Retrieved from Department of Labour website: https://www.educationcounts.govt.nz/publications/80898/labour-market-returns-to-further-education-for-working-adults</a:t>
            </a:r>
          </a:p>
          <a:p>
            <a:pPr marL="351450" indent="-171450">
              <a:spcAft>
                <a:spcPts val="600"/>
              </a:spcAft>
              <a:buFont typeface="Arial" panose="020B0604020202020204" pitchFamily="34" charset="0"/>
              <a:buChar char="•"/>
            </a:pPr>
            <a:r>
              <a:rPr lang="en-NZ" sz="1200" kern="1200" dirty="0" smtClean="0">
                <a:solidFill>
                  <a:schemeClr val="tx1"/>
                </a:solidFill>
                <a:effectLst/>
                <a:latin typeface="+mn-lt"/>
                <a:ea typeface="+mn-ea"/>
                <a:cs typeface="+mn-cs"/>
              </a:rPr>
              <a:t>Tumen, S., Crichton, S., &amp; Dixon, S. (2015). </a:t>
            </a:r>
            <a:r>
              <a:rPr lang="en-NZ" sz="1200" i="1" kern="1200" dirty="0" smtClean="0">
                <a:solidFill>
                  <a:schemeClr val="tx1"/>
                </a:solidFill>
                <a:effectLst/>
                <a:latin typeface="+mn-lt"/>
                <a:ea typeface="+mn-ea"/>
                <a:cs typeface="+mn-cs"/>
              </a:rPr>
              <a:t>The Impact of Tertiary Study on the Labour Market Outcomes of Low-qualified School Leavers</a:t>
            </a:r>
            <a:r>
              <a:rPr lang="en-NZ" sz="1200" kern="1200" dirty="0" smtClean="0">
                <a:solidFill>
                  <a:schemeClr val="tx1"/>
                </a:solidFill>
                <a:effectLst/>
                <a:latin typeface="+mn-lt"/>
                <a:ea typeface="+mn-ea"/>
                <a:cs typeface="+mn-cs"/>
              </a:rPr>
              <a:t> (Working Paper No. Working Paper 15/07). Retrieved from Treasury website: http://www.treasury.govt.nz/publications/research-policy/wp/2015/15-07/</a:t>
            </a:r>
          </a:p>
          <a:p>
            <a:pPr marL="0" indent="-457200">
              <a:spcAft>
                <a:spcPts val="600"/>
              </a:spcAft>
              <a:buFont typeface="Arial" panose="020B0604020202020204" pitchFamily="34" charset="0"/>
              <a:buChar char="•"/>
            </a:pPr>
            <a:r>
              <a:rPr lang="en-NZ" sz="1200" kern="1200" dirty="0" smtClean="0">
                <a:solidFill>
                  <a:schemeClr val="tx1"/>
                </a:solidFill>
                <a:effectLst/>
                <a:latin typeface="+mn-lt"/>
                <a:ea typeface="+mn-ea"/>
                <a:cs typeface="+mn-cs"/>
              </a:rPr>
              <a:t>Tumen, S., Dixon, S., &amp; Crichton, S. (2018). </a:t>
            </a:r>
            <a:r>
              <a:rPr lang="en-NZ" sz="1200" i="1" kern="1200" dirty="0" smtClean="0">
                <a:solidFill>
                  <a:schemeClr val="tx1"/>
                </a:solidFill>
                <a:effectLst/>
                <a:latin typeface="+mn-lt"/>
                <a:ea typeface="+mn-ea"/>
                <a:cs typeface="+mn-cs"/>
              </a:rPr>
              <a:t>The Impact of Tertiary Study on the Labour Market Outcomes of Low-qualified School Leavers: An update</a:t>
            </a:r>
            <a:r>
              <a:rPr lang="en-NZ" sz="1200" kern="1200" dirty="0" smtClean="0">
                <a:solidFill>
                  <a:schemeClr val="tx1"/>
                </a:solidFill>
                <a:effectLst/>
                <a:latin typeface="+mn-lt"/>
                <a:ea typeface="+mn-ea"/>
                <a:cs typeface="+mn-cs"/>
              </a:rPr>
              <a:t> (Working Paper No. Working Paper 15/07). Retrieved from Treasury website: http://www.treasury.govt.nz/publications/research-policy/wp/2015/15-07/</a:t>
            </a:r>
          </a:p>
          <a:p>
            <a:pPr marL="351450" indent="-171450">
              <a:spcAft>
                <a:spcPts val="600"/>
              </a:spcAft>
              <a:buFont typeface="Arial" panose="020B0604020202020204" pitchFamily="34" charset="0"/>
              <a:buChar char="•"/>
            </a:pPr>
            <a:r>
              <a:rPr lang="en-NZ" sz="1200" kern="1200" dirty="0" err="1" smtClean="0">
                <a:solidFill>
                  <a:schemeClr val="tx1"/>
                </a:solidFill>
                <a:effectLst/>
                <a:latin typeface="+mn-lt"/>
                <a:ea typeface="+mn-ea"/>
                <a:cs typeface="+mn-cs"/>
              </a:rPr>
              <a:t>Zuccollo</a:t>
            </a:r>
            <a:r>
              <a:rPr lang="en-NZ" sz="1200" kern="1200" dirty="0" smtClean="0">
                <a:solidFill>
                  <a:schemeClr val="tx1"/>
                </a:solidFill>
                <a:effectLst/>
                <a:latin typeface="+mn-lt"/>
                <a:ea typeface="+mn-ea"/>
                <a:cs typeface="+mn-cs"/>
              </a:rPr>
              <a:t>, J., </a:t>
            </a:r>
            <a:r>
              <a:rPr lang="en-NZ" sz="1200" kern="1200" dirty="0" err="1" smtClean="0">
                <a:solidFill>
                  <a:schemeClr val="tx1"/>
                </a:solidFill>
                <a:effectLst/>
                <a:latin typeface="+mn-lt"/>
                <a:ea typeface="+mn-ea"/>
                <a:cs typeface="+mn-cs"/>
              </a:rPr>
              <a:t>Maani</a:t>
            </a:r>
            <a:r>
              <a:rPr lang="en-NZ" sz="1200" kern="1200" dirty="0" smtClean="0">
                <a:solidFill>
                  <a:schemeClr val="tx1"/>
                </a:solidFill>
                <a:effectLst/>
                <a:latin typeface="+mn-lt"/>
                <a:ea typeface="+mn-ea"/>
                <a:cs typeface="+mn-cs"/>
              </a:rPr>
              <a:t>, S., Kaye-Blake, B., &amp; Zeng, L. (2013). </a:t>
            </a:r>
            <a:r>
              <a:rPr lang="en-NZ" sz="1200" i="1" kern="1200" dirty="0" smtClean="0">
                <a:solidFill>
                  <a:schemeClr val="tx1"/>
                </a:solidFill>
                <a:effectLst/>
                <a:latin typeface="+mn-lt"/>
                <a:ea typeface="+mn-ea"/>
                <a:cs typeface="+mn-cs"/>
              </a:rPr>
              <a:t>Private Returns to Tertiary Education - How Does New Zealand Compare to the OECD?</a:t>
            </a:r>
            <a:r>
              <a:rPr lang="en-NZ" sz="1200" kern="1200" dirty="0" smtClean="0">
                <a:solidFill>
                  <a:schemeClr val="tx1"/>
                </a:solidFill>
                <a:effectLst/>
                <a:latin typeface="+mn-lt"/>
                <a:ea typeface="+mn-ea"/>
                <a:cs typeface="+mn-cs"/>
              </a:rPr>
              <a:t> (Working Paper No. WP 13/10; p. 53). Retrieved from The Treasury website: http://purl.oclc.org/nzt/p-1568</a:t>
            </a:r>
          </a:p>
          <a:p>
            <a:pPr>
              <a:spcAft>
                <a:spcPts val="600"/>
              </a:spcAft>
            </a:pP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13</a:t>
            </a:fld>
            <a:endParaRPr lang="en-NZ"/>
          </a:p>
        </p:txBody>
      </p:sp>
    </p:spTree>
    <p:extLst>
      <p:ext uri="{BB962C8B-B14F-4D97-AF65-F5344CB8AC3E}">
        <p14:creationId xmlns:p14="http://schemas.microsoft.com/office/powerpoint/2010/main" val="3001736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NZ" sz="1200" kern="1200" dirty="0" smtClean="0">
                <a:solidFill>
                  <a:schemeClr val="tx1"/>
                </a:solidFill>
                <a:effectLst/>
                <a:latin typeface="+mn-lt"/>
                <a:ea typeface="+mn-ea"/>
                <a:cs typeface="+mn-cs"/>
              </a:rPr>
              <a:t>MacLennan, C. (2017). </a:t>
            </a:r>
            <a:r>
              <a:rPr lang="en-NZ" sz="1200" i="1" kern="1200" dirty="0" smtClean="0">
                <a:solidFill>
                  <a:schemeClr val="tx1"/>
                </a:solidFill>
                <a:effectLst/>
                <a:latin typeface="+mn-lt"/>
                <a:ea typeface="+mn-ea"/>
                <a:cs typeface="+mn-cs"/>
              </a:rPr>
              <a:t>Wage Theft in Aotearoa/New Zealand: How employers are stealing millions of dollars from workers and how to fix it</a:t>
            </a:r>
            <a:r>
              <a:rPr lang="en-NZ" sz="1200" kern="1200" dirty="0" smtClean="0">
                <a:solidFill>
                  <a:schemeClr val="tx1"/>
                </a:solidFill>
                <a:effectLst/>
                <a:latin typeface="+mn-lt"/>
                <a:ea typeface="+mn-ea"/>
                <a:cs typeface="+mn-cs"/>
              </a:rPr>
              <a:t> (No. Unpublished). Retrieved from http://www.standagainstslavery.com/wp-content/uploads/2017/04/WageTheft_MacLennanApr2017.pdf</a:t>
            </a:r>
          </a:p>
          <a:p>
            <a:pPr>
              <a:spcAft>
                <a:spcPts val="600"/>
              </a:spcAft>
            </a:pPr>
            <a:endParaRPr lang="en-NZ" dirty="0"/>
          </a:p>
        </p:txBody>
      </p:sp>
      <p:sp>
        <p:nvSpPr>
          <p:cNvPr id="4" name="Slide Number Placeholder 3"/>
          <p:cNvSpPr>
            <a:spLocks noGrp="1"/>
          </p:cNvSpPr>
          <p:nvPr>
            <p:ph type="sldNum" sz="quarter" idx="10"/>
          </p:nvPr>
        </p:nvSpPr>
        <p:spPr/>
        <p:txBody>
          <a:bodyPr/>
          <a:lstStyle/>
          <a:p>
            <a:fld id="{0519EE05-5845-41C7-A9EB-74706B4EDDC5}" type="slidenum">
              <a:rPr lang="en-NZ" smtClean="0"/>
              <a:t>14</a:t>
            </a:fld>
            <a:endParaRPr lang="en-NZ"/>
          </a:p>
        </p:txBody>
      </p:sp>
    </p:spTree>
    <p:extLst>
      <p:ext uri="{BB962C8B-B14F-4D97-AF65-F5344CB8AC3E}">
        <p14:creationId xmlns:p14="http://schemas.microsoft.com/office/powerpoint/2010/main" val="3001736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DC48ED7C-D9A5-4EA8-B309-6E368BFA8F2B}" type="datetimeFigureOut">
              <a:rPr lang="en-US" smtClean="0"/>
              <a:t>5/3/2019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06701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20AAD9C-D29C-4D1E-A739-CC3C95B41085}" type="datetimeFigureOut">
              <a:rPr lang="en-US" smtClean="0"/>
              <a:t>5/3/2019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0675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84AFC5-17E4-4A26-A144-49682BD36ECA}" type="datetimeFigureOut">
              <a:rPr lang="en-US" smtClean="0"/>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590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679482-E0DA-4858-9A19-F8B792C0C3D9}" type="datetimeFigureOut">
              <a:rPr lang="en-US" smtClean="0"/>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5016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DC48ED7C-D9A5-4EA8-B309-6E368BFA8F2B}" type="datetimeFigureOut">
              <a:rPr lang="en-US" smtClean="0"/>
              <a:t>5/3/2019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0187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E401711-02DC-4F5A-B0A4-D7A4CFB82638}" type="datetimeFigureOut">
              <a:rPr lang="en-US" smtClean="0"/>
              <a:t>5/3/2019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003" y="4937696"/>
            <a:ext cx="3825248" cy="1133858"/>
          </a:xfrm>
          <a:prstGeom prst="rect">
            <a:avLst/>
          </a:prstGeom>
        </p:spPr>
      </p:pic>
    </p:spTree>
    <p:extLst>
      <p:ext uri="{BB962C8B-B14F-4D97-AF65-F5344CB8AC3E}">
        <p14:creationId xmlns:p14="http://schemas.microsoft.com/office/powerpoint/2010/main" val="8767139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C10A69-C0BC-4A5A-8FE4-5D0B5D0F11EE}" type="datetimeFigureOut">
              <a:rPr lang="en-US" smtClean="0"/>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811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D653B61-F054-442D-881D-6A81C2774BFE}" type="datetimeFigureOut">
              <a:rPr lang="en-US" smtClean="0"/>
              <a:t>5/3/2019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0693398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A8CD3A-8283-4FC4-856C-D5E0BF662449}" type="datetimeFigureOut">
              <a:rPr lang="en-US" smtClean="0"/>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948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D8FEE8-FC08-4C54-BE1B-81CB6CA05FC8}" type="datetimeFigureOut">
              <a:rPr lang="en-US" smtClean="0"/>
              <a:t>5/3/2019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9004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EA528B-AADB-4276-9F0D-B13FCF86F309}" type="datetimeFigureOut">
              <a:rPr lang="en-US" smtClean="0"/>
              <a:t>5/3/2019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5296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6497F-A1E4-4C0B-8811-954A59B26923}" type="datetimeFigureOut">
              <a:rPr lang="en-US" smtClean="0"/>
              <a:t>5/3/2019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65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F1824E7-1432-4F89-B9E6-59843C6C91FE}" type="datetimeFigureOut">
              <a:rPr lang="en-US" smtClean="0"/>
              <a:t>5/3/2019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35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C48ED7C-D9A5-4EA8-B309-6E368BFA8F2B}" type="datetimeFigureOut">
              <a:rPr lang="en-US" smtClean="0"/>
              <a:t>5/3/2019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046250" y="5593464"/>
            <a:ext cx="3825248" cy="1133858"/>
          </a:xfrm>
          <a:prstGeom prst="rect">
            <a:avLst/>
          </a:prstGeom>
        </p:spPr>
      </p:pic>
    </p:spTree>
    <p:extLst>
      <p:ext uri="{BB962C8B-B14F-4D97-AF65-F5344CB8AC3E}">
        <p14:creationId xmlns:p14="http://schemas.microsoft.com/office/powerpoint/2010/main" val="1124339341"/>
      </p:ext>
    </p:extLst>
  </p:cSld>
  <p:clrMap bg1="lt1" tx1="dk1" bg2="lt2" tx2="dk2" accent1="accent1" accent2="accent2" accent3="accent3" accent4="accent4" accent5="accent5" accent6="accent6" hlink="hlink" folHlink="folHlink"/>
  <p:sldLayoutIdLst>
    <p:sldLayoutId id="214748369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69" r:id="rId13"/>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stats.oecd.org/Index.aspx?DatasetCode=AV_AN_WAG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tats.oecd.org/Index.aspx?DatasetCode=AV_AN_WAG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hyperlink" Target="https://stats.oecd.org/Index.aspx?DatasetCode=AV_AN_WAG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t"/>
          <a:lstStyle/>
          <a:p>
            <a:r>
              <a:rPr lang="en-NZ" sz="4000" dirty="0"/>
              <a:t>Low wages: is Competition a factor?</a:t>
            </a:r>
            <a:endParaRPr lang="en-NZ" sz="4800" dirty="0"/>
          </a:p>
        </p:txBody>
      </p:sp>
      <p:sp>
        <p:nvSpPr>
          <p:cNvPr id="5" name="Subtitle 4"/>
          <p:cNvSpPr>
            <a:spLocks noGrp="1"/>
          </p:cNvSpPr>
          <p:nvPr>
            <p:ph type="subTitle" idx="1"/>
          </p:nvPr>
        </p:nvSpPr>
        <p:spPr>
          <a:xfrm>
            <a:off x="2679906" y="4273779"/>
            <a:ext cx="6831673" cy="1276122"/>
          </a:xfrm>
        </p:spPr>
        <p:txBody>
          <a:bodyPr>
            <a:noAutofit/>
          </a:bodyPr>
          <a:lstStyle/>
          <a:p>
            <a:pPr>
              <a:spcAft>
                <a:spcPts val="600"/>
              </a:spcAft>
            </a:pPr>
            <a:r>
              <a:rPr lang="en-NZ" sz="1800" dirty="0" smtClean="0"/>
              <a:t>Bill Rosenberg, CTU Policy Director/Economist</a:t>
            </a:r>
          </a:p>
          <a:p>
            <a:pPr>
              <a:spcAft>
                <a:spcPts val="600"/>
              </a:spcAft>
            </a:pPr>
            <a:r>
              <a:rPr lang="en-NZ" sz="1800" dirty="0" smtClean="0"/>
              <a:t>Peter Cranney, Employment lawyer, Oakley Moran</a:t>
            </a:r>
          </a:p>
          <a:p>
            <a:r>
              <a:rPr lang="en-NZ" sz="1800" dirty="0" smtClean="0"/>
              <a:t>Law and Economics Association of New Zealand  </a:t>
            </a:r>
          </a:p>
          <a:p>
            <a:r>
              <a:rPr lang="en-GB" sz="1800" dirty="0" smtClean="0"/>
              <a:t>2 May 2019</a:t>
            </a:r>
            <a:endParaRPr lang="en-NZ" sz="1800" dirty="0"/>
          </a:p>
        </p:txBody>
      </p:sp>
    </p:spTree>
    <p:extLst>
      <p:ext uri="{BB962C8B-B14F-4D97-AF65-F5344CB8AC3E}">
        <p14:creationId xmlns:p14="http://schemas.microsoft.com/office/powerpoint/2010/main" val="1426472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
        <p:nvSpPr>
          <p:cNvPr id="15" name="Title 1"/>
          <p:cNvSpPr txBox="1">
            <a:spLocks/>
          </p:cNvSpPr>
          <p:nvPr/>
        </p:nvSpPr>
        <p:spPr>
          <a:xfrm>
            <a:off x="920337" y="222664"/>
            <a:ext cx="10800608" cy="742950"/>
          </a:xfrm>
          <a:prstGeom prst="rect">
            <a:avLst/>
          </a:prstGeom>
        </p:spPr>
        <p:txBody>
          <a:bodyPr>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NZ" sz="4000" dirty="0" smtClean="0">
                <a:solidFill>
                  <a:schemeClr val="tx1"/>
                </a:solidFill>
              </a:rPr>
              <a:t>Reflected in low and falling share of income:</a:t>
            </a:r>
            <a:endParaRPr lang="en-NZ" sz="3200" dirty="0">
              <a:solidFill>
                <a:schemeClr val="tx1"/>
              </a:solidFill>
            </a:endParaRPr>
          </a:p>
        </p:txBody>
      </p:sp>
      <p:sp>
        <p:nvSpPr>
          <p:cNvPr id="12" name="TextBox 11"/>
          <p:cNvSpPr txBox="1"/>
          <p:nvPr/>
        </p:nvSpPr>
        <p:spPr>
          <a:xfrm>
            <a:off x="1429493" y="724780"/>
            <a:ext cx="9498113" cy="646331"/>
          </a:xfrm>
          <a:prstGeom prst="rect">
            <a:avLst/>
          </a:prstGeom>
          <a:noFill/>
        </p:spPr>
        <p:txBody>
          <a:bodyPr wrap="none" rtlCol="0">
            <a:spAutoFit/>
          </a:bodyPr>
          <a:lstStyle/>
          <a:p>
            <a:pPr algn="ctr">
              <a:defRPr sz="1440" b="1" i="0" u="none" strike="noStrike" kern="1200" baseline="0">
                <a:solidFill>
                  <a:sysClr val="windowText" lastClr="000000"/>
                </a:solidFill>
                <a:latin typeface="+mn-lt"/>
                <a:ea typeface="+mn-ea"/>
                <a:cs typeface="+mn-cs"/>
              </a:defRPr>
            </a:pPr>
            <a:r>
              <a:rPr lang="en-NZ" sz="2400" b="1" dirty="0" smtClean="0"/>
              <a:t>Labour income share of Net Domestic Income compared to OECD</a:t>
            </a:r>
          </a:p>
          <a:p>
            <a:pPr algn="ctr">
              <a:defRPr sz="1440" b="1" i="0" u="none" strike="noStrike" kern="1200" baseline="0">
                <a:solidFill>
                  <a:sysClr val="windowText" lastClr="000000"/>
                </a:solidFill>
                <a:latin typeface="+mn-lt"/>
                <a:ea typeface="+mn-ea"/>
                <a:cs typeface="+mn-cs"/>
              </a:defRPr>
            </a:pPr>
            <a:r>
              <a:rPr lang="en-US" sz="1200" dirty="0"/>
              <a:t>Sources: AMECO database, </a:t>
            </a:r>
            <a:r>
              <a:rPr lang="en-US" sz="1200" dirty="0" smtClean="0"/>
              <a:t>SNZ, </a:t>
            </a:r>
            <a:r>
              <a:rPr lang="en-US" sz="1200" dirty="0"/>
              <a:t>author's </a:t>
            </a:r>
            <a:r>
              <a:rPr lang="en-US" sz="1200" dirty="0" smtClean="0"/>
              <a:t>calculations</a:t>
            </a:r>
            <a:endParaRPr lang="en-NZ" sz="2400" dirty="0"/>
          </a:p>
        </p:txBody>
      </p:sp>
      <p:graphicFrame>
        <p:nvGraphicFramePr>
          <p:cNvPr id="17" name="Chart 16"/>
          <p:cNvGraphicFramePr>
            <a:graphicFrameLocks/>
          </p:cNvGraphicFramePr>
          <p:nvPr>
            <p:extLst>
              <p:ext uri="{D42A27DB-BD31-4B8C-83A1-F6EECF244321}">
                <p14:modId xmlns:p14="http://schemas.microsoft.com/office/powerpoint/2010/main" val="552035191"/>
              </p:ext>
            </p:extLst>
          </p:nvPr>
        </p:nvGraphicFramePr>
        <p:xfrm>
          <a:off x="594508" y="1362562"/>
          <a:ext cx="5378780" cy="52876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a:graphicFrameLocks/>
          </p:cNvGraphicFramePr>
          <p:nvPr>
            <p:extLst>
              <p:ext uri="{D42A27DB-BD31-4B8C-83A1-F6EECF244321}">
                <p14:modId xmlns:p14="http://schemas.microsoft.com/office/powerpoint/2010/main" val="393678338"/>
              </p:ext>
            </p:extLst>
          </p:nvPr>
        </p:nvGraphicFramePr>
        <p:xfrm>
          <a:off x="6320641" y="1362562"/>
          <a:ext cx="5067300" cy="5180741"/>
        </p:xfrm>
        <a:graphic>
          <a:graphicData uri="http://schemas.openxmlformats.org/drawingml/2006/chart">
            <c:chart xmlns:c="http://schemas.openxmlformats.org/drawingml/2006/chart" xmlns:r="http://schemas.openxmlformats.org/officeDocument/2006/relationships" r:id="rId4"/>
          </a:graphicData>
        </a:graphic>
      </p:graphicFrame>
      <p:sp>
        <p:nvSpPr>
          <p:cNvPr id="2" name="Right Brace 1"/>
          <p:cNvSpPr/>
          <p:nvPr/>
        </p:nvSpPr>
        <p:spPr>
          <a:xfrm>
            <a:off x="5760720" y="4053840"/>
            <a:ext cx="243840" cy="126492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3" name="TextBox 2"/>
          <p:cNvSpPr txBox="1"/>
          <p:nvPr/>
        </p:nvSpPr>
        <p:spPr>
          <a:xfrm>
            <a:off x="6178549" y="4251961"/>
            <a:ext cx="1609091" cy="923330"/>
          </a:xfrm>
          <a:prstGeom prst="rect">
            <a:avLst/>
          </a:prstGeom>
          <a:noFill/>
        </p:spPr>
        <p:txBody>
          <a:bodyPr wrap="square" rtlCol="0">
            <a:spAutoFit/>
          </a:bodyPr>
          <a:lstStyle/>
          <a:p>
            <a:r>
              <a:rPr lang="en-NZ" dirty="0" smtClean="0">
                <a:solidFill>
                  <a:srgbClr val="FF0000"/>
                </a:solidFill>
              </a:rPr>
              <a:t>Average $11,800/year per employee</a:t>
            </a:r>
            <a:endParaRPr lang="en-NZ" dirty="0">
              <a:solidFill>
                <a:srgbClr val="FF0000"/>
              </a:solidFill>
            </a:endParaRPr>
          </a:p>
        </p:txBody>
      </p:sp>
    </p:spTree>
    <p:extLst>
      <p:ext uri="{BB962C8B-B14F-4D97-AF65-F5344CB8AC3E}">
        <p14:creationId xmlns:p14="http://schemas.microsoft.com/office/powerpoint/2010/main" val="162366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11</a:t>
            </a:fld>
            <a:endParaRPr lang="en-US" dirty="0"/>
          </a:p>
        </p:txBody>
      </p:sp>
      <p:sp>
        <p:nvSpPr>
          <p:cNvPr id="15" name="Title 1"/>
          <p:cNvSpPr txBox="1">
            <a:spLocks/>
          </p:cNvSpPr>
          <p:nvPr/>
        </p:nvSpPr>
        <p:spPr>
          <a:xfrm>
            <a:off x="920337" y="222664"/>
            <a:ext cx="10800608" cy="742950"/>
          </a:xfrm>
          <a:prstGeom prst="rect">
            <a:avLst/>
          </a:prstGeom>
        </p:spPr>
        <p:txBody>
          <a:bodyPr>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NZ" sz="4000" dirty="0" smtClean="0">
                <a:solidFill>
                  <a:schemeClr val="tx1"/>
                </a:solidFill>
              </a:rPr>
              <a:t>Low wages: the working poor</a:t>
            </a:r>
            <a:endParaRPr lang="en-NZ" sz="3200" dirty="0">
              <a:solidFill>
                <a:schemeClr val="tx1"/>
              </a:solidFill>
            </a:endParaRPr>
          </a:p>
        </p:txBody>
      </p:sp>
      <p:graphicFrame>
        <p:nvGraphicFramePr>
          <p:cNvPr id="8" name="Chart 7"/>
          <p:cNvGraphicFramePr>
            <a:graphicFrameLocks/>
          </p:cNvGraphicFramePr>
          <p:nvPr>
            <p:extLst>
              <p:ext uri="{D42A27DB-BD31-4B8C-83A1-F6EECF244321}">
                <p14:modId xmlns:p14="http://schemas.microsoft.com/office/powerpoint/2010/main" val="2506327184"/>
              </p:ext>
            </p:extLst>
          </p:nvPr>
        </p:nvGraphicFramePr>
        <p:xfrm>
          <a:off x="457200" y="1674420"/>
          <a:ext cx="8382000" cy="41444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24972362"/>
              </p:ext>
            </p:extLst>
          </p:nvPr>
        </p:nvGraphicFramePr>
        <p:xfrm>
          <a:off x="1336468" y="965614"/>
          <a:ext cx="9968346" cy="725805"/>
        </p:xfrm>
        <a:graphic>
          <a:graphicData uri="http://schemas.openxmlformats.org/drawingml/2006/table">
            <a:tbl>
              <a:tblPr/>
              <a:tblGrid>
                <a:gridCol w="9968346"/>
              </a:tblGrid>
              <a:tr h="522514">
                <a:tc>
                  <a:txBody>
                    <a:bodyPr/>
                    <a:lstStyle/>
                    <a:p>
                      <a:pPr algn="ctr" fontAlgn="b">
                        <a:spcAft>
                          <a:spcPts val="600"/>
                        </a:spcAft>
                      </a:pPr>
                      <a:r>
                        <a:rPr lang="en-NZ" sz="1800" b="1" i="0" u="none" strike="noStrike" dirty="0" smtClean="0">
                          <a:solidFill>
                            <a:srgbClr val="000000"/>
                          </a:solidFill>
                          <a:effectLst/>
                          <a:latin typeface="Arial"/>
                        </a:rPr>
                        <a:t>In-work </a:t>
                      </a:r>
                      <a:r>
                        <a:rPr lang="en-NZ" sz="1800" b="1" i="0" u="none" strike="noStrike" dirty="0">
                          <a:solidFill>
                            <a:srgbClr val="000000"/>
                          </a:solidFill>
                          <a:effectLst/>
                          <a:latin typeface="Arial"/>
                        </a:rPr>
                        <a:t>poverty in OECD </a:t>
                      </a:r>
                      <a:r>
                        <a:rPr lang="en-NZ" sz="1800" b="1" i="0" u="none" strike="noStrike" dirty="0" smtClean="0">
                          <a:solidFill>
                            <a:srgbClr val="000000"/>
                          </a:solidFill>
                          <a:effectLst/>
                          <a:latin typeface="Arial"/>
                        </a:rPr>
                        <a:t>countries, mid-2000s</a:t>
                      </a:r>
                      <a:endParaRPr lang="en-NZ" sz="1800" b="1" i="0" u="none" strike="noStrike" dirty="0">
                        <a:solidFill>
                          <a:srgbClr val="000000"/>
                        </a:solidFill>
                        <a:effectLst/>
                        <a:latin typeface="Arial"/>
                      </a:endParaRPr>
                    </a:p>
                    <a:p>
                      <a:pPr algn="ctr" fontAlgn="ctr"/>
                      <a:r>
                        <a:rPr lang="en-NZ" sz="1200" b="1" i="0" u="none" strike="noStrike" dirty="0" smtClean="0">
                          <a:solidFill>
                            <a:srgbClr val="000000"/>
                          </a:solidFill>
                          <a:effectLst/>
                          <a:latin typeface="Arial"/>
                        </a:rPr>
                        <a:t>In-work </a:t>
                      </a:r>
                      <a:r>
                        <a:rPr lang="en-NZ" sz="1200" b="1" i="0" u="none" strike="noStrike" dirty="0">
                          <a:solidFill>
                            <a:srgbClr val="000000"/>
                          </a:solidFill>
                          <a:effectLst/>
                          <a:latin typeface="Arial"/>
                        </a:rPr>
                        <a:t>poverty rates and shares of working poor among all individuals living in households with a head of working </a:t>
                      </a:r>
                      <a:r>
                        <a:rPr lang="en-NZ" sz="1200" b="1" i="0" u="none" strike="noStrike" kern="1200" dirty="0" smtClean="0">
                          <a:solidFill>
                            <a:srgbClr val="000000"/>
                          </a:solidFill>
                          <a:effectLst/>
                          <a:latin typeface="Arial"/>
                          <a:ea typeface="+mn-ea"/>
                          <a:cs typeface="+mn-cs"/>
                        </a:rPr>
                        <a:t>age</a:t>
                      </a:r>
                    </a:p>
                    <a:p>
                      <a:pPr algn="ctr" fontAlgn="ctr"/>
                      <a:r>
                        <a:rPr lang="en-NZ" sz="1200" b="0" i="0" u="none" strike="noStrike" kern="1200" dirty="0" smtClean="0">
                          <a:solidFill>
                            <a:srgbClr val="000000"/>
                          </a:solidFill>
                          <a:effectLst/>
                          <a:latin typeface="Arial"/>
                          <a:ea typeface="+mn-ea"/>
                          <a:cs typeface="+mn-cs"/>
                        </a:rPr>
                        <a:t>Source:</a:t>
                      </a:r>
                      <a:r>
                        <a:rPr lang="en-NZ" sz="1200" b="0" i="0" u="none" strike="noStrike" kern="1200" baseline="0" dirty="0" smtClean="0">
                          <a:solidFill>
                            <a:srgbClr val="000000"/>
                          </a:solidFill>
                          <a:effectLst/>
                          <a:latin typeface="Arial"/>
                          <a:ea typeface="+mn-ea"/>
                          <a:cs typeface="+mn-cs"/>
                        </a:rPr>
                        <a:t> OECD Employment Outlook 2009</a:t>
                      </a:r>
                      <a:endParaRPr lang="en-NZ" sz="1200" b="0" i="0" u="none" strike="noStrike" kern="1200" dirty="0">
                        <a:solidFill>
                          <a:srgbClr val="000000"/>
                        </a:solidFill>
                        <a:effectLst/>
                        <a:latin typeface="Arial"/>
                        <a:ea typeface="+mn-ea"/>
                        <a:cs typeface="+mn-cs"/>
                      </a:endParaRPr>
                    </a:p>
                  </a:txBody>
                  <a:tcPr marL="9525" marR="9525" marT="9525" marB="0" anchor="b">
                    <a:lnL>
                      <a:noFill/>
                    </a:lnL>
                    <a:lnR>
                      <a:noFill/>
                    </a:lnR>
                    <a:lnT>
                      <a:noFill/>
                    </a:lnT>
                    <a:lnB>
                      <a:noFill/>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1948478"/>
              </p:ext>
            </p:extLst>
          </p:nvPr>
        </p:nvGraphicFramePr>
        <p:xfrm>
          <a:off x="640081" y="5757133"/>
          <a:ext cx="7741920" cy="741045"/>
        </p:xfrm>
        <a:graphic>
          <a:graphicData uri="http://schemas.openxmlformats.org/drawingml/2006/table">
            <a:tbl>
              <a:tblPr/>
              <a:tblGrid>
                <a:gridCol w="7741920"/>
              </a:tblGrid>
              <a:tr h="714919">
                <a:tc>
                  <a:txBody>
                    <a:bodyPr/>
                    <a:lstStyle/>
                    <a:p>
                      <a:pPr algn="l" fontAlgn="b"/>
                      <a:r>
                        <a:rPr lang="en-NZ" sz="1200" b="0" i="0" u="none" strike="noStrike" dirty="0">
                          <a:solidFill>
                            <a:srgbClr val="000000"/>
                          </a:solidFill>
                          <a:effectLst/>
                          <a:latin typeface="Arial"/>
                        </a:rPr>
                        <a:t>Note:</a:t>
                      </a:r>
                      <a:br>
                        <a:rPr lang="en-NZ" sz="1200" b="0" i="0" u="none" strike="noStrike" dirty="0">
                          <a:solidFill>
                            <a:srgbClr val="000000"/>
                          </a:solidFill>
                          <a:effectLst/>
                          <a:latin typeface="Arial"/>
                        </a:rPr>
                      </a:br>
                      <a:r>
                        <a:rPr lang="en-NZ" sz="1200" b="0" i="0" u="none" strike="noStrike" dirty="0">
                          <a:solidFill>
                            <a:srgbClr val="000000"/>
                          </a:solidFill>
                          <a:effectLst/>
                          <a:latin typeface="Arial"/>
                        </a:rPr>
                        <a:t>a) Percentage of individuals living in households with disposable income below 50% of the median income, among all individuals living in a given type of household with a head of working-age and at least one worker</a:t>
                      </a:r>
                      <a:r>
                        <a:rPr lang="en-NZ" sz="1200" b="0" i="0" u="none" strike="noStrike" dirty="0" smtClean="0">
                          <a:solidFill>
                            <a:srgbClr val="000000"/>
                          </a:solidFill>
                          <a:effectLst/>
                          <a:latin typeface="Arial"/>
                        </a:rPr>
                        <a:t>.</a:t>
                      </a:r>
                      <a:r>
                        <a:rPr lang="en-NZ" sz="1200" b="0" i="0" u="none" strike="noStrike" dirty="0">
                          <a:solidFill>
                            <a:srgbClr val="000000"/>
                          </a:solidFill>
                          <a:effectLst/>
                          <a:latin typeface="Arial"/>
                        </a:rPr>
                        <a:t/>
                      </a:r>
                      <a:br>
                        <a:rPr lang="en-NZ" sz="1200" b="0" i="0" u="none" strike="noStrike" dirty="0">
                          <a:solidFill>
                            <a:srgbClr val="000000"/>
                          </a:solidFill>
                          <a:effectLst/>
                          <a:latin typeface="Arial"/>
                        </a:rPr>
                      </a:br>
                      <a:endParaRPr lang="en-NZ" sz="1200" b="0" i="0" u="none" strike="noStrike" dirty="0">
                        <a:solidFill>
                          <a:srgbClr val="000000"/>
                        </a:solidFill>
                        <a:effectLst/>
                        <a:latin typeface="Arial"/>
                      </a:endParaRPr>
                    </a:p>
                  </a:txBody>
                  <a:tcPr marL="9525" marR="9525" marT="9525" marB="0" anchor="b">
                    <a:lnL>
                      <a:noFill/>
                    </a:lnL>
                    <a:lnR>
                      <a:noFill/>
                    </a:lnR>
                    <a:lnT>
                      <a:noFill/>
                    </a:lnT>
                    <a:lnB>
                      <a:noFill/>
                    </a:lnB>
                  </a:tcPr>
                </a:tc>
              </a:tr>
            </a:tbl>
          </a:graphicData>
        </a:graphic>
      </p:graphicFrame>
      <p:sp>
        <p:nvSpPr>
          <p:cNvPr id="10" name="TextBox 9"/>
          <p:cNvSpPr txBox="1"/>
          <p:nvPr/>
        </p:nvSpPr>
        <p:spPr>
          <a:xfrm>
            <a:off x="8839200" y="2054431"/>
            <a:ext cx="3095501" cy="4247317"/>
          </a:xfrm>
          <a:prstGeom prst="rect">
            <a:avLst/>
          </a:prstGeom>
          <a:noFill/>
          <a:ln>
            <a:solidFill>
              <a:schemeClr val="tx1"/>
            </a:solidFill>
          </a:ln>
        </p:spPr>
        <p:txBody>
          <a:bodyPr wrap="square" rtlCol="0">
            <a:spAutoFit/>
          </a:bodyPr>
          <a:lstStyle/>
          <a:p>
            <a:r>
              <a:rPr lang="en-NZ" dirty="0" smtClean="0"/>
              <a:t>In New Zealand – </a:t>
            </a:r>
          </a:p>
          <a:p>
            <a:endParaRPr lang="en-NZ" dirty="0"/>
          </a:p>
          <a:p>
            <a:r>
              <a:rPr lang="en-NZ" dirty="0" smtClean="0"/>
              <a:t>40% to 50% of </a:t>
            </a:r>
            <a:r>
              <a:rPr lang="en-NZ" dirty="0"/>
              <a:t>children in poverty are in households where at least one adult is </a:t>
            </a:r>
            <a:r>
              <a:rPr lang="en-NZ" dirty="0" smtClean="0"/>
              <a:t>working (</a:t>
            </a:r>
            <a:r>
              <a:rPr lang="en-NZ" dirty="0"/>
              <a:t>Perry, </a:t>
            </a:r>
            <a:r>
              <a:rPr lang="en-NZ" dirty="0" smtClean="0"/>
              <a:t>2018, </a:t>
            </a:r>
            <a:r>
              <a:rPr lang="en-NZ" dirty="0"/>
              <a:t>p. </a:t>
            </a:r>
            <a:r>
              <a:rPr lang="en-NZ" dirty="0" smtClean="0"/>
              <a:t>158). </a:t>
            </a:r>
          </a:p>
          <a:p>
            <a:endParaRPr lang="en-NZ" dirty="0"/>
          </a:p>
          <a:p>
            <a:r>
              <a:rPr lang="en-NZ" dirty="0" smtClean="0"/>
              <a:t>The </a:t>
            </a:r>
            <a:r>
              <a:rPr lang="en-NZ" dirty="0"/>
              <a:t>majority of the poor are couples with jobs, with some – but not a lot of – children living in their own home albeit with a </a:t>
            </a:r>
            <a:r>
              <a:rPr lang="en-NZ" dirty="0" smtClean="0"/>
              <a:t>mortgage. (Easton, 2013</a:t>
            </a:r>
            <a:r>
              <a:rPr lang="en-NZ" dirty="0"/>
              <a:t>, p. 23) </a:t>
            </a:r>
          </a:p>
        </p:txBody>
      </p:sp>
    </p:spTree>
    <p:extLst>
      <p:ext uri="{BB962C8B-B14F-4D97-AF65-F5344CB8AC3E}">
        <p14:creationId xmlns:p14="http://schemas.microsoft.com/office/powerpoint/2010/main" val="17128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958169183"/>
              </p:ext>
            </p:extLst>
          </p:nvPr>
        </p:nvGraphicFramePr>
        <p:xfrm>
          <a:off x="1538127" y="1203158"/>
          <a:ext cx="9564559" cy="523373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031422" y="1212122"/>
            <a:ext cx="9071264" cy="646331"/>
          </a:xfrm>
          <a:prstGeom prst="rect">
            <a:avLst/>
          </a:prstGeom>
          <a:noFill/>
        </p:spPr>
        <p:txBody>
          <a:bodyPr wrap="square" rtlCol="0">
            <a:spAutoFit/>
          </a:bodyPr>
          <a:lstStyle/>
          <a:p>
            <a:pPr algn="ctr"/>
            <a:r>
              <a:rPr lang="en-US" sz="2000" b="1" dirty="0">
                <a:latin typeface="Calibri" panose="020F0502020204030204" pitchFamily="34" charset="0"/>
              </a:rPr>
              <a:t>Real increase in average hourly </a:t>
            </a:r>
            <a:r>
              <a:rPr lang="en-US" sz="2000" b="1" dirty="0" smtClean="0">
                <a:latin typeface="Calibri" panose="020F0502020204030204" pitchFamily="34" charset="0"/>
              </a:rPr>
              <a:t>income in </a:t>
            </a:r>
            <a:r>
              <a:rPr lang="en-US" sz="2000" b="1" dirty="0">
                <a:latin typeface="Calibri" panose="020F0502020204030204" pitchFamily="34" charset="0"/>
              </a:rPr>
              <a:t>each </a:t>
            </a:r>
            <a:r>
              <a:rPr lang="en-US" sz="2000" b="1" dirty="0" smtClean="0">
                <a:latin typeface="Calibri" panose="020F0502020204030204" pitchFamily="34" charset="0"/>
              </a:rPr>
              <a:t>decile, 1998-2015</a:t>
            </a:r>
          </a:p>
          <a:p>
            <a:pPr algn="ctr"/>
            <a:r>
              <a:rPr lang="en-US" sz="1600" dirty="0" smtClean="0">
                <a:latin typeface="Calibri" panose="020F0502020204030204" pitchFamily="34" charset="0"/>
              </a:rPr>
              <a:t>Source: Data: NZ Income Survey (Stats NZ); see Rosenberg (2017)</a:t>
            </a:r>
            <a:endParaRPr lang="en-NZ" sz="20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t>12</a:t>
            </a:fld>
            <a:endParaRPr lang="en-US" dirty="0"/>
          </a:p>
        </p:txBody>
      </p:sp>
      <p:sp>
        <p:nvSpPr>
          <p:cNvPr id="5" name="TextBox 4"/>
          <p:cNvSpPr txBox="1"/>
          <p:nvPr/>
        </p:nvSpPr>
        <p:spPr>
          <a:xfrm>
            <a:off x="2927684" y="1823186"/>
            <a:ext cx="4052236" cy="1200329"/>
          </a:xfrm>
          <a:prstGeom prst="rect">
            <a:avLst/>
          </a:prstGeom>
          <a:solidFill>
            <a:schemeClr val="bg2">
              <a:lumMod val="90000"/>
            </a:schemeClr>
          </a:solidFill>
          <a:ln>
            <a:solidFill>
              <a:schemeClr val="bg1">
                <a:lumMod val="50000"/>
              </a:schemeClr>
            </a:solidFill>
          </a:ln>
        </p:spPr>
        <p:txBody>
          <a:bodyPr wrap="square" rtlCol="0">
            <a:spAutoFit/>
          </a:bodyPr>
          <a:lstStyle/>
          <a:p>
            <a:r>
              <a:rPr lang="en-NZ" dirty="0"/>
              <a:t>To a reasonable approximation, employees paid below the overall average wage experienced either low wages or low wage growth or both. </a:t>
            </a:r>
          </a:p>
        </p:txBody>
      </p:sp>
      <p:sp>
        <p:nvSpPr>
          <p:cNvPr id="7" name="Title 1"/>
          <p:cNvSpPr>
            <a:spLocks noGrp="1"/>
          </p:cNvSpPr>
          <p:nvPr>
            <p:ph type="title"/>
          </p:nvPr>
        </p:nvSpPr>
        <p:spPr>
          <a:xfrm>
            <a:off x="1384663" y="633549"/>
            <a:ext cx="9601200" cy="1485900"/>
          </a:xfrm>
        </p:spPr>
        <p:txBody>
          <a:bodyPr/>
          <a:lstStyle/>
          <a:p>
            <a:r>
              <a:rPr lang="en-NZ" dirty="0" smtClean="0"/>
              <a:t>Low wages: lower increases</a:t>
            </a:r>
            <a:endParaRPr lang="en-NZ" dirty="0"/>
          </a:p>
        </p:txBody>
      </p:sp>
    </p:spTree>
    <p:extLst>
      <p:ext uri="{BB962C8B-B14F-4D97-AF65-F5344CB8AC3E}">
        <p14:creationId xmlns:p14="http://schemas.microsoft.com/office/powerpoint/2010/main" val="40524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NZ" dirty="0" smtClean="0"/>
              <a:t>Low wages: Poor rewards for training</a:t>
            </a:r>
            <a:endParaRPr lang="en-NZ" dirty="0"/>
          </a:p>
        </p:txBody>
      </p:sp>
      <p:sp>
        <p:nvSpPr>
          <p:cNvPr id="6" name="Content Placeholder 5"/>
          <p:cNvSpPr>
            <a:spLocks noGrp="1"/>
          </p:cNvSpPr>
          <p:nvPr>
            <p:ph idx="1"/>
          </p:nvPr>
        </p:nvSpPr>
        <p:spPr>
          <a:xfrm>
            <a:off x="1371600" y="1813560"/>
            <a:ext cx="9601200" cy="4053840"/>
          </a:xfrm>
        </p:spPr>
        <p:txBody>
          <a:bodyPr>
            <a:normAutofit/>
          </a:bodyPr>
          <a:lstStyle/>
          <a:p>
            <a:r>
              <a:rPr lang="en-NZ" dirty="0" smtClean="0"/>
              <a:t>Degrees </a:t>
            </a:r>
            <a:r>
              <a:rPr lang="en-NZ" dirty="0"/>
              <a:t>can be well rewarded, though </a:t>
            </a:r>
            <a:r>
              <a:rPr lang="en-NZ" dirty="0" smtClean="0"/>
              <a:t>many graduates </a:t>
            </a:r>
            <a:r>
              <a:rPr lang="en-NZ" dirty="0"/>
              <a:t>end up in jobs unrelated to their </a:t>
            </a:r>
            <a:r>
              <a:rPr lang="en-NZ" dirty="0" smtClean="0"/>
              <a:t>degrees</a:t>
            </a:r>
            <a:r>
              <a:rPr lang="en-NZ" dirty="0"/>
              <a:t> </a:t>
            </a:r>
            <a:r>
              <a:rPr lang="en-NZ" dirty="0" smtClean="0"/>
              <a:t>(high mismatch rate, mainly overqualified)</a:t>
            </a:r>
          </a:p>
          <a:p>
            <a:r>
              <a:rPr lang="en-NZ" dirty="0" smtClean="0"/>
              <a:t>But </a:t>
            </a:r>
            <a:r>
              <a:rPr lang="en-NZ" dirty="0"/>
              <a:t>many vocational qualifications are poorly rewarded. </a:t>
            </a:r>
            <a:endParaRPr lang="en-NZ" dirty="0" smtClean="0"/>
          </a:p>
          <a:p>
            <a:r>
              <a:rPr lang="en-NZ" dirty="0" smtClean="0"/>
              <a:t>There </a:t>
            </a:r>
            <a:r>
              <a:rPr lang="en-NZ" dirty="0"/>
              <a:t>has been a series of research studies </a:t>
            </a:r>
            <a:r>
              <a:rPr lang="en-NZ" dirty="0" smtClean="0"/>
              <a:t>(</a:t>
            </a:r>
            <a:r>
              <a:rPr lang="en-NZ" dirty="0"/>
              <a:t>Crichton, 2009; Crichton &amp; Dixon, 2011; Tumen, Crichton, &amp; Dixon, 2015; Tumen, Dixon, &amp; Crichton, 2018; </a:t>
            </a:r>
            <a:r>
              <a:rPr lang="en-NZ" dirty="0" err="1"/>
              <a:t>Zuccollo</a:t>
            </a:r>
            <a:r>
              <a:rPr lang="en-NZ" dirty="0"/>
              <a:t> et al., 2013). </a:t>
            </a:r>
            <a:endParaRPr lang="en-NZ" dirty="0" smtClean="0"/>
          </a:p>
          <a:p>
            <a:r>
              <a:rPr lang="en-NZ" dirty="0" smtClean="0"/>
              <a:t>Crichton (2009) for example found that </a:t>
            </a:r>
          </a:p>
          <a:p>
            <a:pPr lvl="1"/>
            <a:r>
              <a:rPr lang="en-NZ" dirty="0" smtClean="0"/>
              <a:t>gaining </a:t>
            </a:r>
            <a:r>
              <a:rPr lang="en-NZ" dirty="0"/>
              <a:t>a workplace-based qualification at level 4 or higher improved </a:t>
            </a:r>
            <a:r>
              <a:rPr lang="en-NZ" dirty="0" smtClean="0"/>
              <a:t>earnings only by </a:t>
            </a:r>
            <a:r>
              <a:rPr lang="en-NZ" dirty="0"/>
              <a:t>7 percent more than comparable workers. </a:t>
            </a:r>
            <a:endParaRPr lang="en-NZ" dirty="0" smtClean="0"/>
          </a:p>
          <a:p>
            <a:pPr lvl="1"/>
            <a:r>
              <a:rPr lang="en-NZ" dirty="0" smtClean="0"/>
              <a:t>gaining </a:t>
            </a:r>
            <a:r>
              <a:rPr lang="en-NZ" dirty="0"/>
              <a:t>a qualification at level 3 improved the average earnings of males by 2 percent but females saw no </a:t>
            </a:r>
            <a:r>
              <a:rPr lang="en-NZ" dirty="0" smtClean="0"/>
              <a:t>rise</a:t>
            </a:r>
            <a:endParaRPr lang="en-NZ" dirty="0"/>
          </a:p>
        </p:txBody>
      </p:sp>
      <p:sp>
        <p:nvSpPr>
          <p:cNvPr id="3" name="Slide Number Placeholder 2"/>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406292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NZ" dirty="0" smtClean="0"/>
              <a:t>Low wages: embedded</a:t>
            </a:r>
            <a:endParaRPr lang="en-NZ" dirty="0"/>
          </a:p>
        </p:txBody>
      </p:sp>
      <p:sp>
        <p:nvSpPr>
          <p:cNvPr id="6" name="Content Placeholder 5"/>
          <p:cNvSpPr>
            <a:spLocks noGrp="1"/>
          </p:cNvSpPr>
          <p:nvPr>
            <p:ph idx="1"/>
          </p:nvPr>
        </p:nvSpPr>
        <p:spPr>
          <a:xfrm>
            <a:off x="1371600" y="1813560"/>
            <a:ext cx="9601200" cy="4343400"/>
          </a:xfrm>
        </p:spPr>
        <p:txBody>
          <a:bodyPr>
            <a:noAutofit/>
          </a:bodyPr>
          <a:lstStyle/>
          <a:p>
            <a:r>
              <a:rPr lang="en-NZ" sz="1600" dirty="0" smtClean="0"/>
              <a:t>Low wages are embedded </a:t>
            </a:r>
            <a:r>
              <a:rPr lang="en-NZ" sz="1600" dirty="0"/>
              <a:t>in the structure of our </a:t>
            </a:r>
            <a:r>
              <a:rPr lang="en-NZ" sz="1600" dirty="0" smtClean="0"/>
              <a:t>economy </a:t>
            </a:r>
          </a:p>
          <a:p>
            <a:r>
              <a:rPr lang="en-NZ" sz="1600" dirty="0" smtClean="0"/>
              <a:t>Two </a:t>
            </a:r>
            <a:r>
              <a:rPr lang="en-NZ" sz="1600" dirty="0"/>
              <a:t>of our largest export industries, agriculture and tourism, have among the lowest </a:t>
            </a:r>
            <a:r>
              <a:rPr lang="en-NZ" sz="1600" dirty="0" smtClean="0"/>
              <a:t>wages</a:t>
            </a:r>
          </a:p>
          <a:p>
            <a:r>
              <a:rPr lang="en-NZ" sz="1600" dirty="0" smtClean="0"/>
              <a:t>Widespread </a:t>
            </a:r>
            <a:r>
              <a:rPr lang="en-NZ" sz="1600" dirty="0"/>
              <a:t>noncompliance with basic labour </a:t>
            </a:r>
            <a:r>
              <a:rPr lang="en-NZ" sz="1600" dirty="0" smtClean="0"/>
              <a:t>standards; frequent </a:t>
            </a:r>
            <a:r>
              <a:rPr lang="en-NZ" sz="1600" dirty="0"/>
              <a:t>exploitation of vulnerable migrant workers. </a:t>
            </a:r>
            <a:endParaRPr lang="en-NZ" sz="1600" dirty="0" smtClean="0"/>
          </a:p>
          <a:p>
            <a:r>
              <a:rPr lang="en-NZ" sz="1600" dirty="0" smtClean="0"/>
              <a:t>Insufficient labour </a:t>
            </a:r>
            <a:r>
              <a:rPr lang="en-NZ" sz="1600" dirty="0"/>
              <a:t>inspectors to enforce these basic </a:t>
            </a:r>
            <a:r>
              <a:rPr lang="en-NZ" sz="1600" dirty="0" smtClean="0"/>
              <a:t>laws</a:t>
            </a:r>
          </a:p>
          <a:p>
            <a:r>
              <a:rPr lang="en-NZ" sz="1600" dirty="0" smtClean="0"/>
              <a:t>Lawyer </a:t>
            </a:r>
            <a:r>
              <a:rPr lang="en-NZ" sz="1600" dirty="0"/>
              <a:t>Catriona </a:t>
            </a:r>
            <a:r>
              <a:rPr lang="en-NZ" sz="1600" dirty="0" smtClean="0"/>
              <a:t>MacLennan (2017) </a:t>
            </a:r>
            <a:r>
              <a:rPr lang="en-NZ" sz="1600" dirty="0"/>
              <a:t>made Official Information requests to MBIE’s labour </a:t>
            </a:r>
            <a:r>
              <a:rPr lang="en-NZ" sz="1600" dirty="0" smtClean="0"/>
              <a:t>inspectorate: 2012 to 2016</a:t>
            </a:r>
            <a:r>
              <a:rPr lang="en-NZ" sz="1600" dirty="0"/>
              <a:t>, </a:t>
            </a:r>
            <a:r>
              <a:rPr lang="en-NZ" sz="1600" dirty="0" smtClean="0"/>
              <a:t>3,314 </a:t>
            </a:r>
            <a:r>
              <a:rPr lang="en-NZ" sz="1600" dirty="0"/>
              <a:t>investigations, of which 2,145 </a:t>
            </a:r>
            <a:r>
              <a:rPr lang="en-NZ" sz="1600" dirty="0" smtClean="0"/>
              <a:t>found </a:t>
            </a:r>
            <a:r>
              <a:rPr lang="en-NZ" sz="1600" dirty="0"/>
              <a:t>breaches.  </a:t>
            </a:r>
            <a:r>
              <a:rPr lang="en-NZ" sz="1600" dirty="0" smtClean="0"/>
              <a:t>E.g.</a:t>
            </a:r>
          </a:p>
          <a:p>
            <a:pPr lvl="1"/>
            <a:r>
              <a:rPr lang="en-NZ" sz="1600" dirty="0" smtClean="0"/>
              <a:t>three </a:t>
            </a:r>
            <a:r>
              <a:rPr lang="en-NZ" sz="1600" dirty="0"/>
              <a:t>Auckland liquor and convenience stores required to pay $96,574.33 in wages and holiday pay to 11 migrant workers, plus other penalties; </a:t>
            </a:r>
            <a:endParaRPr lang="en-NZ" sz="1600" dirty="0" smtClean="0"/>
          </a:p>
          <a:p>
            <a:pPr lvl="1"/>
            <a:r>
              <a:rPr lang="en-NZ" sz="1600" dirty="0" smtClean="0"/>
              <a:t>31 </a:t>
            </a:r>
            <a:r>
              <a:rPr lang="en-NZ" sz="1600" dirty="0"/>
              <a:t>out of 44 dairy farms visited in breach of minimum employment rights including underpayment of the minimum wage; </a:t>
            </a:r>
            <a:endParaRPr lang="en-NZ" sz="1600" dirty="0" smtClean="0"/>
          </a:p>
          <a:p>
            <a:pPr lvl="1"/>
            <a:r>
              <a:rPr lang="en-NZ" sz="1600" dirty="0" smtClean="0"/>
              <a:t>auto </a:t>
            </a:r>
            <a:r>
              <a:rPr lang="en-NZ" sz="1600" dirty="0"/>
              <a:t>valet in South Auckland ordered to pay $241,451 in penalties and arrears for serious breaches of employment law over six years during which it deprived some 221 employees by failing to pay the minimum wage or pay holiday pay to employees leaving the </a:t>
            </a:r>
            <a:r>
              <a:rPr lang="en-NZ" sz="1600" dirty="0" smtClean="0"/>
              <a:t>company</a:t>
            </a:r>
          </a:p>
          <a:p>
            <a:r>
              <a:rPr lang="en-NZ" sz="1600" dirty="0" smtClean="0"/>
              <a:t>Such cases continue despite more pro-active enforcement</a:t>
            </a:r>
            <a:endParaRPr lang="en-NZ" sz="1600" dirty="0"/>
          </a:p>
        </p:txBody>
      </p:sp>
      <p:sp>
        <p:nvSpPr>
          <p:cNvPr id="3" name="Slide Number Placeholder 2"/>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071634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Overview</a:t>
            </a:r>
            <a:endParaRPr lang="en-NZ" dirty="0"/>
          </a:p>
        </p:txBody>
      </p:sp>
      <p:sp>
        <p:nvSpPr>
          <p:cNvPr id="3" name="Content Placeholder 2"/>
          <p:cNvSpPr>
            <a:spLocks noGrp="1"/>
          </p:cNvSpPr>
          <p:nvPr>
            <p:ph idx="1"/>
          </p:nvPr>
        </p:nvSpPr>
        <p:spPr>
          <a:xfrm>
            <a:off x="1295400" y="1752600"/>
            <a:ext cx="9601200" cy="4165600"/>
          </a:xfrm>
        </p:spPr>
        <p:txBody>
          <a:bodyPr>
            <a:normAutofit/>
          </a:bodyPr>
          <a:lstStyle/>
          <a:p>
            <a:r>
              <a:rPr lang="en-NZ" sz="3600" dirty="0" smtClean="0"/>
              <a:t>Low Wages – some evidence</a:t>
            </a:r>
            <a:endParaRPr lang="en-NZ" sz="2400" dirty="0" smtClean="0"/>
          </a:p>
          <a:p>
            <a:r>
              <a:rPr lang="en-NZ" sz="3600" dirty="0" smtClean="0">
                <a:solidFill>
                  <a:srgbClr val="FF0000"/>
                </a:solidFill>
              </a:rPr>
              <a:t>Reasons</a:t>
            </a:r>
          </a:p>
          <a:p>
            <a:pPr lvl="1"/>
            <a:r>
              <a:rPr lang="en-NZ" dirty="0" smtClean="0"/>
              <a:t>A look at the research</a:t>
            </a:r>
          </a:p>
          <a:p>
            <a:pPr lvl="1"/>
            <a:r>
              <a:rPr lang="en-NZ" dirty="0" smtClean="0"/>
              <a:t>Competition (Peter Cranney)</a:t>
            </a:r>
          </a:p>
          <a:p>
            <a:r>
              <a:rPr lang="en-NZ" sz="3600" dirty="0" smtClean="0"/>
              <a:t>Solutions</a:t>
            </a:r>
          </a:p>
          <a:p>
            <a:pPr lvl="1"/>
            <a:r>
              <a:rPr lang="en-NZ" dirty="0" smtClean="0"/>
              <a:t>Raise productivity</a:t>
            </a:r>
          </a:p>
          <a:p>
            <a:pPr lvl="1"/>
            <a:r>
              <a:rPr lang="en-NZ" dirty="0" smtClean="0"/>
              <a:t>Supporting people through change</a:t>
            </a:r>
          </a:p>
          <a:p>
            <a:pPr lvl="1"/>
            <a:r>
              <a:rPr lang="en-NZ" dirty="0" smtClean="0"/>
              <a:t>Collective bargaining (Peter Cranney)</a:t>
            </a:r>
            <a:endParaRPr lang="en-NZ" dirty="0"/>
          </a:p>
        </p:txBody>
      </p:sp>
    </p:spTree>
    <p:extLst>
      <p:ext uri="{BB962C8B-B14F-4D97-AF65-F5344CB8AC3E}">
        <p14:creationId xmlns:p14="http://schemas.microsoft.com/office/powerpoint/2010/main" val="2310250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NZ" dirty="0" smtClean="0"/>
              <a:t>Low wages: why?</a:t>
            </a:r>
            <a:endParaRPr lang="en-NZ" dirty="0"/>
          </a:p>
        </p:txBody>
      </p:sp>
      <p:sp>
        <p:nvSpPr>
          <p:cNvPr id="6" name="Content Placeholder 5"/>
          <p:cNvSpPr>
            <a:spLocks noGrp="1"/>
          </p:cNvSpPr>
          <p:nvPr>
            <p:ph idx="1"/>
          </p:nvPr>
        </p:nvSpPr>
        <p:spPr>
          <a:xfrm>
            <a:off x="1371600" y="1813560"/>
            <a:ext cx="9601200" cy="4343400"/>
          </a:xfrm>
        </p:spPr>
        <p:txBody>
          <a:bodyPr>
            <a:noAutofit/>
          </a:bodyPr>
          <a:lstStyle/>
          <a:p>
            <a:r>
              <a:rPr lang="en-NZ" dirty="0"/>
              <a:t>Many causes often discussed – won’t go into them in </a:t>
            </a:r>
            <a:r>
              <a:rPr lang="en-NZ" dirty="0" smtClean="0"/>
              <a:t>depth, nor cover all of them</a:t>
            </a:r>
            <a:endParaRPr lang="en-NZ" dirty="0"/>
          </a:p>
          <a:p>
            <a:pPr lvl="1"/>
            <a:r>
              <a:rPr lang="en-NZ" dirty="0" smtClean="0"/>
              <a:t>Not lazy!</a:t>
            </a:r>
          </a:p>
          <a:p>
            <a:pPr lvl="1"/>
            <a:r>
              <a:rPr lang="en-NZ" dirty="0" smtClean="0"/>
              <a:t>Not </a:t>
            </a:r>
            <a:r>
              <a:rPr lang="en-NZ" dirty="0"/>
              <a:t>lacking skills</a:t>
            </a:r>
          </a:p>
          <a:p>
            <a:pPr lvl="1"/>
            <a:r>
              <a:rPr lang="en-NZ" dirty="0"/>
              <a:t>Not </a:t>
            </a:r>
            <a:r>
              <a:rPr lang="en-NZ" i="1" dirty="0"/>
              <a:t>simply </a:t>
            </a:r>
            <a:r>
              <a:rPr lang="en-NZ" dirty="0"/>
              <a:t>productivity – see above</a:t>
            </a:r>
          </a:p>
          <a:p>
            <a:pPr lvl="1"/>
            <a:r>
              <a:rPr lang="en-NZ" dirty="0" smtClean="0"/>
              <a:t>Globalisation/offshoring</a:t>
            </a:r>
            <a:endParaRPr lang="en-NZ" dirty="0"/>
          </a:p>
          <a:p>
            <a:pPr lvl="1"/>
            <a:r>
              <a:rPr lang="en-NZ" dirty="0"/>
              <a:t>Weak employment </a:t>
            </a:r>
            <a:r>
              <a:rPr lang="en-NZ" dirty="0" smtClean="0"/>
              <a:t>protection</a:t>
            </a:r>
          </a:p>
          <a:p>
            <a:r>
              <a:rPr lang="en-NZ" dirty="0" smtClean="0"/>
              <a:t>Focus on</a:t>
            </a:r>
          </a:p>
          <a:p>
            <a:pPr lvl="1"/>
            <a:r>
              <a:rPr lang="en-NZ" dirty="0" smtClean="0"/>
              <a:t>Competition (Peter)</a:t>
            </a:r>
          </a:p>
          <a:p>
            <a:pPr lvl="1"/>
            <a:r>
              <a:rPr lang="en-NZ" dirty="0" smtClean="0"/>
              <a:t>Collective Bargaining</a:t>
            </a:r>
            <a:endParaRPr lang="en-NZ" dirty="0"/>
          </a:p>
        </p:txBody>
      </p:sp>
      <p:sp>
        <p:nvSpPr>
          <p:cNvPr id="3" name="Slide Number Placeholder 2"/>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1405660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NZ" dirty="0" smtClean="0"/>
              <a:t>Low wages: not laziness</a:t>
            </a:r>
            <a:endParaRPr lang="en-NZ" dirty="0"/>
          </a:p>
        </p:txBody>
      </p:sp>
      <p:sp>
        <p:nvSpPr>
          <p:cNvPr id="6" name="Content Placeholder 5"/>
          <p:cNvSpPr>
            <a:spLocks noGrp="1"/>
          </p:cNvSpPr>
          <p:nvPr>
            <p:ph idx="1"/>
          </p:nvPr>
        </p:nvSpPr>
        <p:spPr>
          <a:xfrm>
            <a:off x="1371600" y="1813560"/>
            <a:ext cx="9601200" cy="4343400"/>
          </a:xfrm>
        </p:spPr>
        <p:txBody>
          <a:bodyPr>
            <a:noAutofit/>
          </a:bodyPr>
          <a:lstStyle/>
          <a:p>
            <a:r>
              <a:rPr lang="en-NZ" dirty="0" smtClean="0"/>
              <a:t>Not about being lazy</a:t>
            </a:r>
          </a:p>
          <a:p>
            <a:pPr lvl="1"/>
            <a:r>
              <a:rPr lang="en-NZ" dirty="0" smtClean="0"/>
              <a:t>Referring here mainly to pay </a:t>
            </a:r>
            <a:r>
              <a:rPr lang="en-NZ" u="sng" dirty="0" smtClean="0"/>
              <a:t>rates</a:t>
            </a:r>
          </a:p>
          <a:p>
            <a:pPr lvl="1"/>
            <a:r>
              <a:rPr lang="en-NZ" dirty="0" smtClean="0"/>
              <a:t>New Zealanders work longer hours than most other OECD countries</a:t>
            </a:r>
          </a:p>
          <a:p>
            <a:endParaRPr lang="en-NZ" dirty="0" smtClean="0"/>
          </a:p>
        </p:txBody>
      </p:sp>
      <p:sp>
        <p:nvSpPr>
          <p:cNvPr id="3" name="Slide Number Placeholder 2"/>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4057920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402771" y="674807"/>
            <a:ext cx="9601200" cy="1485900"/>
          </a:xfrm>
        </p:spPr>
        <p:txBody>
          <a:bodyPr/>
          <a:lstStyle/>
          <a:p>
            <a:r>
              <a:rPr lang="en-NZ" dirty="0" smtClean="0"/>
              <a:t>Low wages: not qualifications, skills</a:t>
            </a:r>
            <a:endParaRPr lang="en-NZ" dirty="0"/>
          </a:p>
        </p:txBody>
      </p:sp>
      <p:sp>
        <p:nvSpPr>
          <p:cNvPr id="6" name="Content Placeholder 5"/>
          <p:cNvSpPr>
            <a:spLocks noGrp="1"/>
          </p:cNvSpPr>
          <p:nvPr>
            <p:ph idx="1"/>
          </p:nvPr>
        </p:nvSpPr>
        <p:spPr>
          <a:xfrm>
            <a:off x="1371600" y="1447800"/>
            <a:ext cx="2453640" cy="3413760"/>
          </a:xfrm>
        </p:spPr>
        <p:txBody>
          <a:bodyPr>
            <a:noAutofit/>
          </a:bodyPr>
          <a:lstStyle/>
          <a:p>
            <a:pPr marL="384048" lvl="1">
              <a:spcBef>
                <a:spcPts val="1000"/>
              </a:spcBef>
              <a:buFont typeface="Franklin Gothic Book" panose="020B0503020102020204" pitchFamily="34" charset="0"/>
              <a:buChar char="■"/>
            </a:pPr>
            <a:r>
              <a:rPr lang="en-NZ" i="0" dirty="0" smtClean="0"/>
              <a:t>Well </a:t>
            </a:r>
            <a:r>
              <a:rPr lang="en-NZ" i="0" dirty="0"/>
              <a:t>educated, qualifications profile similar to OECD average</a:t>
            </a:r>
          </a:p>
          <a:p>
            <a:r>
              <a:rPr lang="en-NZ" dirty="0" smtClean="0"/>
              <a:t>Good </a:t>
            </a:r>
            <a:r>
              <a:rPr lang="en-NZ" dirty="0"/>
              <a:t>skill levels to the extent they can be compared (Statistics New Zealand, 2017). </a:t>
            </a:r>
            <a:endParaRPr lang="en-NZ" dirty="0" smtClean="0"/>
          </a:p>
        </p:txBody>
      </p:sp>
      <p:sp>
        <p:nvSpPr>
          <p:cNvPr id="3" name="Slide Number Placeholder 2"/>
          <p:cNvSpPr>
            <a:spLocks noGrp="1"/>
          </p:cNvSpPr>
          <p:nvPr>
            <p:ph type="sldNum" sz="quarter" idx="12"/>
          </p:nvPr>
        </p:nvSpPr>
        <p:spPr/>
        <p:txBody>
          <a:bodyPr/>
          <a:lstStyle/>
          <a:p>
            <a:fld id="{6D22F896-40B5-4ADD-8801-0D06FADFA095}" type="slidenum">
              <a:rPr lang="en-US" smtClean="0"/>
              <a:t>18</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912" t="26559" r="28165" b="17844"/>
          <a:stretch/>
        </p:blipFill>
        <p:spPr bwMode="auto">
          <a:xfrm>
            <a:off x="4799907" y="1417757"/>
            <a:ext cx="6691744" cy="3297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02771" y="4876799"/>
            <a:ext cx="10149840" cy="1692771"/>
          </a:xfrm>
          <a:prstGeom prst="rect">
            <a:avLst/>
          </a:prstGeom>
          <a:noFill/>
        </p:spPr>
        <p:txBody>
          <a:bodyPr wrap="square" rtlCol="0">
            <a:spAutoFit/>
          </a:bodyPr>
          <a:lstStyle/>
          <a:p>
            <a:pPr marL="384048" indent="-384048" defTabSz="914400">
              <a:lnSpc>
                <a:spcPct val="94000"/>
              </a:lnSpc>
              <a:spcBef>
                <a:spcPts val="1000"/>
              </a:spcBef>
              <a:spcAft>
                <a:spcPts val="200"/>
              </a:spcAft>
              <a:buFont typeface="Franklin Gothic Book" panose="020B0503020102020204" pitchFamily="34" charset="0"/>
              <a:buChar char="■"/>
            </a:pPr>
            <a:r>
              <a:rPr lang="en-NZ" sz="2000" dirty="0">
                <a:solidFill>
                  <a:schemeClr val="tx2"/>
                </a:solidFill>
              </a:rPr>
              <a:t>Large qualification mismatch – </a:t>
            </a:r>
            <a:r>
              <a:rPr lang="en-NZ" sz="2000" dirty="0" smtClean="0">
                <a:solidFill>
                  <a:schemeClr val="tx2"/>
                </a:solidFill>
              </a:rPr>
              <a:t>mainly overqualified/</a:t>
            </a:r>
            <a:r>
              <a:rPr lang="en-NZ" sz="2000" dirty="0" err="1" smtClean="0">
                <a:solidFill>
                  <a:schemeClr val="tx2"/>
                </a:solidFill>
              </a:rPr>
              <a:t>overskilled</a:t>
            </a:r>
            <a:r>
              <a:rPr lang="en-NZ" sz="2000" dirty="0" smtClean="0">
                <a:solidFill>
                  <a:schemeClr val="tx2"/>
                </a:solidFill>
              </a:rPr>
              <a:t> </a:t>
            </a:r>
            <a:r>
              <a:rPr lang="en-NZ" sz="2000" dirty="0">
                <a:solidFill>
                  <a:schemeClr val="tx2"/>
                </a:solidFill>
              </a:rPr>
              <a:t>(</a:t>
            </a:r>
            <a:r>
              <a:rPr lang="en-NZ" sz="2000" dirty="0" smtClean="0">
                <a:solidFill>
                  <a:schemeClr val="tx2"/>
                </a:solidFill>
              </a:rPr>
              <a:t>NZ </a:t>
            </a:r>
            <a:r>
              <a:rPr lang="en-NZ" sz="2000" dirty="0">
                <a:solidFill>
                  <a:schemeClr val="tx2"/>
                </a:solidFill>
              </a:rPr>
              <a:t>Productivity Commission, 2016, p. 97; Statistics </a:t>
            </a:r>
            <a:r>
              <a:rPr lang="en-NZ" sz="2000" dirty="0" smtClean="0">
                <a:solidFill>
                  <a:schemeClr val="tx2"/>
                </a:solidFill>
              </a:rPr>
              <a:t> NZ, </a:t>
            </a:r>
            <a:r>
              <a:rPr lang="en-NZ" sz="2000" dirty="0">
                <a:solidFill>
                  <a:schemeClr val="tx2"/>
                </a:solidFill>
              </a:rPr>
              <a:t>2017, </a:t>
            </a:r>
            <a:r>
              <a:rPr lang="en-NZ" sz="2000" dirty="0" smtClean="0">
                <a:solidFill>
                  <a:schemeClr val="tx2"/>
                </a:solidFill>
              </a:rPr>
              <a:t>p.16) – symptom rather than cause of low productivity/low wage economy?</a:t>
            </a:r>
          </a:p>
          <a:p>
            <a:pPr marL="384048" indent="-384048" defTabSz="914400">
              <a:lnSpc>
                <a:spcPct val="94000"/>
              </a:lnSpc>
              <a:spcBef>
                <a:spcPts val="1000"/>
              </a:spcBef>
              <a:spcAft>
                <a:spcPts val="200"/>
              </a:spcAft>
              <a:buFont typeface="Franklin Gothic Book" panose="020B0503020102020204" pitchFamily="34" charset="0"/>
              <a:buChar char="■"/>
            </a:pPr>
            <a:r>
              <a:rPr lang="en-NZ" sz="2000" dirty="0" smtClean="0"/>
              <a:t>Skill </a:t>
            </a:r>
            <a:r>
              <a:rPr lang="en-NZ" sz="2000" dirty="0"/>
              <a:t>scarcities in some occupations but </a:t>
            </a:r>
            <a:r>
              <a:rPr lang="en-NZ" sz="2000" dirty="0" smtClean="0"/>
              <a:t>considerable </a:t>
            </a:r>
            <a:r>
              <a:rPr lang="en-NZ" sz="2000" dirty="0"/>
              <a:t>concern that many employers are using immigration to avoid training New Zealanders or paying higher wages</a:t>
            </a:r>
            <a:r>
              <a:rPr lang="en-NZ" sz="2000" dirty="0" smtClean="0"/>
              <a:t>.</a:t>
            </a:r>
            <a:endParaRPr lang="en-NZ" sz="2000" dirty="0">
              <a:solidFill>
                <a:schemeClr val="tx2"/>
              </a:solidFill>
            </a:endParaRPr>
          </a:p>
        </p:txBody>
      </p:sp>
      <p:sp>
        <p:nvSpPr>
          <p:cNvPr id="5" name="TextBox 4"/>
          <p:cNvSpPr txBox="1"/>
          <p:nvPr/>
        </p:nvSpPr>
        <p:spPr>
          <a:xfrm>
            <a:off x="8899275" y="4490636"/>
            <a:ext cx="2592376" cy="253916"/>
          </a:xfrm>
          <a:prstGeom prst="rect">
            <a:avLst/>
          </a:prstGeom>
          <a:noFill/>
        </p:spPr>
        <p:txBody>
          <a:bodyPr wrap="none" rtlCol="0">
            <a:spAutoFit/>
          </a:bodyPr>
          <a:lstStyle/>
          <a:p>
            <a:r>
              <a:rPr lang="en-NZ" sz="1050" dirty="0" smtClean="0"/>
              <a:t>NZ Productivity Commission, 2016, p.97</a:t>
            </a:r>
            <a:endParaRPr lang="en-NZ" sz="1050" dirty="0"/>
          </a:p>
        </p:txBody>
      </p:sp>
    </p:spTree>
    <p:extLst>
      <p:ext uri="{BB962C8B-B14F-4D97-AF65-F5344CB8AC3E}">
        <p14:creationId xmlns:p14="http://schemas.microsoft.com/office/powerpoint/2010/main" val="95040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NZ" dirty="0" smtClean="0"/>
              <a:t>Low wages: </a:t>
            </a:r>
            <a:r>
              <a:rPr lang="en-NZ" dirty="0"/>
              <a:t>Not simply productivity </a:t>
            </a:r>
          </a:p>
        </p:txBody>
      </p:sp>
      <p:sp>
        <p:nvSpPr>
          <p:cNvPr id="6" name="Content Placeholder 5"/>
          <p:cNvSpPr>
            <a:spLocks noGrp="1"/>
          </p:cNvSpPr>
          <p:nvPr>
            <p:ph idx="1"/>
          </p:nvPr>
        </p:nvSpPr>
        <p:spPr>
          <a:xfrm>
            <a:off x="1371600" y="1813560"/>
            <a:ext cx="9601200" cy="4343400"/>
          </a:xfrm>
        </p:spPr>
        <p:txBody>
          <a:bodyPr>
            <a:noAutofit/>
          </a:bodyPr>
          <a:lstStyle/>
          <a:p>
            <a:r>
              <a:rPr lang="en-NZ" dirty="0" smtClean="0"/>
              <a:t>Productivity clearly a factor</a:t>
            </a:r>
          </a:p>
          <a:p>
            <a:r>
              <a:rPr lang="en-NZ" dirty="0" smtClean="0"/>
              <a:t>But not </a:t>
            </a:r>
            <a:r>
              <a:rPr lang="en-NZ" i="1" dirty="0" smtClean="0"/>
              <a:t>simply </a:t>
            </a:r>
            <a:r>
              <a:rPr lang="en-NZ" dirty="0" smtClean="0"/>
              <a:t>productivity: wages have not kept up with even weak productivity growth</a:t>
            </a:r>
          </a:p>
          <a:p>
            <a:r>
              <a:rPr lang="en-NZ" dirty="0" smtClean="0"/>
              <a:t>Raising productivity requires </a:t>
            </a:r>
            <a:r>
              <a:rPr lang="en-NZ" dirty="0"/>
              <a:t>employers to invest more in their businesses, using technology, machines, and better ways of organising and managing their </a:t>
            </a:r>
            <a:r>
              <a:rPr lang="en-NZ" dirty="0" smtClean="0"/>
              <a:t>businesses, engaging with their employees </a:t>
            </a:r>
          </a:p>
          <a:p>
            <a:r>
              <a:rPr lang="en-NZ" dirty="0" smtClean="0"/>
              <a:t>Low wages provide little </a:t>
            </a:r>
            <a:r>
              <a:rPr lang="en-NZ" dirty="0"/>
              <a:t>incentive for </a:t>
            </a:r>
            <a:r>
              <a:rPr lang="en-NZ" dirty="0" smtClean="0"/>
              <a:t>investment, employee engagement: could </a:t>
            </a:r>
            <a:r>
              <a:rPr lang="en-NZ" i="1" dirty="0" smtClean="0"/>
              <a:t>encourage </a:t>
            </a:r>
            <a:r>
              <a:rPr lang="en-NZ" dirty="0" smtClean="0"/>
              <a:t>low productivity</a:t>
            </a:r>
            <a:endParaRPr lang="en-NZ" dirty="0"/>
          </a:p>
          <a:p>
            <a:r>
              <a:rPr lang="en-NZ" dirty="0" smtClean="0"/>
              <a:t>If rising productivity is through increased automation replacing labour, that could also reduce the labour share of income</a:t>
            </a:r>
          </a:p>
          <a:p>
            <a:pPr lvl="1"/>
            <a:r>
              <a:rPr lang="en-NZ" dirty="0" smtClean="0"/>
              <a:t>Seems unlikely to be large factor here given low capital intensity</a:t>
            </a:r>
          </a:p>
          <a:p>
            <a:endParaRPr lang="en-NZ" dirty="0" smtClean="0"/>
          </a:p>
        </p:txBody>
      </p:sp>
      <p:sp>
        <p:nvSpPr>
          <p:cNvPr id="3" name="Slide Number Placeholder 2"/>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2105966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Overview</a:t>
            </a:r>
            <a:endParaRPr lang="en-NZ" dirty="0"/>
          </a:p>
        </p:txBody>
      </p:sp>
      <p:sp>
        <p:nvSpPr>
          <p:cNvPr id="3" name="Content Placeholder 2"/>
          <p:cNvSpPr>
            <a:spLocks noGrp="1"/>
          </p:cNvSpPr>
          <p:nvPr>
            <p:ph idx="1"/>
          </p:nvPr>
        </p:nvSpPr>
        <p:spPr>
          <a:xfrm>
            <a:off x="1295400" y="1752600"/>
            <a:ext cx="9601200" cy="4165600"/>
          </a:xfrm>
        </p:spPr>
        <p:txBody>
          <a:bodyPr>
            <a:normAutofit/>
          </a:bodyPr>
          <a:lstStyle/>
          <a:p>
            <a:r>
              <a:rPr lang="en-NZ" sz="3600" dirty="0" smtClean="0"/>
              <a:t>Low Wages – some evidence</a:t>
            </a:r>
            <a:endParaRPr lang="en-NZ" sz="2400" dirty="0" smtClean="0"/>
          </a:p>
          <a:p>
            <a:r>
              <a:rPr lang="en-NZ" sz="3600" dirty="0" smtClean="0"/>
              <a:t>Reasons</a:t>
            </a:r>
          </a:p>
          <a:p>
            <a:pPr lvl="1"/>
            <a:r>
              <a:rPr lang="en-NZ" dirty="0" smtClean="0"/>
              <a:t>A look at the research</a:t>
            </a:r>
          </a:p>
          <a:p>
            <a:pPr lvl="1"/>
            <a:r>
              <a:rPr lang="en-NZ" dirty="0" smtClean="0"/>
              <a:t>Competition (Peter Cranney)</a:t>
            </a:r>
          </a:p>
          <a:p>
            <a:r>
              <a:rPr lang="en-NZ" sz="3600" dirty="0" smtClean="0"/>
              <a:t>Solutions</a:t>
            </a:r>
          </a:p>
          <a:p>
            <a:pPr lvl="1"/>
            <a:r>
              <a:rPr lang="en-NZ" dirty="0" smtClean="0"/>
              <a:t>Raise productivity</a:t>
            </a:r>
          </a:p>
          <a:p>
            <a:pPr lvl="1"/>
            <a:r>
              <a:rPr lang="en-NZ" dirty="0" smtClean="0"/>
              <a:t>Supporting people through change</a:t>
            </a:r>
          </a:p>
          <a:p>
            <a:pPr lvl="1"/>
            <a:r>
              <a:rPr lang="en-NZ" dirty="0" smtClean="0"/>
              <a:t>Collective bargaining (Peter Cranney)</a:t>
            </a:r>
            <a:endParaRPr lang="en-NZ" dirty="0"/>
          </a:p>
        </p:txBody>
      </p:sp>
    </p:spTree>
    <p:extLst>
      <p:ext uri="{BB962C8B-B14F-4D97-AF65-F5344CB8AC3E}">
        <p14:creationId xmlns:p14="http://schemas.microsoft.com/office/powerpoint/2010/main" val="636160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NZ" dirty="0" smtClean="0"/>
              <a:t>Low wages: Globalisation</a:t>
            </a:r>
            <a:endParaRPr lang="en-NZ" dirty="0"/>
          </a:p>
        </p:txBody>
      </p:sp>
      <p:sp>
        <p:nvSpPr>
          <p:cNvPr id="6" name="Content Placeholder 5"/>
          <p:cNvSpPr>
            <a:spLocks noGrp="1"/>
          </p:cNvSpPr>
          <p:nvPr>
            <p:ph idx="1"/>
          </p:nvPr>
        </p:nvSpPr>
        <p:spPr>
          <a:xfrm>
            <a:off x="1319841" y="1813560"/>
            <a:ext cx="9601200" cy="4343400"/>
          </a:xfrm>
        </p:spPr>
        <p:txBody>
          <a:bodyPr>
            <a:noAutofit/>
          </a:bodyPr>
          <a:lstStyle/>
          <a:p>
            <a:r>
              <a:rPr lang="en-NZ" dirty="0" smtClean="0"/>
              <a:t>Offshoring </a:t>
            </a:r>
            <a:r>
              <a:rPr lang="en-NZ" dirty="0"/>
              <a:t>of jobs to </a:t>
            </a:r>
            <a:r>
              <a:rPr lang="en-NZ" dirty="0" smtClean="0"/>
              <a:t>very low wages countries, </a:t>
            </a:r>
            <a:r>
              <a:rPr lang="en-NZ" dirty="0"/>
              <a:t>or the threat of </a:t>
            </a:r>
            <a:r>
              <a:rPr lang="en-NZ" dirty="0" smtClean="0"/>
              <a:t>it</a:t>
            </a:r>
          </a:p>
          <a:p>
            <a:pPr lvl="1"/>
            <a:r>
              <a:rPr lang="en-NZ" dirty="0" smtClean="0"/>
              <a:t>Many examples in </a:t>
            </a:r>
            <a:r>
              <a:rPr lang="en-NZ" dirty="0"/>
              <a:t>New </a:t>
            </a:r>
            <a:r>
              <a:rPr lang="en-NZ" dirty="0" smtClean="0"/>
              <a:t>Zealand</a:t>
            </a:r>
          </a:p>
          <a:p>
            <a:pPr lvl="1"/>
            <a:r>
              <a:rPr lang="en-NZ" dirty="0" smtClean="0"/>
              <a:t>Weakens bargaining power of employees</a:t>
            </a:r>
          </a:p>
          <a:p>
            <a:r>
              <a:rPr lang="en-NZ" dirty="0" smtClean="0"/>
              <a:t>Trade </a:t>
            </a:r>
            <a:r>
              <a:rPr lang="en-NZ" dirty="0"/>
              <a:t>can </a:t>
            </a:r>
            <a:r>
              <a:rPr lang="en-NZ" i="1" dirty="0"/>
              <a:t>on average</a:t>
            </a:r>
            <a:r>
              <a:rPr lang="en-NZ" dirty="0"/>
              <a:t> increase incomes, but </a:t>
            </a:r>
            <a:r>
              <a:rPr lang="en-NZ" dirty="0" smtClean="0"/>
              <a:t>-</a:t>
            </a:r>
          </a:p>
          <a:p>
            <a:pPr lvl="1"/>
            <a:r>
              <a:rPr lang="en-NZ" dirty="0" smtClean="0"/>
              <a:t>there </a:t>
            </a:r>
            <a:r>
              <a:rPr lang="en-NZ" dirty="0"/>
              <a:t>are winners and </a:t>
            </a:r>
            <a:r>
              <a:rPr lang="en-NZ" dirty="0" smtClean="0"/>
              <a:t>losers</a:t>
            </a:r>
          </a:p>
          <a:p>
            <a:pPr lvl="1"/>
            <a:r>
              <a:rPr lang="en-NZ" dirty="0" smtClean="0"/>
              <a:t>transition costs high and long lasting</a:t>
            </a:r>
          </a:p>
          <a:p>
            <a:pPr lvl="1"/>
            <a:r>
              <a:rPr lang="en-NZ" dirty="0" smtClean="0"/>
              <a:t>E.g. “China Shock” in US; </a:t>
            </a:r>
          </a:p>
          <a:p>
            <a:pPr lvl="1"/>
            <a:r>
              <a:rPr lang="en-NZ" dirty="0" smtClean="0"/>
              <a:t>Several studies of job loss in New Zealand – e.g. </a:t>
            </a:r>
            <a:r>
              <a:rPr lang="en-NZ" dirty="0" err="1" smtClean="0"/>
              <a:t>Hyslop</a:t>
            </a:r>
            <a:r>
              <a:rPr lang="en-NZ" dirty="0" smtClean="0"/>
              <a:t> </a:t>
            </a:r>
            <a:r>
              <a:rPr lang="en-NZ" dirty="0"/>
              <a:t>and Townsend </a:t>
            </a:r>
            <a:r>
              <a:rPr lang="en-NZ" dirty="0" smtClean="0"/>
              <a:t>(2017, Motu</a:t>
            </a:r>
            <a:r>
              <a:rPr lang="en-NZ" dirty="0"/>
              <a:t>) estimate displaced workers’ earnings and total income were 25-30% lower in the first year and 13-22% lower five years after being displaced</a:t>
            </a:r>
            <a:r>
              <a:rPr lang="en-NZ" sz="2400" dirty="0" smtClean="0"/>
              <a:t>.</a:t>
            </a:r>
            <a:endParaRPr lang="en-NZ" dirty="0" smtClean="0"/>
          </a:p>
          <a:p>
            <a:pPr marL="0" indent="0">
              <a:buNone/>
            </a:pPr>
            <a:endParaRPr lang="en-NZ" dirty="0" smtClean="0"/>
          </a:p>
          <a:p>
            <a:endParaRPr lang="en-NZ" dirty="0" smtClean="0"/>
          </a:p>
        </p:txBody>
      </p:sp>
      <p:sp>
        <p:nvSpPr>
          <p:cNvPr id="3" name="Slide Number Placeholder 2"/>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650846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371599" y="685800"/>
            <a:ext cx="10084279" cy="1485900"/>
          </a:xfrm>
        </p:spPr>
        <p:txBody>
          <a:bodyPr>
            <a:normAutofit fontScale="90000"/>
          </a:bodyPr>
          <a:lstStyle/>
          <a:p>
            <a:r>
              <a:rPr lang="en-NZ" dirty="0" smtClean="0"/>
              <a:t>Low wages: </a:t>
            </a:r>
            <a:r>
              <a:rPr lang="en-NZ" dirty="0"/>
              <a:t>Weak employment protection</a:t>
            </a:r>
            <a:br>
              <a:rPr lang="en-NZ" dirty="0"/>
            </a:br>
            <a:endParaRPr lang="en-NZ" dirty="0"/>
          </a:p>
        </p:txBody>
      </p:sp>
      <p:sp>
        <p:nvSpPr>
          <p:cNvPr id="6" name="Content Placeholder 5"/>
          <p:cNvSpPr>
            <a:spLocks noGrp="1"/>
          </p:cNvSpPr>
          <p:nvPr>
            <p:ph idx="1"/>
          </p:nvPr>
        </p:nvSpPr>
        <p:spPr>
          <a:xfrm>
            <a:off x="1371599" y="1813560"/>
            <a:ext cx="10118786" cy="4343400"/>
          </a:xfrm>
        </p:spPr>
        <p:txBody>
          <a:bodyPr>
            <a:noAutofit/>
          </a:bodyPr>
          <a:lstStyle/>
          <a:p>
            <a:r>
              <a:rPr lang="en-NZ" dirty="0" smtClean="0"/>
              <a:t>Lowest protection against dismissal in OECD; among lowest coverage of collective employment agreements; among greatest turnover/shortest job tenure</a:t>
            </a:r>
          </a:p>
          <a:p>
            <a:r>
              <a:rPr lang="en-NZ" dirty="0" smtClean="0"/>
              <a:t>Weakens bargaining power</a:t>
            </a:r>
          </a:p>
          <a:p>
            <a:r>
              <a:rPr lang="en-NZ" dirty="0" smtClean="0"/>
              <a:t>E.g. </a:t>
            </a:r>
            <a:r>
              <a:rPr lang="en-NZ" dirty="0" err="1" smtClean="0"/>
              <a:t>Cimenelli</a:t>
            </a:r>
            <a:r>
              <a:rPr lang="en-NZ" dirty="0" smtClean="0"/>
              <a:t>, Duval and </a:t>
            </a:r>
            <a:r>
              <a:rPr lang="en-NZ" dirty="0" err="1" smtClean="0"/>
              <a:t>Furceri</a:t>
            </a:r>
            <a:r>
              <a:rPr lang="en-NZ" dirty="0" smtClean="0"/>
              <a:t> (2018) found deregulation of employment protection significantly reduced the share of income going to wages </a:t>
            </a:r>
          </a:p>
          <a:p>
            <a:endParaRPr lang="en-NZ" dirty="0"/>
          </a:p>
          <a:p>
            <a:endParaRPr lang="en-NZ" dirty="0" smtClean="0"/>
          </a:p>
          <a:p>
            <a:endParaRPr lang="en-NZ" dirty="0" smtClean="0"/>
          </a:p>
        </p:txBody>
      </p:sp>
      <p:sp>
        <p:nvSpPr>
          <p:cNvPr id="3" name="Slide Number Placeholder 2"/>
          <p:cNvSpPr>
            <a:spLocks noGrp="1"/>
          </p:cNvSpPr>
          <p:nvPr>
            <p:ph type="sldNum" sz="quarter" idx="12"/>
          </p:nvPr>
        </p:nvSpPr>
        <p:spPr/>
        <p:txBody>
          <a:bodyPr/>
          <a:lstStyle/>
          <a:p>
            <a:fld id="{6D22F896-40B5-4ADD-8801-0D06FADFA095}" type="slidenum">
              <a:rPr lang="en-US" smtClean="0"/>
              <a:t>21</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885052155"/>
              </p:ext>
            </p:extLst>
          </p:nvPr>
        </p:nvGraphicFramePr>
        <p:xfrm>
          <a:off x="941513" y="3835035"/>
          <a:ext cx="10493828" cy="2745966"/>
        </p:xfrm>
        <a:graphic>
          <a:graphicData uri="http://schemas.openxmlformats.org/drawingml/2006/chart">
            <c:chart xmlns:c="http://schemas.openxmlformats.org/drawingml/2006/chart" xmlns:r="http://schemas.openxmlformats.org/officeDocument/2006/relationships" r:id="rId3"/>
          </a:graphicData>
        </a:graphic>
      </p:graphicFrame>
      <p:sp>
        <p:nvSpPr>
          <p:cNvPr id="8" name="Up Arrow 7"/>
          <p:cNvSpPr/>
          <p:nvPr/>
        </p:nvSpPr>
        <p:spPr>
          <a:xfrm>
            <a:off x="1673815" y="6396335"/>
            <a:ext cx="526943" cy="36933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Box 8"/>
          <p:cNvSpPr txBox="1"/>
          <p:nvPr/>
        </p:nvSpPr>
        <p:spPr>
          <a:xfrm>
            <a:off x="5610386" y="6488668"/>
            <a:ext cx="2521844" cy="276999"/>
          </a:xfrm>
          <a:prstGeom prst="rect">
            <a:avLst/>
          </a:prstGeom>
          <a:noFill/>
        </p:spPr>
        <p:txBody>
          <a:bodyPr wrap="none" rtlCol="0">
            <a:spAutoFit/>
          </a:bodyPr>
          <a:lstStyle/>
          <a:p>
            <a:r>
              <a:rPr lang="en-NZ" sz="1200" dirty="0" smtClean="0"/>
              <a:t>Source: Fig 2.1, p.53, OECD(2017)</a:t>
            </a:r>
            <a:endParaRPr lang="en-NZ" sz="1200" dirty="0"/>
          </a:p>
        </p:txBody>
      </p:sp>
    </p:spTree>
    <p:extLst>
      <p:ext uri="{BB962C8B-B14F-4D97-AF65-F5344CB8AC3E}">
        <p14:creationId xmlns:p14="http://schemas.microsoft.com/office/powerpoint/2010/main" val="1861657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264446144"/>
              </p:ext>
            </p:extLst>
          </p:nvPr>
        </p:nvGraphicFramePr>
        <p:xfrm>
          <a:off x="1068656" y="352667"/>
          <a:ext cx="10694558" cy="549019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2240853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NZ" dirty="0" smtClean="0"/>
              <a:t>Low wages: Bargaining power</a:t>
            </a:r>
            <a:endParaRPr lang="en-NZ" dirty="0"/>
          </a:p>
        </p:txBody>
      </p:sp>
      <p:sp>
        <p:nvSpPr>
          <p:cNvPr id="6" name="Content Placeholder 5"/>
          <p:cNvSpPr>
            <a:spLocks noGrp="1"/>
          </p:cNvSpPr>
          <p:nvPr>
            <p:ph idx="1"/>
          </p:nvPr>
        </p:nvSpPr>
        <p:spPr>
          <a:xfrm>
            <a:off x="1371600" y="1813560"/>
            <a:ext cx="9601200" cy="4343400"/>
          </a:xfrm>
        </p:spPr>
        <p:txBody>
          <a:bodyPr>
            <a:noAutofit/>
          </a:bodyPr>
          <a:lstStyle/>
          <a:p>
            <a:r>
              <a:rPr lang="en-NZ" dirty="0" smtClean="0"/>
              <a:t>A number of these factors either reduce the bargaining power of wage/salary earners …</a:t>
            </a:r>
          </a:p>
          <a:p>
            <a:pPr lvl="1"/>
            <a:r>
              <a:rPr lang="en-NZ" dirty="0" smtClean="0"/>
              <a:t>Offshoring</a:t>
            </a:r>
          </a:p>
          <a:p>
            <a:pPr lvl="1"/>
            <a:r>
              <a:rPr lang="en-NZ" dirty="0" smtClean="0"/>
              <a:t>Weakened employment protection and collective bargaining</a:t>
            </a:r>
          </a:p>
          <a:p>
            <a:r>
              <a:rPr lang="en-NZ" dirty="0" smtClean="0"/>
              <a:t>or are exacerbated by reduced bargaining power</a:t>
            </a:r>
          </a:p>
          <a:p>
            <a:pPr lvl="1"/>
            <a:r>
              <a:rPr lang="en-NZ" dirty="0" smtClean="0"/>
              <a:t>Wages lagging productivity</a:t>
            </a:r>
          </a:p>
          <a:p>
            <a:pPr lvl="1"/>
            <a:r>
              <a:rPr lang="en-NZ" dirty="0" smtClean="0"/>
              <a:t>Employment protection</a:t>
            </a:r>
          </a:p>
          <a:p>
            <a:pPr lvl="1"/>
            <a:r>
              <a:rPr lang="en-NZ" dirty="0" smtClean="0"/>
              <a:t>Poor rewards for skills</a:t>
            </a:r>
          </a:p>
          <a:p>
            <a:endParaRPr lang="en-NZ" dirty="0" smtClean="0"/>
          </a:p>
          <a:p>
            <a:endParaRPr lang="en-NZ" dirty="0" smtClean="0"/>
          </a:p>
          <a:p>
            <a:pPr lvl="1"/>
            <a:endParaRPr lang="en-NZ" dirty="0" smtClean="0"/>
          </a:p>
        </p:txBody>
      </p:sp>
      <p:sp>
        <p:nvSpPr>
          <p:cNvPr id="3" name="Slide Number Placeholder 2"/>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1136061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5123"/>
            <a:ext cx="10883900" cy="749300"/>
          </a:xfrm>
        </p:spPr>
        <p:txBody>
          <a:bodyPr>
            <a:normAutofit fontScale="90000"/>
          </a:bodyPr>
          <a:lstStyle/>
          <a:p>
            <a:r>
              <a:rPr lang="en-GB" dirty="0" smtClean="0"/>
              <a:t>International research on falling labour income share</a:t>
            </a:r>
            <a:endParaRPr lang="en-NZ" dirty="0"/>
          </a:p>
        </p:txBody>
      </p:sp>
      <p:sp>
        <p:nvSpPr>
          <p:cNvPr id="3" name="Content Placeholder 2"/>
          <p:cNvSpPr>
            <a:spLocks noGrp="1"/>
          </p:cNvSpPr>
          <p:nvPr>
            <p:ph idx="1"/>
          </p:nvPr>
        </p:nvSpPr>
        <p:spPr>
          <a:xfrm>
            <a:off x="838200" y="1450291"/>
            <a:ext cx="9601200" cy="4819650"/>
          </a:xfrm>
        </p:spPr>
        <p:txBody>
          <a:bodyPr>
            <a:normAutofit lnSpcReduction="10000"/>
          </a:bodyPr>
          <a:lstStyle/>
          <a:p>
            <a:pPr marL="0" indent="0">
              <a:buNone/>
            </a:pPr>
            <a:endParaRPr lang="en-GB" dirty="0" smtClean="0"/>
          </a:p>
          <a:p>
            <a:r>
              <a:rPr lang="en-GB" dirty="0" smtClean="0"/>
              <a:t>Reduced bargaining power of labour</a:t>
            </a:r>
          </a:p>
          <a:p>
            <a:pPr lvl="1"/>
            <a:r>
              <a:rPr lang="en-GB" dirty="0" smtClean="0"/>
              <a:t>Deregulated labour relationships</a:t>
            </a:r>
          </a:p>
          <a:p>
            <a:pPr lvl="1"/>
            <a:r>
              <a:rPr lang="en-GB" dirty="0" smtClean="0"/>
              <a:t>Globalisation: e.g. threat of offshoring, imports</a:t>
            </a:r>
          </a:p>
          <a:p>
            <a:r>
              <a:rPr lang="en-GB" dirty="0" smtClean="0"/>
              <a:t>Financialisation</a:t>
            </a:r>
          </a:p>
          <a:p>
            <a:pPr lvl="1"/>
            <a:r>
              <a:rPr lang="en-GB" sz="1600" dirty="0" smtClean="0"/>
              <a:t>e.g. </a:t>
            </a:r>
            <a:r>
              <a:rPr lang="en-NZ" sz="1600" dirty="0" smtClean="0"/>
              <a:t>International Labour Organisation (2013), </a:t>
            </a:r>
            <a:r>
              <a:rPr lang="en-NZ" sz="1600" dirty="0" err="1"/>
              <a:t>Furceri</a:t>
            </a:r>
            <a:r>
              <a:rPr lang="en-NZ" sz="1600" dirty="0"/>
              <a:t>, D., </a:t>
            </a:r>
            <a:r>
              <a:rPr lang="en-NZ" sz="1600" dirty="0" err="1"/>
              <a:t>Loungani</a:t>
            </a:r>
            <a:r>
              <a:rPr lang="en-NZ" sz="1600" dirty="0"/>
              <a:t>, P., &amp; </a:t>
            </a:r>
            <a:r>
              <a:rPr lang="en-NZ" sz="1600" dirty="0" err="1"/>
              <a:t>Ostry</a:t>
            </a:r>
            <a:r>
              <a:rPr lang="en-NZ" sz="1600" dirty="0"/>
              <a:t>, J. D. (2017</a:t>
            </a:r>
            <a:r>
              <a:rPr lang="en-NZ" sz="1600" dirty="0" smtClean="0"/>
              <a:t>), </a:t>
            </a:r>
            <a:r>
              <a:rPr lang="en-NZ" sz="1600" dirty="0" err="1" smtClean="0"/>
              <a:t>Guschanski</a:t>
            </a:r>
            <a:r>
              <a:rPr lang="en-NZ" sz="1600" dirty="0" smtClean="0"/>
              <a:t> &amp; </a:t>
            </a:r>
            <a:r>
              <a:rPr lang="en-NZ" sz="1600" dirty="0" err="1" smtClean="0"/>
              <a:t>Onaran</a:t>
            </a:r>
            <a:r>
              <a:rPr lang="en-NZ" sz="1600" dirty="0" smtClean="0"/>
              <a:t> (2018)</a:t>
            </a:r>
            <a:endParaRPr lang="en-GB" sz="1600" dirty="0" smtClean="0"/>
          </a:p>
          <a:p>
            <a:r>
              <a:rPr lang="en-GB" dirty="0" smtClean="0"/>
              <a:t>Lack </a:t>
            </a:r>
            <a:r>
              <a:rPr lang="en-GB" dirty="0"/>
              <a:t>of </a:t>
            </a:r>
            <a:r>
              <a:rPr lang="en-GB" dirty="0" smtClean="0"/>
              <a:t>competition/increased market power </a:t>
            </a:r>
            <a:r>
              <a:rPr lang="en-GB" dirty="0"/>
              <a:t>– unshared </a:t>
            </a:r>
            <a:r>
              <a:rPr lang="en-GB" dirty="0" smtClean="0"/>
              <a:t>rents (‘pure’ profits)</a:t>
            </a:r>
          </a:p>
          <a:p>
            <a:pPr lvl="1"/>
            <a:r>
              <a:rPr lang="en-GB" sz="1600" dirty="0" smtClean="0"/>
              <a:t>e.g. </a:t>
            </a:r>
            <a:r>
              <a:rPr lang="en-NZ" sz="1600" dirty="0" err="1" smtClean="0"/>
              <a:t>Barkai</a:t>
            </a:r>
            <a:r>
              <a:rPr lang="en-NZ" sz="1600" dirty="0" smtClean="0"/>
              <a:t> </a:t>
            </a:r>
            <a:r>
              <a:rPr lang="en-NZ" sz="1600" dirty="0"/>
              <a:t>(2016</a:t>
            </a:r>
            <a:r>
              <a:rPr lang="en-NZ" sz="1600" dirty="0" smtClean="0"/>
              <a:t>), </a:t>
            </a:r>
            <a:r>
              <a:rPr lang="en-NZ" sz="1600" dirty="0" err="1">
                <a:solidFill>
                  <a:schemeClr val="tx1"/>
                </a:solidFill>
              </a:rPr>
              <a:t>Eggertsson</a:t>
            </a:r>
            <a:r>
              <a:rPr lang="en-NZ" sz="1600" dirty="0">
                <a:solidFill>
                  <a:schemeClr val="tx1"/>
                </a:solidFill>
              </a:rPr>
              <a:t>, </a:t>
            </a:r>
            <a:r>
              <a:rPr lang="en-NZ" sz="1600" dirty="0" smtClean="0">
                <a:solidFill>
                  <a:schemeClr val="tx1"/>
                </a:solidFill>
              </a:rPr>
              <a:t>Robbins &amp; Wold (</a:t>
            </a:r>
            <a:r>
              <a:rPr lang="en-NZ" sz="1600" dirty="0">
                <a:solidFill>
                  <a:schemeClr val="tx1"/>
                </a:solidFill>
              </a:rPr>
              <a:t>2018).</a:t>
            </a:r>
            <a:endParaRPr lang="en-GB" sz="1600" dirty="0"/>
          </a:p>
          <a:p>
            <a:r>
              <a:rPr lang="en-GB" dirty="0" smtClean="0"/>
              <a:t>Rise of ‘super-star firms’ with increasing share of the economy</a:t>
            </a:r>
          </a:p>
          <a:p>
            <a:pPr lvl="1"/>
            <a:r>
              <a:rPr lang="en-GB" dirty="0" smtClean="0"/>
              <a:t>High capital intensity, contracted out labour, globalised</a:t>
            </a:r>
          </a:p>
          <a:p>
            <a:pPr lvl="1"/>
            <a:r>
              <a:rPr lang="en-GB" sz="1600" dirty="0" smtClean="0"/>
              <a:t>E.g. </a:t>
            </a:r>
            <a:r>
              <a:rPr lang="en-NZ" sz="1600" dirty="0" err="1"/>
              <a:t>Autor</a:t>
            </a:r>
            <a:r>
              <a:rPr lang="en-NZ" sz="1600" dirty="0"/>
              <a:t>, </a:t>
            </a:r>
            <a:r>
              <a:rPr lang="en-NZ" sz="1600" dirty="0" smtClean="0"/>
              <a:t>Dorn</a:t>
            </a:r>
            <a:r>
              <a:rPr lang="en-NZ" sz="1600" dirty="0"/>
              <a:t>, </a:t>
            </a:r>
            <a:r>
              <a:rPr lang="en-NZ" sz="1600" dirty="0" smtClean="0"/>
              <a:t>Katz</a:t>
            </a:r>
            <a:r>
              <a:rPr lang="en-NZ" sz="1600" dirty="0"/>
              <a:t>, </a:t>
            </a:r>
            <a:r>
              <a:rPr lang="en-NZ" sz="1600" dirty="0" smtClean="0"/>
              <a:t>Patterson &amp; Reenen </a:t>
            </a:r>
            <a:r>
              <a:rPr lang="en-NZ" sz="1600" dirty="0"/>
              <a:t>(2017</a:t>
            </a:r>
            <a:r>
              <a:rPr lang="en-NZ" sz="1600" dirty="0" smtClean="0"/>
              <a:t>).</a:t>
            </a:r>
            <a:endParaRPr lang="en-GB" sz="1600" dirty="0"/>
          </a:p>
          <a:p>
            <a:r>
              <a:rPr lang="en-GB" dirty="0" smtClean="0"/>
              <a:t>Increased </a:t>
            </a:r>
            <a:r>
              <a:rPr lang="en-GB" dirty="0"/>
              <a:t>capital intensity, substituting for labour</a:t>
            </a:r>
          </a:p>
          <a:p>
            <a:pPr marL="530352" lvl="1" indent="0">
              <a:buNone/>
            </a:pPr>
            <a:endParaRPr lang="en-NZ" dirty="0" smtClean="0"/>
          </a:p>
        </p:txBody>
      </p:sp>
      <p:sp>
        <p:nvSpPr>
          <p:cNvPr id="4" name="Right Brace 3"/>
          <p:cNvSpPr/>
          <p:nvPr/>
        </p:nvSpPr>
        <p:spPr>
          <a:xfrm>
            <a:off x="9978781" y="2025569"/>
            <a:ext cx="444500" cy="3429764"/>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srgbClr val="FF0000"/>
              </a:solidFill>
            </a:endParaRPr>
          </a:p>
        </p:txBody>
      </p:sp>
      <p:sp>
        <p:nvSpPr>
          <p:cNvPr id="5" name="Right Brace 4"/>
          <p:cNvSpPr/>
          <p:nvPr/>
        </p:nvSpPr>
        <p:spPr>
          <a:xfrm>
            <a:off x="10423281" y="4605118"/>
            <a:ext cx="444500" cy="105410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srgbClr val="FF0000"/>
              </a:solidFill>
            </a:endParaRPr>
          </a:p>
        </p:txBody>
      </p:sp>
      <p:sp>
        <p:nvSpPr>
          <p:cNvPr id="6" name="TextBox 5"/>
          <p:cNvSpPr txBox="1"/>
          <p:nvPr/>
        </p:nvSpPr>
        <p:spPr>
          <a:xfrm>
            <a:off x="10550281" y="2639067"/>
            <a:ext cx="1282700" cy="646331"/>
          </a:xfrm>
          <a:prstGeom prst="rect">
            <a:avLst/>
          </a:prstGeom>
          <a:noFill/>
        </p:spPr>
        <p:txBody>
          <a:bodyPr wrap="square" rtlCol="0">
            <a:spAutoFit/>
          </a:bodyPr>
          <a:lstStyle/>
          <a:p>
            <a:r>
              <a:rPr lang="en-GB" dirty="0" smtClean="0">
                <a:solidFill>
                  <a:srgbClr val="FF0000"/>
                </a:solidFill>
              </a:rPr>
              <a:t>Bargaining power</a:t>
            </a:r>
            <a:endParaRPr lang="en-NZ" dirty="0">
              <a:solidFill>
                <a:srgbClr val="FF0000"/>
              </a:solidFill>
            </a:endParaRPr>
          </a:p>
        </p:txBody>
      </p:sp>
      <p:sp>
        <p:nvSpPr>
          <p:cNvPr id="7" name="TextBox 6"/>
          <p:cNvSpPr txBox="1"/>
          <p:nvPr/>
        </p:nvSpPr>
        <p:spPr>
          <a:xfrm>
            <a:off x="10891227" y="4809002"/>
            <a:ext cx="1282700" cy="646331"/>
          </a:xfrm>
          <a:prstGeom prst="rect">
            <a:avLst/>
          </a:prstGeom>
          <a:noFill/>
        </p:spPr>
        <p:txBody>
          <a:bodyPr wrap="square" rtlCol="0">
            <a:spAutoFit/>
          </a:bodyPr>
          <a:lstStyle/>
          <a:p>
            <a:r>
              <a:rPr lang="en-NZ" dirty="0" smtClean="0">
                <a:solidFill>
                  <a:srgbClr val="FF0000"/>
                </a:solidFill>
              </a:rPr>
              <a:t>“Future of Work”?</a:t>
            </a:r>
            <a:endParaRPr lang="en-NZ" dirty="0">
              <a:solidFill>
                <a:srgbClr val="FF0000"/>
              </a:solidFill>
            </a:endParaRPr>
          </a:p>
        </p:txBody>
      </p:sp>
    </p:spTree>
    <p:extLst>
      <p:ext uri="{BB962C8B-B14F-4D97-AF65-F5344CB8AC3E}">
        <p14:creationId xmlns:p14="http://schemas.microsoft.com/office/powerpoint/2010/main" val="395682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371600" y="685800"/>
            <a:ext cx="9601200" cy="791308"/>
          </a:xfrm>
        </p:spPr>
        <p:txBody>
          <a:bodyPr/>
          <a:lstStyle/>
          <a:p>
            <a:r>
              <a:rPr lang="en-NZ" dirty="0" smtClean="0"/>
              <a:t>Low wages: Competition</a:t>
            </a:r>
            <a:endParaRPr lang="en-NZ" dirty="0"/>
          </a:p>
        </p:txBody>
      </p:sp>
      <p:sp>
        <p:nvSpPr>
          <p:cNvPr id="6" name="Content Placeholder 5"/>
          <p:cNvSpPr>
            <a:spLocks noGrp="1"/>
          </p:cNvSpPr>
          <p:nvPr>
            <p:ph idx="1"/>
          </p:nvPr>
        </p:nvSpPr>
        <p:spPr>
          <a:xfrm>
            <a:off x="1371600" y="1813560"/>
            <a:ext cx="9601200" cy="4343400"/>
          </a:xfrm>
        </p:spPr>
        <p:txBody>
          <a:bodyPr>
            <a:noAutofit/>
          </a:bodyPr>
          <a:lstStyle/>
          <a:p>
            <a:r>
              <a:rPr lang="en-NZ" sz="2400" dirty="0" smtClean="0"/>
              <a:t>Finding reduced competition in US and OECD</a:t>
            </a:r>
          </a:p>
          <a:p>
            <a:r>
              <a:rPr lang="en-NZ" sz="2400" dirty="0" smtClean="0"/>
              <a:t>Raises interest in much older question (see Manning, 2003): do employers have monopsony power over their workers? </a:t>
            </a:r>
          </a:p>
          <a:p>
            <a:pPr lvl="1"/>
            <a:r>
              <a:rPr lang="en-NZ" sz="2400" dirty="0" smtClean="0"/>
              <a:t>monopsony = single buyer (here, buyer of labour)</a:t>
            </a:r>
          </a:p>
          <a:p>
            <a:r>
              <a:rPr lang="en-NZ" sz="2400" dirty="0" smtClean="0"/>
              <a:t>If so, they have bargaining power over those selling labour to them: workers</a:t>
            </a:r>
          </a:p>
          <a:p>
            <a:r>
              <a:rPr lang="en-NZ" sz="2400" dirty="0" smtClean="0"/>
              <a:t>Can then reduce wages, even if it is at expense of lower employment and output</a:t>
            </a:r>
          </a:p>
          <a:p>
            <a:r>
              <a:rPr lang="en-NZ" sz="2400" dirty="0" smtClean="0"/>
              <a:t>Suresh Naidu</a:t>
            </a:r>
            <a:r>
              <a:rPr lang="en-NZ" sz="2400" dirty="0"/>
              <a:t>, Eric Posner, and </a:t>
            </a:r>
            <a:r>
              <a:rPr lang="en-NZ" sz="2400" dirty="0" smtClean="0"/>
              <a:t>Glen Weyl (2018a, 2018b) model this – suggests very substantial economic losses – in their rough model, between 8.5 </a:t>
            </a:r>
            <a:r>
              <a:rPr lang="en-NZ" sz="2400" dirty="0"/>
              <a:t>percent </a:t>
            </a:r>
            <a:r>
              <a:rPr lang="en-NZ" sz="2400" dirty="0" smtClean="0"/>
              <a:t>and 26 percent of output </a:t>
            </a:r>
          </a:p>
          <a:p>
            <a:endParaRPr lang="en-NZ" sz="2400" dirty="0" smtClean="0"/>
          </a:p>
          <a:p>
            <a:endParaRPr lang="en-NZ" dirty="0" smtClean="0"/>
          </a:p>
        </p:txBody>
      </p:sp>
      <p:sp>
        <p:nvSpPr>
          <p:cNvPr id="3" name="Slide Number Placeholder 2"/>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1074913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371600" y="685800"/>
            <a:ext cx="9601200" cy="791308"/>
          </a:xfrm>
        </p:spPr>
        <p:txBody>
          <a:bodyPr/>
          <a:lstStyle/>
          <a:p>
            <a:r>
              <a:rPr lang="en-NZ" dirty="0" smtClean="0"/>
              <a:t>Low wages: Competition</a:t>
            </a:r>
            <a:endParaRPr lang="en-NZ" dirty="0"/>
          </a:p>
        </p:txBody>
      </p:sp>
      <p:sp>
        <p:nvSpPr>
          <p:cNvPr id="6" name="Content Placeholder 5"/>
          <p:cNvSpPr>
            <a:spLocks noGrp="1"/>
          </p:cNvSpPr>
          <p:nvPr>
            <p:ph idx="1"/>
          </p:nvPr>
        </p:nvSpPr>
        <p:spPr>
          <a:xfrm>
            <a:off x="1371600" y="1813560"/>
            <a:ext cx="9601200" cy="4343400"/>
          </a:xfrm>
        </p:spPr>
        <p:txBody>
          <a:bodyPr>
            <a:noAutofit/>
          </a:bodyPr>
          <a:lstStyle/>
          <a:p>
            <a:r>
              <a:rPr lang="en-NZ" sz="2400" dirty="0" smtClean="0"/>
              <a:t>Standard labour market model assumes (near) perfect competition and perfect information: </a:t>
            </a:r>
          </a:p>
          <a:p>
            <a:pPr lvl="1"/>
            <a:r>
              <a:rPr lang="en-NZ" sz="2400" dirty="0" smtClean="0"/>
              <a:t>employer faces a single market wage for his/her employees and pays it, hiring until additional worker is unprofitable (when wage = marginal revenue product)</a:t>
            </a:r>
          </a:p>
          <a:p>
            <a:r>
              <a:rPr lang="en-NZ" sz="2400" dirty="0" smtClean="0"/>
              <a:t>Implies that </a:t>
            </a:r>
          </a:p>
          <a:p>
            <a:pPr lvl="1"/>
            <a:r>
              <a:rPr lang="en-NZ" sz="2400" dirty="0" smtClean="0"/>
              <a:t>if any worker could obtain 1 cent more from another employer he/she would leave for the other job – so all workers would leave: “infinite elasticity of labour supply”</a:t>
            </a:r>
          </a:p>
          <a:p>
            <a:pPr lvl="1"/>
            <a:r>
              <a:rPr lang="en-NZ" sz="2400" dirty="0" smtClean="0"/>
              <a:t>Thus the employer has no power to set different wage</a:t>
            </a:r>
          </a:p>
          <a:p>
            <a:r>
              <a:rPr lang="en-NZ" sz="2400" dirty="0" smtClean="0"/>
              <a:t>Not reality</a:t>
            </a:r>
          </a:p>
          <a:p>
            <a:endParaRPr lang="en-NZ" dirty="0" smtClean="0"/>
          </a:p>
        </p:txBody>
      </p:sp>
      <p:sp>
        <p:nvSpPr>
          <p:cNvPr id="3" name="Slide Number Placeholder 2"/>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640134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371600" y="685800"/>
            <a:ext cx="9601200" cy="791308"/>
          </a:xfrm>
        </p:spPr>
        <p:txBody>
          <a:bodyPr/>
          <a:lstStyle/>
          <a:p>
            <a:r>
              <a:rPr lang="en-NZ" dirty="0" smtClean="0"/>
              <a:t>Low wages: Competition</a:t>
            </a:r>
            <a:endParaRPr lang="en-NZ" dirty="0"/>
          </a:p>
        </p:txBody>
      </p:sp>
      <p:sp>
        <p:nvSpPr>
          <p:cNvPr id="6" name="Content Placeholder 5"/>
          <p:cNvSpPr>
            <a:spLocks noGrp="1"/>
          </p:cNvSpPr>
          <p:nvPr>
            <p:ph idx="1"/>
          </p:nvPr>
        </p:nvSpPr>
        <p:spPr>
          <a:xfrm>
            <a:off x="1371600" y="1813560"/>
            <a:ext cx="9601200" cy="4343400"/>
          </a:xfrm>
        </p:spPr>
        <p:txBody>
          <a:bodyPr>
            <a:noAutofit/>
          </a:bodyPr>
          <a:lstStyle/>
          <a:p>
            <a:r>
              <a:rPr lang="en-NZ" sz="2400" dirty="0" smtClean="0"/>
              <a:t>Empirically, the elasticity is found to be around 0.5 for the whole labour force, and within a range for different firms which can be higher (e.g. above 10) but often around 1 (e.g. Naidu, Posner &amp; Weyl, 2018b); estimated 0.75 in </a:t>
            </a:r>
            <a:r>
              <a:rPr lang="en-NZ" sz="2400" dirty="0"/>
              <a:t>Australia </a:t>
            </a:r>
            <a:r>
              <a:rPr lang="en-NZ" sz="2400" dirty="0" smtClean="0"/>
              <a:t>(Booth &amp; </a:t>
            </a:r>
            <a:r>
              <a:rPr lang="en-NZ" sz="2400" dirty="0" err="1" smtClean="0"/>
              <a:t>Katic</a:t>
            </a:r>
            <a:r>
              <a:rPr lang="en-NZ" sz="2400" dirty="0" smtClean="0"/>
              <a:t>, 2010).</a:t>
            </a:r>
          </a:p>
          <a:p>
            <a:pPr lvl="1"/>
            <a:r>
              <a:rPr lang="en-NZ" sz="2400" dirty="0" smtClean="0"/>
              <a:t>E.g. elasticity of 1 means that if the employer reduces the wage by 5%, then 5% of workers will leave – rather than all</a:t>
            </a:r>
          </a:p>
          <a:p>
            <a:r>
              <a:rPr lang="en-NZ" sz="2400" dirty="0" smtClean="0"/>
              <a:t>This gives considerable bargaining power to employer</a:t>
            </a:r>
          </a:p>
          <a:p>
            <a:r>
              <a:rPr lang="en-NZ" sz="2400" dirty="0" smtClean="0"/>
              <a:t>Can be direct (employee) or indirect (employee of supplier with few buyers – e.g. supplier to major supermarket chain)</a:t>
            </a:r>
          </a:p>
          <a:p>
            <a:pPr lvl="1"/>
            <a:r>
              <a:rPr lang="en-NZ" sz="2400" dirty="0" err="1"/>
              <a:t>Wilmers</a:t>
            </a:r>
            <a:r>
              <a:rPr lang="en-NZ" sz="2400" dirty="0"/>
              <a:t> (2018) shows </a:t>
            </a:r>
            <a:r>
              <a:rPr lang="en-NZ" sz="2400" dirty="0" smtClean="0"/>
              <a:t>that in the US, “dependence </a:t>
            </a:r>
            <a:r>
              <a:rPr lang="en-NZ" sz="2400" dirty="0"/>
              <a:t>on large buyers lowers suppliers’ wages and </a:t>
            </a:r>
            <a:r>
              <a:rPr lang="en-NZ" sz="2400" dirty="0" smtClean="0"/>
              <a:t>accounts for </a:t>
            </a:r>
            <a:r>
              <a:rPr lang="en-NZ" sz="2400" dirty="0"/>
              <a:t>10 percent of wage stagnation in nonfinancial firms since the </a:t>
            </a:r>
            <a:r>
              <a:rPr lang="en-NZ" sz="2400" dirty="0" smtClean="0"/>
              <a:t>1970s”</a:t>
            </a:r>
            <a:endParaRPr lang="en-NZ" sz="2400" dirty="0"/>
          </a:p>
        </p:txBody>
      </p:sp>
      <p:sp>
        <p:nvSpPr>
          <p:cNvPr id="3" name="Slide Number Placeholder 2"/>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30160034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371600" y="685800"/>
            <a:ext cx="9601200" cy="791308"/>
          </a:xfrm>
        </p:spPr>
        <p:txBody>
          <a:bodyPr/>
          <a:lstStyle/>
          <a:p>
            <a:r>
              <a:rPr lang="en-NZ" dirty="0" smtClean="0"/>
              <a:t>Low wages: Competition</a:t>
            </a:r>
            <a:endParaRPr lang="en-NZ" dirty="0"/>
          </a:p>
        </p:txBody>
      </p:sp>
      <p:sp>
        <p:nvSpPr>
          <p:cNvPr id="6" name="Content Placeholder 5"/>
          <p:cNvSpPr>
            <a:spLocks noGrp="1"/>
          </p:cNvSpPr>
          <p:nvPr>
            <p:ph idx="1"/>
          </p:nvPr>
        </p:nvSpPr>
        <p:spPr>
          <a:xfrm>
            <a:off x="1371600" y="1813560"/>
            <a:ext cx="9601200" cy="4343400"/>
          </a:xfrm>
        </p:spPr>
        <p:txBody>
          <a:bodyPr>
            <a:noAutofit/>
          </a:bodyPr>
          <a:lstStyle/>
          <a:p>
            <a:r>
              <a:rPr lang="en-NZ" sz="2400" dirty="0" smtClean="0"/>
              <a:t>Simple definition of monopsony is one employer available to an employee</a:t>
            </a:r>
          </a:p>
          <a:p>
            <a:pPr lvl="1"/>
            <a:r>
              <a:rPr lang="en-NZ" sz="2400" dirty="0" smtClean="0"/>
              <a:t>E.g. miner in a mining town with one mining company</a:t>
            </a:r>
          </a:p>
          <a:p>
            <a:r>
              <a:rPr lang="en-NZ" sz="2400" dirty="0" smtClean="0"/>
              <a:t>Relatively rare, though more likely in a small country or remote locations or for specialised occupations</a:t>
            </a:r>
          </a:p>
          <a:p>
            <a:r>
              <a:rPr lang="en-NZ" sz="2400" dirty="0" smtClean="0"/>
              <a:t>Broader definition acknowledges that concentration is not only source of employer market power: e.g.</a:t>
            </a:r>
          </a:p>
          <a:p>
            <a:pPr lvl="1"/>
            <a:r>
              <a:rPr lang="en-NZ" sz="2400" dirty="0" smtClean="0"/>
              <a:t> </a:t>
            </a:r>
          </a:p>
        </p:txBody>
      </p:sp>
      <p:sp>
        <p:nvSpPr>
          <p:cNvPr id="3" name="Slide Number Placeholder 2"/>
          <p:cNvSpPr>
            <a:spLocks noGrp="1"/>
          </p:cNvSpPr>
          <p:nvPr>
            <p:ph type="sldNum" sz="quarter" idx="12"/>
          </p:nvPr>
        </p:nvSpPr>
        <p:spPr/>
        <p:txBody>
          <a:bodyPr/>
          <a:lstStyle/>
          <a:p>
            <a:fld id="{6D22F896-40B5-4ADD-8801-0D06FADFA095}" type="slidenum">
              <a:rPr lang="en-US" smtClean="0"/>
              <a:t>28</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936069333"/>
              </p:ext>
            </p:extLst>
          </p:nvPr>
        </p:nvGraphicFramePr>
        <p:xfrm>
          <a:off x="1727200" y="4711095"/>
          <a:ext cx="9593943" cy="1854200"/>
        </p:xfrm>
        <a:graphic>
          <a:graphicData uri="http://schemas.openxmlformats.org/drawingml/2006/table">
            <a:tbl>
              <a:tblPr>
                <a:tableStyleId>{5C22544A-7EE6-4342-B048-85BDC9FD1C3A}</a:tableStyleId>
              </a:tblPr>
              <a:tblGrid>
                <a:gridCol w="3197981"/>
                <a:gridCol w="3289905"/>
                <a:gridCol w="3106057"/>
              </a:tblGrid>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NZ" sz="1800" dirty="0" smtClean="0"/>
                        <a:t>Travel distance</a:t>
                      </a:r>
                      <a:endParaRPr lang="en-NZ"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Risk of unemployment</a:t>
                      </a:r>
                    </a:p>
                  </a:txBody>
                  <a:tcPr/>
                </a:tc>
                <a:tc>
                  <a:txBody>
                    <a:bodyPr/>
                    <a:lstStyle/>
                    <a:p>
                      <a:r>
                        <a:rPr lang="en-NZ" dirty="0" smtClean="0"/>
                        <a:t>Lack of financial reserves</a:t>
                      </a:r>
                      <a:endParaRPr lang="en-NZ"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Lack of</a:t>
                      </a:r>
                      <a:r>
                        <a:rPr lang="en-NZ" baseline="0" dirty="0" smtClean="0"/>
                        <a:t> external wage info</a:t>
                      </a:r>
                      <a:endParaRPr lang="en-NZ"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Reputational</a:t>
                      </a:r>
                      <a:r>
                        <a:rPr lang="en-NZ" baseline="0" dirty="0" smtClean="0"/>
                        <a:t> effects</a:t>
                      </a:r>
                      <a:endParaRPr lang="en-NZ" dirty="0" smtClean="0"/>
                    </a:p>
                  </a:txBody>
                  <a:tcPr/>
                </a:tc>
                <a:tc>
                  <a:txBody>
                    <a:bodyPr/>
                    <a:lstStyle/>
                    <a:p>
                      <a:r>
                        <a:rPr lang="en-NZ" baseline="0" dirty="0" smtClean="0"/>
                        <a:t>Experience on job</a:t>
                      </a:r>
                      <a:endParaRPr lang="en-NZ" dirty="0"/>
                    </a:p>
                  </a:txBody>
                  <a:tcPr/>
                </a:tc>
              </a:tr>
              <a:tr h="370840">
                <a:tc>
                  <a:txBody>
                    <a:bodyPr/>
                    <a:lstStyle/>
                    <a:p>
                      <a:r>
                        <a:rPr lang="en-NZ" dirty="0" smtClean="0"/>
                        <a:t>Firm-specific</a:t>
                      </a:r>
                      <a:r>
                        <a:rPr lang="en-NZ" baseline="0" dirty="0" smtClean="0"/>
                        <a:t> skills</a:t>
                      </a:r>
                      <a:endParaRPr lang="en-NZ" dirty="0"/>
                    </a:p>
                  </a:txBody>
                  <a:tcPr/>
                </a:tc>
                <a:tc>
                  <a:txBody>
                    <a:bodyPr/>
                    <a:lstStyle/>
                    <a:p>
                      <a:r>
                        <a:rPr lang="en-NZ" dirty="0" smtClean="0"/>
                        <a:t>Lack of skills</a:t>
                      </a:r>
                      <a:endParaRPr lang="en-N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Non-wage benefits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Status effects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Friendships</a:t>
                      </a:r>
                      <a:r>
                        <a:rPr lang="en-NZ" baseline="0" dirty="0" smtClean="0"/>
                        <a:t>; s</a:t>
                      </a:r>
                      <a:r>
                        <a:rPr lang="en-NZ" dirty="0" smtClean="0"/>
                        <a:t>ocial aspects</a:t>
                      </a:r>
                      <a:endParaRPr lang="en-NZ" dirty="0"/>
                    </a:p>
                  </a:txBody>
                  <a:tcPr/>
                </a:tc>
                <a:tc>
                  <a:txBody>
                    <a:bodyPr/>
                    <a:lstStyle/>
                    <a:p>
                      <a:r>
                        <a:rPr lang="en-NZ" dirty="0" smtClean="0"/>
                        <a:t>Fear/embarrassment</a:t>
                      </a:r>
                      <a:endParaRPr lang="en-NZ" dirty="0"/>
                    </a:p>
                  </a:txBody>
                  <a:tcPr/>
                </a:tc>
              </a:tr>
              <a:tr h="370840">
                <a:tc>
                  <a:txBody>
                    <a:bodyPr/>
                    <a:lstStyle/>
                    <a:p>
                      <a:r>
                        <a:rPr lang="en-NZ" dirty="0" smtClean="0"/>
                        <a:t>Explicit</a:t>
                      </a:r>
                      <a:r>
                        <a:rPr lang="en-NZ" baseline="0" dirty="0" smtClean="0"/>
                        <a:t> or implicit collusion</a:t>
                      </a:r>
                      <a:endParaRPr lang="en-NZ" dirty="0"/>
                    </a:p>
                  </a:txBody>
                  <a:tcPr/>
                </a:tc>
                <a:tc>
                  <a:txBody>
                    <a:bodyPr/>
                    <a:lstStyle/>
                    <a:p>
                      <a:r>
                        <a:rPr lang="en-NZ" dirty="0" smtClean="0"/>
                        <a:t>No-poaching</a:t>
                      </a:r>
                      <a:r>
                        <a:rPr lang="en-NZ" baseline="0" dirty="0" smtClean="0"/>
                        <a:t> agreements</a:t>
                      </a:r>
                      <a:endParaRPr lang="en-NZ" dirty="0"/>
                    </a:p>
                  </a:txBody>
                  <a:tcPr/>
                </a:tc>
                <a:tc>
                  <a:txBody>
                    <a:bodyPr/>
                    <a:lstStyle/>
                    <a:p>
                      <a:r>
                        <a:rPr lang="en-NZ" dirty="0" smtClean="0"/>
                        <a:t>Non-compete</a:t>
                      </a:r>
                      <a:r>
                        <a:rPr lang="en-NZ" baseline="0" dirty="0" smtClean="0"/>
                        <a:t> agreements</a:t>
                      </a:r>
                      <a:endParaRPr lang="en-NZ" dirty="0"/>
                    </a:p>
                  </a:txBody>
                  <a:tcPr/>
                </a:tc>
              </a:tr>
            </a:tbl>
          </a:graphicData>
        </a:graphic>
      </p:graphicFrame>
    </p:spTree>
    <p:extLst>
      <p:ext uri="{BB962C8B-B14F-4D97-AF65-F5344CB8AC3E}">
        <p14:creationId xmlns:p14="http://schemas.microsoft.com/office/powerpoint/2010/main" val="461374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371600" y="685800"/>
            <a:ext cx="9601200" cy="791308"/>
          </a:xfrm>
        </p:spPr>
        <p:txBody>
          <a:bodyPr/>
          <a:lstStyle/>
          <a:p>
            <a:r>
              <a:rPr lang="en-NZ" dirty="0" smtClean="0"/>
              <a:t>Low wages: Competition</a:t>
            </a:r>
            <a:endParaRPr lang="en-NZ" dirty="0"/>
          </a:p>
        </p:txBody>
      </p:sp>
      <p:sp>
        <p:nvSpPr>
          <p:cNvPr id="6" name="Content Placeholder 5"/>
          <p:cNvSpPr>
            <a:spLocks noGrp="1"/>
          </p:cNvSpPr>
          <p:nvPr>
            <p:ph idx="1"/>
          </p:nvPr>
        </p:nvSpPr>
        <p:spPr>
          <a:xfrm>
            <a:off x="1371600" y="1813560"/>
            <a:ext cx="9601200" cy="4343400"/>
          </a:xfrm>
        </p:spPr>
        <p:txBody>
          <a:bodyPr>
            <a:noAutofit/>
          </a:bodyPr>
          <a:lstStyle/>
          <a:p>
            <a:r>
              <a:rPr lang="en-NZ" sz="2400" dirty="0" smtClean="0"/>
              <a:t>Naidu, Posner </a:t>
            </a:r>
            <a:r>
              <a:rPr lang="en-NZ" sz="2400" dirty="0"/>
              <a:t>&amp; </a:t>
            </a:r>
            <a:r>
              <a:rPr lang="en-NZ" sz="2400" dirty="0" smtClean="0"/>
              <a:t>Weyl </a:t>
            </a:r>
            <a:r>
              <a:rPr lang="en-NZ" sz="2400" dirty="0"/>
              <a:t>(</a:t>
            </a:r>
            <a:r>
              <a:rPr lang="en-NZ" sz="2400" dirty="0" smtClean="0"/>
              <a:t>2018b), and </a:t>
            </a:r>
            <a:r>
              <a:rPr lang="en-NZ" sz="2400" dirty="0" err="1" smtClean="0"/>
              <a:t>Marinescu</a:t>
            </a:r>
            <a:r>
              <a:rPr lang="en-NZ" sz="2400" dirty="0" smtClean="0"/>
              <a:t> &amp; Posner (2019) extensively analyse US competition (anti-trust) law, which allows for cases of labour monopsony/employer market power </a:t>
            </a:r>
          </a:p>
          <a:p>
            <a:r>
              <a:rPr lang="en-NZ" sz="2400" dirty="0" smtClean="0"/>
              <a:t>Find it is rarely used and even more rarely succeeds</a:t>
            </a:r>
          </a:p>
          <a:p>
            <a:r>
              <a:rPr lang="en-NZ" sz="2400" dirty="0" smtClean="0"/>
              <a:t>Naidu &amp; Posner (2018) conclude that “antitrust </a:t>
            </a:r>
            <a:r>
              <a:rPr lang="en-NZ" sz="2400" dirty="0"/>
              <a:t>is likely to play only a secondary role in remedying it, and other legal and policy instruments to intervene in the </a:t>
            </a:r>
            <a:r>
              <a:rPr lang="en-NZ" sz="2400" dirty="0" err="1"/>
              <a:t>labor</a:t>
            </a:r>
            <a:r>
              <a:rPr lang="en-NZ" sz="2400" dirty="0"/>
              <a:t> market will be </a:t>
            </a:r>
            <a:r>
              <a:rPr lang="en-NZ" sz="2400" dirty="0" smtClean="0"/>
              <a:t>required” </a:t>
            </a:r>
          </a:p>
          <a:p>
            <a:r>
              <a:rPr lang="en-NZ" sz="2400" dirty="0" smtClean="0"/>
              <a:t>“Jobs are not like chairs” (N&amp;P) or Manning: </a:t>
            </a:r>
          </a:p>
          <a:p>
            <a:pPr marL="530352" lvl="1" indent="0">
              <a:buNone/>
            </a:pPr>
            <a:r>
              <a:rPr lang="en-NZ" sz="2400" dirty="0" smtClean="0"/>
              <a:t>“</a:t>
            </a:r>
            <a:r>
              <a:rPr lang="en-NZ" sz="2400" dirty="0"/>
              <a:t>people go to the pub to celebrate when they get a job rather than greeting the news with the shrug of the shoulders that we might expect if </a:t>
            </a:r>
            <a:r>
              <a:rPr lang="en-NZ" sz="2400" dirty="0" err="1"/>
              <a:t>labor</a:t>
            </a:r>
            <a:r>
              <a:rPr lang="en-NZ" sz="2400" dirty="0"/>
              <a:t> markets were </a:t>
            </a:r>
            <a:r>
              <a:rPr lang="en-NZ" sz="2400" dirty="0" smtClean="0"/>
              <a:t>frictionless”</a:t>
            </a:r>
          </a:p>
          <a:p>
            <a:pPr marL="384048" lvl="1">
              <a:spcBef>
                <a:spcPts val="1000"/>
              </a:spcBef>
              <a:buFont typeface="Franklin Gothic Book" panose="020B0503020102020204" pitchFamily="34" charset="0"/>
              <a:buChar char="■"/>
            </a:pPr>
            <a:r>
              <a:rPr lang="en-NZ" sz="2400" i="0" dirty="0"/>
              <a:t>More like a relationship than a market</a:t>
            </a:r>
          </a:p>
        </p:txBody>
      </p:sp>
      <p:sp>
        <p:nvSpPr>
          <p:cNvPr id="3" name="Slide Number Placeholder 2"/>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513856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Overview</a:t>
            </a:r>
            <a:endParaRPr lang="en-NZ" dirty="0"/>
          </a:p>
        </p:txBody>
      </p:sp>
      <p:sp>
        <p:nvSpPr>
          <p:cNvPr id="3" name="Content Placeholder 2"/>
          <p:cNvSpPr>
            <a:spLocks noGrp="1"/>
          </p:cNvSpPr>
          <p:nvPr>
            <p:ph idx="1"/>
          </p:nvPr>
        </p:nvSpPr>
        <p:spPr>
          <a:xfrm>
            <a:off x="1295400" y="1752600"/>
            <a:ext cx="9601200" cy="4165600"/>
          </a:xfrm>
        </p:spPr>
        <p:txBody>
          <a:bodyPr>
            <a:normAutofit/>
          </a:bodyPr>
          <a:lstStyle/>
          <a:p>
            <a:r>
              <a:rPr lang="en-NZ" sz="3600" dirty="0" smtClean="0">
                <a:solidFill>
                  <a:srgbClr val="FF0000"/>
                </a:solidFill>
              </a:rPr>
              <a:t>Low Wages – some evidence</a:t>
            </a:r>
            <a:endParaRPr lang="en-NZ" sz="2400" dirty="0" smtClean="0">
              <a:solidFill>
                <a:srgbClr val="FF0000"/>
              </a:solidFill>
            </a:endParaRPr>
          </a:p>
          <a:p>
            <a:r>
              <a:rPr lang="en-NZ" sz="3600" dirty="0" smtClean="0"/>
              <a:t>Reasons</a:t>
            </a:r>
          </a:p>
          <a:p>
            <a:pPr lvl="1"/>
            <a:r>
              <a:rPr lang="en-NZ" dirty="0" smtClean="0"/>
              <a:t>A look at the research</a:t>
            </a:r>
          </a:p>
          <a:p>
            <a:pPr lvl="1"/>
            <a:r>
              <a:rPr lang="en-NZ" dirty="0" smtClean="0"/>
              <a:t>Competition (Peter Cranney)</a:t>
            </a:r>
          </a:p>
          <a:p>
            <a:r>
              <a:rPr lang="en-NZ" sz="3600" dirty="0" smtClean="0"/>
              <a:t>Solutions</a:t>
            </a:r>
          </a:p>
          <a:p>
            <a:pPr lvl="1"/>
            <a:r>
              <a:rPr lang="en-NZ" dirty="0" smtClean="0"/>
              <a:t>Raise productivity</a:t>
            </a:r>
          </a:p>
          <a:p>
            <a:pPr lvl="1"/>
            <a:r>
              <a:rPr lang="en-NZ" dirty="0" smtClean="0"/>
              <a:t>Supporting people through change</a:t>
            </a:r>
          </a:p>
          <a:p>
            <a:pPr lvl="1"/>
            <a:r>
              <a:rPr lang="en-NZ" dirty="0" smtClean="0"/>
              <a:t>Collective bargaining (Peter Cranney)</a:t>
            </a:r>
            <a:endParaRPr lang="en-NZ" dirty="0"/>
          </a:p>
        </p:txBody>
      </p:sp>
    </p:spTree>
    <p:extLst>
      <p:ext uri="{BB962C8B-B14F-4D97-AF65-F5344CB8AC3E}">
        <p14:creationId xmlns:p14="http://schemas.microsoft.com/office/powerpoint/2010/main" val="350312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371600" y="685800"/>
            <a:ext cx="9601200" cy="791308"/>
          </a:xfrm>
        </p:spPr>
        <p:txBody>
          <a:bodyPr/>
          <a:lstStyle/>
          <a:p>
            <a:r>
              <a:rPr lang="en-NZ" dirty="0" smtClean="0"/>
              <a:t>Low wages: Competition</a:t>
            </a:r>
            <a:endParaRPr lang="en-NZ" dirty="0"/>
          </a:p>
        </p:txBody>
      </p:sp>
      <p:sp>
        <p:nvSpPr>
          <p:cNvPr id="6" name="Content Placeholder 5"/>
          <p:cNvSpPr>
            <a:spLocks noGrp="1"/>
          </p:cNvSpPr>
          <p:nvPr>
            <p:ph idx="1"/>
          </p:nvPr>
        </p:nvSpPr>
        <p:spPr>
          <a:xfrm>
            <a:off x="1386114" y="1799046"/>
            <a:ext cx="9601200" cy="4343400"/>
          </a:xfrm>
        </p:spPr>
        <p:txBody>
          <a:bodyPr>
            <a:noAutofit/>
          </a:bodyPr>
          <a:lstStyle/>
          <a:p>
            <a:r>
              <a:rPr lang="en-NZ" sz="2400" dirty="0" smtClean="0"/>
              <a:t>Naidu &amp; Posner suggestions include</a:t>
            </a:r>
          </a:p>
          <a:p>
            <a:pPr lvl="1"/>
            <a:r>
              <a:rPr lang="en-NZ" sz="2400" i="0" dirty="0" smtClean="0"/>
              <a:t>Wage regulation such as minimum wage</a:t>
            </a:r>
          </a:p>
          <a:p>
            <a:pPr lvl="1"/>
            <a:r>
              <a:rPr lang="en-NZ" sz="2400" i="0" dirty="0" smtClean="0"/>
              <a:t>Wage boards (as in Australia and proposed Fair Pay Agreements) (see also </a:t>
            </a:r>
            <a:r>
              <a:rPr lang="en-NZ" sz="2400" i="0" dirty="0" err="1" smtClean="0"/>
              <a:t>Dube</a:t>
            </a:r>
            <a:r>
              <a:rPr lang="en-NZ" sz="2400" i="0" dirty="0" smtClean="0"/>
              <a:t>, 2019)</a:t>
            </a:r>
          </a:p>
          <a:p>
            <a:pPr lvl="1"/>
            <a:r>
              <a:rPr lang="en-NZ" sz="2400" i="0" dirty="0" smtClean="0"/>
              <a:t>Mandatory employment benefits/minimum standards</a:t>
            </a:r>
          </a:p>
          <a:p>
            <a:pPr lvl="1"/>
            <a:r>
              <a:rPr lang="en-NZ" sz="2400" i="0" dirty="0" smtClean="0"/>
              <a:t>Job protection</a:t>
            </a:r>
          </a:p>
          <a:p>
            <a:pPr lvl="1"/>
            <a:r>
              <a:rPr lang="en-NZ" sz="2400" i="0" dirty="0" smtClean="0"/>
              <a:t>Occupational licensing</a:t>
            </a:r>
          </a:p>
          <a:p>
            <a:pPr lvl="1"/>
            <a:r>
              <a:rPr lang="en-NZ" sz="2400" i="0" dirty="0" smtClean="0"/>
              <a:t>Government subsidies including training and employment</a:t>
            </a:r>
          </a:p>
          <a:p>
            <a:pPr lvl="1"/>
            <a:r>
              <a:rPr lang="en-NZ" sz="2400" i="0" dirty="0" smtClean="0"/>
              <a:t>Legal </a:t>
            </a:r>
            <a:r>
              <a:rPr lang="en-NZ" sz="2400" i="0" dirty="0"/>
              <a:t>protections for and subsidies to </a:t>
            </a:r>
            <a:r>
              <a:rPr lang="en-NZ" sz="2400" i="0" dirty="0" smtClean="0"/>
              <a:t>unions</a:t>
            </a:r>
          </a:p>
          <a:p>
            <a:pPr lvl="1"/>
            <a:r>
              <a:rPr lang="en-NZ" sz="2400" i="0" dirty="0" smtClean="0"/>
              <a:t>Countercyclical </a:t>
            </a:r>
            <a:r>
              <a:rPr lang="en-NZ" sz="2400" i="0" dirty="0"/>
              <a:t>macroeconomic policy that </a:t>
            </a:r>
            <a:r>
              <a:rPr lang="en-NZ" sz="2400" i="0" dirty="0" smtClean="0"/>
              <a:t>minimizes </a:t>
            </a:r>
            <a:r>
              <a:rPr lang="en-NZ" sz="2400" i="0" dirty="0"/>
              <a:t>job loss during downturns</a:t>
            </a:r>
          </a:p>
        </p:txBody>
      </p:sp>
      <p:sp>
        <p:nvSpPr>
          <p:cNvPr id="3" name="Slide Number Placeholder 2"/>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4023393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NZ" dirty="0" smtClean="0"/>
              <a:t>Unions, </a:t>
            </a:r>
            <a:r>
              <a:rPr lang="en-NZ" dirty="0"/>
              <a:t>workers and markets</a:t>
            </a:r>
          </a:p>
        </p:txBody>
      </p:sp>
      <p:sp>
        <p:nvSpPr>
          <p:cNvPr id="6" name="Content Placeholder 5"/>
          <p:cNvSpPr>
            <a:spLocks noGrp="1"/>
          </p:cNvSpPr>
          <p:nvPr>
            <p:ph idx="1"/>
          </p:nvPr>
        </p:nvSpPr>
        <p:spPr>
          <a:xfrm>
            <a:off x="1371600" y="1813560"/>
            <a:ext cx="9601200" cy="4343400"/>
          </a:xfrm>
        </p:spPr>
        <p:txBody>
          <a:bodyPr>
            <a:noAutofit/>
          </a:bodyPr>
          <a:lstStyle/>
          <a:p>
            <a:endParaRPr lang="en-NZ" dirty="0" smtClean="0"/>
          </a:p>
          <a:p>
            <a:endParaRPr lang="en-NZ" dirty="0" smtClean="0"/>
          </a:p>
          <a:p>
            <a:r>
              <a:rPr lang="en-NZ" sz="2400" dirty="0"/>
              <a:t>Why many unions don’t talk much about “markets”.</a:t>
            </a:r>
          </a:p>
          <a:p>
            <a:r>
              <a:rPr lang="en-NZ" sz="2400" dirty="0"/>
              <a:t>Are unions “monopolies”?</a:t>
            </a:r>
          </a:p>
          <a:p>
            <a:r>
              <a:rPr lang="en-NZ" sz="2400" dirty="0"/>
              <a:t>“Buying” and “selling” labour – an individual act or a collective one</a:t>
            </a:r>
            <a:r>
              <a:rPr lang="en-NZ" sz="2400" dirty="0" smtClean="0"/>
              <a:t>?</a:t>
            </a:r>
            <a:endParaRPr lang="en-NZ" sz="2400" dirty="0"/>
          </a:p>
        </p:txBody>
      </p:sp>
      <p:sp>
        <p:nvSpPr>
          <p:cNvPr id="3" name="Slide Number Placeholder 2"/>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1435190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200150" y="704850"/>
            <a:ext cx="9601200" cy="1485900"/>
          </a:xfrm>
        </p:spPr>
        <p:txBody>
          <a:bodyPr/>
          <a:lstStyle/>
          <a:p>
            <a:r>
              <a:rPr lang="en-NZ" dirty="0"/>
              <a:t>The concept of “bargaining unit”:</a:t>
            </a:r>
          </a:p>
        </p:txBody>
      </p:sp>
      <p:sp>
        <p:nvSpPr>
          <p:cNvPr id="6" name="Content Placeholder 5"/>
          <p:cNvSpPr>
            <a:spLocks noGrp="1"/>
          </p:cNvSpPr>
          <p:nvPr>
            <p:ph idx="1"/>
          </p:nvPr>
        </p:nvSpPr>
        <p:spPr>
          <a:xfrm>
            <a:off x="1371600" y="1813560"/>
            <a:ext cx="9601200" cy="4343400"/>
          </a:xfrm>
        </p:spPr>
        <p:txBody>
          <a:bodyPr>
            <a:noAutofit/>
          </a:bodyPr>
          <a:lstStyle/>
          <a:p>
            <a:endParaRPr lang="en-NZ" dirty="0" smtClean="0"/>
          </a:p>
          <a:p>
            <a:pPr lvl="0"/>
            <a:r>
              <a:rPr lang="en-NZ" sz="2400" dirty="0"/>
              <a:t>individual (IEA);</a:t>
            </a:r>
          </a:p>
          <a:p>
            <a:r>
              <a:rPr lang="en-NZ" sz="2400" dirty="0"/>
              <a:t> </a:t>
            </a:r>
            <a:r>
              <a:rPr lang="en-NZ" sz="2400" dirty="0" smtClean="0"/>
              <a:t>group </a:t>
            </a:r>
            <a:r>
              <a:rPr lang="en-NZ" sz="2400" dirty="0"/>
              <a:t>of individuals within employer (SECA);</a:t>
            </a:r>
          </a:p>
          <a:p>
            <a:r>
              <a:rPr lang="en-NZ" sz="2400" dirty="0"/>
              <a:t> </a:t>
            </a:r>
            <a:r>
              <a:rPr lang="en-NZ" sz="2400" dirty="0" smtClean="0"/>
              <a:t>group </a:t>
            </a:r>
            <a:r>
              <a:rPr lang="en-NZ" sz="2400" dirty="0"/>
              <a:t>of individual with multiple employers (MECA);</a:t>
            </a:r>
          </a:p>
          <a:p>
            <a:r>
              <a:rPr lang="en-NZ" sz="2400" dirty="0"/>
              <a:t> </a:t>
            </a:r>
            <a:r>
              <a:rPr lang="en-NZ" sz="2400" dirty="0" smtClean="0"/>
              <a:t>industries </a:t>
            </a:r>
            <a:r>
              <a:rPr lang="en-NZ" sz="2400" dirty="0"/>
              <a:t>(industry agreements);</a:t>
            </a:r>
          </a:p>
          <a:p>
            <a:r>
              <a:rPr lang="en-NZ" sz="2400" dirty="0"/>
              <a:t> </a:t>
            </a:r>
            <a:r>
              <a:rPr lang="en-NZ" sz="2400" dirty="0" smtClean="0"/>
              <a:t>every </a:t>
            </a:r>
            <a:r>
              <a:rPr lang="en-NZ" sz="2400" dirty="0"/>
              <a:t>worker in the country (Minimum Wage Act 1983</a:t>
            </a:r>
            <a:r>
              <a:rPr lang="en-NZ" sz="2400" dirty="0" smtClean="0"/>
              <a:t>).</a:t>
            </a:r>
            <a:endParaRPr lang="en-NZ" sz="2400" dirty="0"/>
          </a:p>
        </p:txBody>
      </p:sp>
      <p:sp>
        <p:nvSpPr>
          <p:cNvPr id="3" name="Slide Number Placeholder 2"/>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3988228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NZ" dirty="0"/>
              <a:t>Competition Law and Employment</a:t>
            </a:r>
          </a:p>
        </p:txBody>
      </p:sp>
      <p:sp>
        <p:nvSpPr>
          <p:cNvPr id="6" name="Content Placeholder 5"/>
          <p:cNvSpPr>
            <a:spLocks noGrp="1"/>
          </p:cNvSpPr>
          <p:nvPr>
            <p:ph idx="1"/>
          </p:nvPr>
        </p:nvSpPr>
        <p:spPr>
          <a:xfrm>
            <a:off x="1371600" y="1813560"/>
            <a:ext cx="9601200" cy="4343400"/>
          </a:xfrm>
        </p:spPr>
        <p:txBody>
          <a:bodyPr>
            <a:noAutofit/>
          </a:bodyPr>
          <a:lstStyle/>
          <a:p>
            <a:endParaRPr lang="en-NZ" dirty="0" smtClean="0"/>
          </a:p>
          <a:p>
            <a:pPr lvl="0"/>
            <a:r>
              <a:rPr lang="en-NZ" sz="2400" dirty="0"/>
              <a:t>employment agreements not caught by Commerce Act 1986 (see definitions of “services” in s2:</a:t>
            </a:r>
          </a:p>
          <a:p>
            <a:pPr marL="530352" lvl="1" indent="0">
              <a:buNone/>
            </a:pPr>
            <a:r>
              <a:rPr lang="en-NZ" sz="2400" dirty="0"/>
              <a:t>“but does not include rights or benefits in the form of the supply of goods or the performance of work under a contract of service</a:t>
            </a:r>
            <a:r>
              <a:rPr lang="en-NZ" sz="2400" dirty="0" smtClean="0"/>
              <a:t>”.</a:t>
            </a:r>
            <a:endParaRPr lang="en-NZ" sz="2400" dirty="0"/>
          </a:p>
          <a:p>
            <a:r>
              <a:rPr lang="en-NZ" sz="2400" dirty="0"/>
              <a:t> </a:t>
            </a:r>
            <a:r>
              <a:rPr lang="en-NZ" sz="2400" dirty="0" smtClean="0"/>
              <a:t>strikes </a:t>
            </a:r>
            <a:r>
              <a:rPr lang="en-NZ" sz="2400" dirty="0"/>
              <a:t>and lockouts are </a:t>
            </a:r>
            <a:r>
              <a:rPr lang="en-NZ" sz="2400" dirty="0" smtClean="0"/>
              <a:t>lawful</a:t>
            </a:r>
            <a:endParaRPr lang="en-NZ" sz="2400" dirty="0"/>
          </a:p>
        </p:txBody>
      </p:sp>
      <p:sp>
        <p:nvSpPr>
          <p:cNvPr id="3" name="Slide Number Placeholder 2"/>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36428207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NZ" dirty="0"/>
              <a:t>Courts recognise legitimacy of collective bargaining:</a:t>
            </a:r>
          </a:p>
        </p:txBody>
      </p:sp>
      <p:sp>
        <p:nvSpPr>
          <p:cNvPr id="6" name="Content Placeholder 5"/>
          <p:cNvSpPr>
            <a:spLocks noGrp="1"/>
          </p:cNvSpPr>
          <p:nvPr>
            <p:ph idx="1"/>
          </p:nvPr>
        </p:nvSpPr>
        <p:spPr>
          <a:xfrm>
            <a:off x="1371600" y="1813560"/>
            <a:ext cx="9900138" cy="4343400"/>
          </a:xfrm>
        </p:spPr>
        <p:txBody>
          <a:bodyPr>
            <a:noAutofit/>
          </a:bodyPr>
          <a:lstStyle/>
          <a:p>
            <a:endParaRPr lang="en-NZ" dirty="0" smtClean="0"/>
          </a:p>
          <a:p>
            <a:r>
              <a:rPr lang="en-NZ" sz="2400" dirty="0"/>
              <a:t>See AFFCO NEW ZEALAND LIMITED v NEW ZEALAND MEAT WORKERS AND RELATED TRADES UNION INC [2016] NZCA 482 (at [66])</a:t>
            </a:r>
          </a:p>
          <a:p>
            <a:pPr marL="530352" lvl="1" indent="0">
              <a:buNone/>
            </a:pPr>
            <a:r>
              <a:rPr lang="en-NZ" dirty="0"/>
              <a:t>[66] It is obvious that AFFCO’s objective was to undermine or compromise the parallel process of negotiating a collective agreement which was then underway with the union. The company’s purpose was to fragment the future bargaining strength of the workforce by isolating individual workers. By this means it took advantage of the inherent inequality of its relationship with the seasonal workers who were members of its captive workforce and to whom it owed existing duties to offer re-employment</a:t>
            </a:r>
            <a:r>
              <a:rPr lang="en-NZ" dirty="0" smtClean="0"/>
              <a:t>…</a:t>
            </a:r>
            <a:endParaRPr lang="en-NZ" dirty="0"/>
          </a:p>
          <a:p>
            <a:r>
              <a:rPr lang="en-NZ" sz="2400" dirty="0"/>
              <a:t> See also </a:t>
            </a:r>
            <a:r>
              <a:rPr lang="en-NZ" sz="2400" i="1" dirty="0"/>
              <a:t>Jacks Hardware and Timber Ltd v First Union Incorporated</a:t>
            </a:r>
            <a:r>
              <a:rPr lang="en-NZ" sz="2400" dirty="0"/>
              <a:t> [2019] </a:t>
            </a:r>
            <a:r>
              <a:rPr lang="en-NZ" sz="2400" dirty="0" err="1"/>
              <a:t>NZEmpC</a:t>
            </a:r>
            <a:r>
              <a:rPr lang="en-NZ" sz="2400" dirty="0"/>
              <a:t> 20 </a:t>
            </a:r>
          </a:p>
        </p:txBody>
      </p:sp>
      <p:sp>
        <p:nvSpPr>
          <p:cNvPr id="3" name="Slide Number Placeholder 2"/>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10936328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n-NZ" dirty="0"/>
              <a:t>Employment Relations Act 2000 – an attempt to make the labour market function:</a:t>
            </a:r>
          </a:p>
        </p:txBody>
      </p:sp>
      <p:sp>
        <p:nvSpPr>
          <p:cNvPr id="6" name="Content Placeholder 5"/>
          <p:cNvSpPr>
            <a:spLocks noGrp="1"/>
          </p:cNvSpPr>
          <p:nvPr>
            <p:ph idx="1"/>
          </p:nvPr>
        </p:nvSpPr>
        <p:spPr>
          <a:xfrm>
            <a:off x="1371600" y="2444262"/>
            <a:ext cx="9900138" cy="3712698"/>
          </a:xfrm>
        </p:spPr>
        <p:txBody>
          <a:bodyPr>
            <a:noAutofit/>
          </a:bodyPr>
          <a:lstStyle/>
          <a:p>
            <a:r>
              <a:rPr lang="en-NZ" sz="2400" dirty="0" smtClean="0"/>
              <a:t>Although </a:t>
            </a:r>
            <a:r>
              <a:rPr lang="en-NZ" sz="2400" dirty="0"/>
              <a:t>not stated explicitly, the </a:t>
            </a:r>
            <a:r>
              <a:rPr lang="en-NZ" sz="2400" dirty="0" err="1"/>
              <a:t>monopsonistic</a:t>
            </a:r>
            <a:r>
              <a:rPr lang="en-NZ" sz="2400" dirty="0"/>
              <a:t> or “buyer friendly” nature of many labour markets is reflected in the provisions of Employment Relations Act 2000 see in particular s3(a)(ii), (iii) and 3(b</a:t>
            </a:r>
            <a:r>
              <a:rPr lang="en-NZ" sz="2400" dirty="0" smtClean="0"/>
              <a:t>)</a:t>
            </a:r>
          </a:p>
          <a:p>
            <a:r>
              <a:rPr lang="en-NZ" sz="2400" dirty="0"/>
              <a:t>The Act has assisted but needs to go further:</a:t>
            </a:r>
          </a:p>
          <a:p>
            <a:pPr lvl="1"/>
            <a:r>
              <a:rPr lang="en-NZ" sz="2400" dirty="0" smtClean="0"/>
              <a:t>stronger </a:t>
            </a:r>
            <a:r>
              <a:rPr lang="en-NZ" sz="2400" dirty="0"/>
              <a:t>collective bargaining rights to weaken excessive power of buyers of labour</a:t>
            </a:r>
          </a:p>
          <a:p>
            <a:endParaRPr lang="en-NZ" sz="2400" dirty="0"/>
          </a:p>
        </p:txBody>
      </p:sp>
      <p:sp>
        <p:nvSpPr>
          <p:cNvPr id="3" name="Slide Number Placeholder 2"/>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13067920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NZ" dirty="0" smtClean="0"/>
              <a:t>History</a:t>
            </a:r>
            <a:endParaRPr lang="en-NZ" dirty="0"/>
          </a:p>
        </p:txBody>
      </p:sp>
      <p:sp>
        <p:nvSpPr>
          <p:cNvPr id="6" name="Content Placeholder 5"/>
          <p:cNvSpPr>
            <a:spLocks noGrp="1"/>
          </p:cNvSpPr>
          <p:nvPr>
            <p:ph idx="1"/>
          </p:nvPr>
        </p:nvSpPr>
        <p:spPr>
          <a:xfrm>
            <a:off x="1371600" y="2444262"/>
            <a:ext cx="9900138" cy="3712698"/>
          </a:xfrm>
        </p:spPr>
        <p:txBody>
          <a:bodyPr>
            <a:noAutofit/>
          </a:bodyPr>
          <a:lstStyle/>
          <a:p>
            <a:r>
              <a:rPr lang="en-NZ" sz="2400" dirty="0"/>
              <a:t>New Zealand’s entire industrial history is marked with a recognition – or at least acceptance – that an unregulated labour market is not a free one, that employers have too much power in such a market and that intervention and control is needed to make the market work effectively.</a:t>
            </a:r>
          </a:p>
          <a:p>
            <a:r>
              <a:rPr lang="en-NZ" sz="2400" dirty="0"/>
              <a:t> </a:t>
            </a:r>
            <a:r>
              <a:rPr lang="en-NZ" sz="2400" dirty="0" smtClean="0"/>
              <a:t>See </a:t>
            </a:r>
            <a:r>
              <a:rPr lang="en-NZ" sz="2400" dirty="0"/>
              <a:t>currently Equal Pay Act 1972 and </a:t>
            </a:r>
            <a:r>
              <a:rPr lang="en-NZ" sz="2400" i="1" dirty="0"/>
              <a:t>Bartlett v Terranova   (Court of Appeal)</a:t>
            </a:r>
            <a:endParaRPr lang="en-NZ" sz="2400" dirty="0"/>
          </a:p>
          <a:p>
            <a:r>
              <a:rPr lang="en-NZ" sz="2400" dirty="0"/>
              <a:t> </a:t>
            </a:r>
            <a:r>
              <a:rPr lang="en-NZ" sz="2400" dirty="0" smtClean="0"/>
              <a:t>Arguably </a:t>
            </a:r>
            <a:r>
              <a:rPr lang="en-NZ" sz="2400" dirty="0"/>
              <a:t>a long term government- supervised monopsony across the entire residential age care sector.</a:t>
            </a:r>
          </a:p>
        </p:txBody>
      </p:sp>
      <p:sp>
        <p:nvSpPr>
          <p:cNvPr id="3" name="Slide Number Placeholder 2"/>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746568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Overview</a:t>
            </a:r>
            <a:endParaRPr lang="en-NZ" dirty="0"/>
          </a:p>
        </p:txBody>
      </p:sp>
      <p:sp>
        <p:nvSpPr>
          <p:cNvPr id="3" name="Content Placeholder 2"/>
          <p:cNvSpPr>
            <a:spLocks noGrp="1"/>
          </p:cNvSpPr>
          <p:nvPr>
            <p:ph idx="1"/>
          </p:nvPr>
        </p:nvSpPr>
        <p:spPr>
          <a:xfrm>
            <a:off x="1295400" y="1752600"/>
            <a:ext cx="9601200" cy="4165600"/>
          </a:xfrm>
        </p:spPr>
        <p:txBody>
          <a:bodyPr>
            <a:normAutofit/>
          </a:bodyPr>
          <a:lstStyle/>
          <a:p>
            <a:r>
              <a:rPr lang="en-NZ" sz="3600" dirty="0" smtClean="0"/>
              <a:t>Low Wages – some evidence</a:t>
            </a:r>
            <a:endParaRPr lang="en-NZ" sz="2400" dirty="0" smtClean="0"/>
          </a:p>
          <a:p>
            <a:r>
              <a:rPr lang="en-NZ" sz="3600" dirty="0" smtClean="0">
                <a:solidFill>
                  <a:schemeClr val="tx1"/>
                </a:solidFill>
              </a:rPr>
              <a:t>Reasons</a:t>
            </a:r>
          </a:p>
          <a:p>
            <a:pPr lvl="1"/>
            <a:r>
              <a:rPr lang="en-NZ" dirty="0" smtClean="0"/>
              <a:t>A look at the research</a:t>
            </a:r>
          </a:p>
          <a:p>
            <a:pPr lvl="1"/>
            <a:r>
              <a:rPr lang="en-NZ" dirty="0" smtClean="0"/>
              <a:t>Competition (Peter Cranney)</a:t>
            </a:r>
          </a:p>
          <a:p>
            <a:r>
              <a:rPr lang="en-NZ" sz="3600" dirty="0" smtClean="0">
                <a:solidFill>
                  <a:srgbClr val="FF0000"/>
                </a:solidFill>
              </a:rPr>
              <a:t>Solutions</a:t>
            </a:r>
          </a:p>
          <a:p>
            <a:pPr lvl="1"/>
            <a:r>
              <a:rPr lang="en-NZ" dirty="0" smtClean="0"/>
              <a:t>Raise productivity</a:t>
            </a:r>
          </a:p>
          <a:p>
            <a:pPr lvl="1"/>
            <a:r>
              <a:rPr lang="en-NZ" dirty="0" smtClean="0"/>
              <a:t>Supporting people through change</a:t>
            </a:r>
          </a:p>
          <a:p>
            <a:pPr lvl="1"/>
            <a:r>
              <a:rPr lang="en-NZ" dirty="0" smtClean="0"/>
              <a:t>Collective bargaining (Peter Cranney)</a:t>
            </a:r>
            <a:endParaRPr lang="en-NZ" dirty="0"/>
          </a:p>
        </p:txBody>
      </p:sp>
    </p:spTree>
    <p:extLst>
      <p:ext uri="{BB962C8B-B14F-4D97-AF65-F5344CB8AC3E}">
        <p14:creationId xmlns:p14="http://schemas.microsoft.com/office/powerpoint/2010/main" val="35168539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NZ" dirty="0" smtClean="0"/>
              <a:t>Some solutions</a:t>
            </a:r>
            <a:endParaRPr lang="en-NZ" dirty="0"/>
          </a:p>
        </p:txBody>
      </p:sp>
      <p:sp>
        <p:nvSpPr>
          <p:cNvPr id="6" name="Content Placeholder 5"/>
          <p:cNvSpPr>
            <a:spLocks noGrp="1"/>
          </p:cNvSpPr>
          <p:nvPr>
            <p:ph idx="1"/>
          </p:nvPr>
        </p:nvSpPr>
        <p:spPr>
          <a:xfrm>
            <a:off x="1371600" y="1813560"/>
            <a:ext cx="9601200" cy="4343400"/>
          </a:xfrm>
        </p:spPr>
        <p:txBody>
          <a:bodyPr>
            <a:noAutofit/>
          </a:bodyPr>
          <a:lstStyle/>
          <a:p>
            <a:endParaRPr lang="en-NZ" dirty="0" smtClean="0"/>
          </a:p>
          <a:p>
            <a:endParaRPr lang="en-NZ" dirty="0" smtClean="0"/>
          </a:p>
          <a:p>
            <a:pPr lvl="1"/>
            <a:endParaRPr lang="en-NZ" dirty="0" smtClean="0"/>
          </a:p>
        </p:txBody>
      </p:sp>
      <p:sp>
        <p:nvSpPr>
          <p:cNvPr id="3" name="Slide Number Placeholder 2"/>
          <p:cNvSpPr>
            <a:spLocks noGrp="1"/>
          </p:cNvSpPr>
          <p:nvPr>
            <p:ph type="sldNum" sz="quarter" idx="12"/>
          </p:nvPr>
        </p:nvSpPr>
        <p:spPr/>
        <p:txBody>
          <a:bodyPr/>
          <a:lstStyle/>
          <a:p>
            <a:fld id="{6D22F896-40B5-4ADD-8801-0D06FADFA095}" type="slidenum">
              <a:rPr lang="en-US" smtClean="0"/>
              <a:t>38</a:t>
            </a:fld>
            <a:endParaRPr lang="en-US" dirty="0"/>
          </a:p>
        </p:txBody>
      </p:sp>
      <p:sp>
        <p:nvSpPr>
          <p:cNvPr id="5" name="Content Placeholder 5"/>
          <p:cNvSpPr txBox="1">
            <a:spLocks/>
          </p:cNvSpPr>
          <p:nvPr/>
        </p:nvSpPr>
        <p:spPr>
          <a:xfrm>
            <a:off x="1524000" y="1965960"/>
            <a:ext cx="9601200" cy="4343400"/>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NZ" b="1" dirty="0" smtClean="0"/>
              <a:t>Productivity</a:t>
            </a:r>
          </a:p>
          <a:p>
            <a:r>
              <a:rPr lang="en-NZ" dirty="0" smtClean="0"/>
              <a:t>Industry policy</a:t>
            </a:r>
          </a:p>
          <a:p>
            <a:pPr lvl="1"/>
            <a:r>
              <a:rPr lang="en-NZ" dirty="0" smtClean="0"/>
              <a:t>Deliberate </a:t>
            </a:r>
            <a:r>
              <a:rPr lang="en-NZ" dirty="0"/>
              <a:t>policy to move to higher value </a:t>
            </a:r>
            <a:r>
              <a:rPr lang="en-NZ" dirty="0" smtClean="0"/>
              <a:t>production</a:t>
            </a:r>
          </a:p>
          <a:p>
            <a:pPr lvl="1"/>
            <a:r>
              <a:rPr lang="en-NZ" dirty="0" smtClean="0"/>
              <a:t>Widespread in E Asia</a:t>
            </a:r>
          </a:p>
          <a:p>
            <a:pPr lvl="1"/>
            <a:r>
              <a:rPr lang="en-NZ" dirty="0" smtClean="0"/>
              <a:t>Coming back internationally</a:t>
            </a:r>
          </a:p>
          <a:p>
            <a:r>
              <a:rPr lang="en-NZ" dirty="0" smtClean="0"/>
              <a:t>Improving worker engagement (High Performance High Engagement method)</a:t>
            </a:r>
          </a:p>
          <a:p>
            <a:pPr marL="0" lvl="0" indent="0">
              <a:buNone/>
            </a:pPr>
            <a:r>
              <a:rPr lang="en-NZ" b="1" dirty="0"/>
              <a:t>Better support for people through change</a:t>
            </a:r>
            <a:endParaRPr lang="en-NZ" dirty="0"/>
          </a:p>
          <a:p>
            <a:r>
              <a:rPr lang="en-NZ" dirty="0" smtClean="0"/>
              <a:t>Changes in industry can  lead to further job change or loss</a:t>
            </a:r>
          </a:p>
          <a:p>
            <a:r>
              <a:rPr lang="en-NZ" dirty="0" smtClean="0"/>
              <a:t>Our support for workers going through change is very weak (OECD, 2017)</a:t>
            </a:r>
          </a:p>
          <a:p>
            <a:r>
              <a:rPr lang="en-NZ" dirty="0" smtClean="0"/>
              <a:t>Strengthen “Active labour market policies”</a:t>
            </a:r>
          </a:p>
          <a:p>
            <a:r>
              <a:rPr lang="en-NZ" dirty="0" smtClean="0"/>
              <a:t>Life-long learning, work based training </a:t>
            </a:r>
          </a:p>
          <a:p>
            <a:endParaRPr lang="en-NZ" dirty="0" smtClean="0"/>
          </a:p>
          <a:p>
            <a:endParaRPr lang="en-NZ" dirty="0" smtClean="0"/>
          </a:p>
          <a:p>
            <a:pPr lvl="1"/>
            <a:endParaRPr lang="en-NZ" dirty="0" smtClean="0"/>
          </a:p>
        </p:txBody>
      </p:sp>
    </p:spTree>
    <p:extLst>
      <p:ext uri="{BB962C8B-B14F-4D97-AF65-F5344CB8AC3E}">
        <p14:creationId xmlns:p14="http://schemas.microsoft.com/office/powerpoint/2010/main" val="11783220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NZ" dirty="0" smtClean="0"/>
              <a:t>Some solutions</a:t>
            </a:r>
            <a:endParaRPr lang="en-NZ" dirty="0"/>
          </a:p>
        </p:txBody>
      </p:sp>
      <p:sp>
        <p:nvSpPr>
          <p:cNvPr id="6" name="Content Placeholder 5"/>
          <p:cNvSpPr>
            <a:spLocks noGrp="1"/>
          </p:cNvSpPr>
          <p:nvPr>
            <p:ph idx="1"/>
          </p:nvPr>
        </p:nvSpPr>
        <p:spPr>
          <a:xfrm>
            <a:off x="1357086" y="1508760"/>
            <a:ext cx="9601200" cy="4343400"/>
          </a:xfrm>
        </p:spPr>
        <p:txBody>
          <a:bodyPr>
            <a:noAutofit/>
          </a:bodyPr>
          <a:lstStyle/>
          <a:p>
            <a:endParaRPr lang="en-NZ" dirty="0" smtClean="0"/>
          </a:p>
          <a:p>
            <a:endParaRPr lang="en-NZ" dirty="0" smtClean="0"/>
          </a:p>
          <a:p>
            <a:pPr lvl="1"/>
            <a:endParaRPr lang="en-NZ" dirty="0" smtClean="0"/>
          </a:p>
        </p:txBody>
      </p:sp>
      <p:sp>
        <p:nvSpPr>
          <p:cNvPr id="3" name="Slide Number Placeholder 2"/>
          <p:cNvSpPr>
            <a:spLocks noGrp="1"/>
          </p:cNvSpPr>
          <p:nvPr>
            <p:ph type="sldNum" sz="quarter" idx="12"/>
          </p:nvPr>
        </p:nvSpPr>
        <p:spPr/>
        <p:txBody>
          <a:bodyPr/>
          <a:lstStyle/>
          <a:p>
            <a:fld id="{6D22F896-40B5-4ADD-8801-0D06FADFA095}" type="slidenum">
              <a:rPr lang="en-US" smtClean="0"/>
              <a:t>39</a:t>
            </a:fld>
            <a:endParaRPr lang="en-US" dirty="0"/>
          </a:p>
        </p:txBody>
      </p:sp>
      <p:sp>
        <p:nvSpPr>
          <p:cNvPr id="5" name="Content Placeholder 5"/>
          <p:cNvSpPr txBox="1">
            <a:spLocks/>
          </p:cNvSpPr>
          <p:nvPr/>
        </p:nvSpPr>
        <p:spPr>
          <a:xfrm>
            <a:off x="1422402" y="1530531"/>
            <a:ext cx="9601200" cy="4343400"/>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NZ" b="1" dirty="0" smtClean="0"/>
              <a:t>Sharing the gains</a:t>
            </a:r>
          </a:p>
          <a:p>
            <a:r>
              <a:rPr lang="en-NZ" dirty="0" smtClean="0"/>
              <a:t>Collective bargaining </a:t>
            </a:r>
          </a:p>
          <a:p>
            <a:r>
              <a:rPr lang="en-NZ" dirty="0" smtClean="0"/>
              <a:t>Proposed Fair Pay Agreements (FPAs, as per Working Party proposal)</a:t>
            </a:r>
          </a:p>
          <a:p>
            <a:pPr lvl="1"/>
            <a:r>
              <a:rPr lang="en-NZ" dirty="0" smtClean="0"/>
              <a:t>Workers </a:t>
            </a:r>
            <a:r>
              <a:rPr lang="en-NZ" dirty="0"/>
              <a:t>and unions in </a:t>
            </a:r>
            <a:r>
              <a:rPr lang="en-NZ" dirty="0" smtClean="0"/>
              <a:t>industry </a:t>
            </a:r>
            <a:r>
              <a:rPr lang="en-NZ" dirty="0"/>
              <a:t>or </a:t>
            </a:r>
            <a:r>
              <a:rPr lang="en-NZ" dirty="0" smtClean="0"/>
              <a:t>occupation ask for </a:t>
            </a:r>
            <a:r>
              <a:rPr lang="en-NZ" dirty="0"/>
              <a:t>a </a:t>
            </a:r>
            <a:r>
              <a:rPr lang="en-NZ" dirty="0" smtClean="0"/>
              <a:t>FPA </a:t>
            </a:r>
          </a:p>
          <a:p>
            <a:pPr lvl="1"/>
            <a:r>
              <a:rPr lang="en-NZ" dirty="0" smtClean="0"/>
              <a:t>Coverage subject </a:t>
            </a:r>
            <a:r>
              <a:rPr lang="en-NZ" dirty="0"/>
              <a:t>to </a:t>
            </a:r>
            <a:r>
              <a:rPr lang="en-NZ" dirty="0" smtClean="0"/>
              <a:t>negotiation; then the FPA covers </a:t>
            </a:r>
            <a:r>
              <a:rPr lang="en-NZ" dirty="0"/>
              <a:t>whole </a:t>
            </a:r>
            <a:r>
              <a:rPr lang="en-NZ" dirty="0" smtClean="0"/>
              <a:t>sector </a:t>
            </a:r>
          </a:p>
          <a:p>
            <a:pPr lvl="1"/>
            <a:r>
              <a:rPr lang="en-NZ" dirty="0" smtClean="0"/>
              <a:t>Terms </a:t>
            </a:r>
            <a:r>
              <a:rPr lang="en-NZ" dirty="0"/>
              <a:t>of the agreement </a:t>
            </a:r>
            <a:r>
              <a:rPr lang="en-NZ" dirty="0" smtClean="0"/>
              <a:t>cover </a:t>
            </a:r>
            <a:r>
              <a:rPr lang="en-NZ" dirty="0"/>
              <a:t>pay rates, </a:t>
            </a:r>
            <a:r>
              <a:rPr lang="en-NZ" dirty="0" smtClean="0"/>
              <a:t>how </a:t>
            </a:r>
            <a:r>
              <a:rPr lang="en-NZ" dirty="0"/>
              <a:t>increases are determined, working hours, overtime and penal rates, leave, redundancy, skills and training, and anything else </a:t>
            </a:r>
            <a:r>
              <a:rPr lang="en-NZ" dirty="0" smtClean="0"/>
              <a:t>agreed </a:t>
            </a:r>
            <a:r>
              <a:rPr lang="en-NZ" dirty="0"/>
              <a:t>to consistent with legal </a:t>
            </a:r>
            <a:r>
              <a:rPr lang="en-NZ" dirty="0" smtClean="0"/>
              <a:t>minima </a:t>
            </a:r>
          </a:p>
          <a:p>
            <a:pPr lvl="1"/>
            <a:r>
              <a:rPr lang="en-NZ" dirty="0" smtClean="0"/>
              <a:t>FPA would </a:t>
            </a:r>
            <a:r>
              <a:rPr lang="en-NZ" dirty="0"/>
              <a:t>form a floor of conditions for the sector, but unions, individuals and employers could negotiate better conditions.</a:t>
            </a:r>
          </a:p>
          <a:p>
            <a:pPr lvl="1"/>
            <a:r>
              <a:rPr lang="en-NZ" dirty="0"/>
              <a:t>An agreement would have to be ratified by meetings of the workers covered by it and by employers covered by it. </a:t>
            </a:r>
            <a:endParaRPr lang="en-NZ" dirty="0" smtClean="0"/>
          </a:p>
          <a:p>
            <a:pPr lvl="1"/>
            <a:r>
              <a:rPr lang="en-NZ" dirty="0" smtClean="0"/>
              <a:t>Workers </a:t>
            </a:r>
            <a:r>
              <a:rPr lang="en-NZ" dirty="0"/>
              <a:t>could not strike over </a:t>
            </a:r>
            <a:r>
              <a:rPr lang="en-NZ" dirty="0" smtClean="0"/>
              <a:t>negotiations but </a:t>
            </a:r>
            <a:r>
              <a:rPr lang="en-NZ" dirty="0"/>
              <a:t>if agreement could not be reached, an authority would determine its </a:t>
            </a:r>
            <a:r>
              <a:rPr lang="en-NZ" dirty="0" smtClean="0"/>
              <a:t>terms </a:t>
            </a:r>
            <a:endParaRPr lang="en-NZ" dirty="0"/>
          </a:p>
          <a:p>
            <a:endParaRPr lang="en-NZ" dirty="0"/>
          </a:p>
          <a:p>
            <a:pPr marL="0" indent="0">
              <a:buNone/>
            </a:pPr>
            <a:endParaRPr lang="en-NZ" dirty="0" smtClean="0"/>
          </a:p>
          <a:p>
            <a:endParaRPr lang="en-NZ" dirty="0" smtClean="0"/>
          </a:p>
          <a:p>
            <a:endParaRPr lang="en-NZ" dirty="0" smtClean="0"/>
          </a:p>
          <a:p>
            <a:pPr lvl="1"/>
            <a:endParaRPr lang="en-NZ" dirty="0" smtClean="0"/>
          </a:p>
        </p:txBody>
      </p:sp>
    </p:spTree>
    <p:extLst>
      <p:ext uri="{BB962C8B-B14F-4D97-AF65-F5344CB8AC3E}">
        <p14:creationId xmlns:p14="http://schemas.microsoft.com/office/powerpoint/2010/main" val="2172343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683" t="20105" r="22721"/>
          <a:stretch/>
        </p:blipFill>
        <p:spPr bwMode="auto">
          <a:xfrm>
            <a:off x="2000250" y="0"/>
            <a:ext cx="8305800" cy="726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8672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NZ" dirty="0" smtClean="0"/>
              <a:t>Some solutions</a:t>
            </a:r>
            <a:endParaRPr lang="en-NZ" dirty="0"/>
          </a:p>
        </p:txBody>
      </p:sp>
      <p:sp>
        <p:nvSpPr>
          <p:cNvPr id="6" name="Content Placeholder 5"/>
          <p:cNvSpPr>
            <a:spLocks noGrp="1"/>
          </p:cNvSpPr>
          <p:nvPr>
            <p:ph idx="1"/>
          </p:nvPr>
        </p:nvSpPr>
        <p:spPr>
          <a:xfrm>
            <a:off x="1357086" y="1508760"/>
            <a:ext cx="9601200" cy="4343400"/>
          </a:xfrm>
        </p:spPr>
        <p:txBody>
          <a:bodyPr>
            <a:noAutofit/>
          </a:bodyPr>
          <a:lstStyle/>
          <a:p>
            <a:endParaRPr lang="en-NZ" dirty="0" smtClean="0"/>
          </a:p>
          <a:p>
            <a:endParaRPr lang="en-NZ" dirty="0" smtClean="0"/>
          </a:p>
          <a:p>
            <a:pPr lvl="1"/>
            <a:endParaRPr lang="en-NZ" dirty="0" smtClean="0"/>
          </a:p>
        </p:txBody>
      </p:sp>
      <p:sp>
        <p:nvSpPr>
          <p:cNvPr id="3" name="Slide Number Placeholder 2"/>
          <p:cNvSpPr>
            <a:spLocks noGrp="1"/>
          </p:cNvSpPr>
          <p:nvPr>
            <p:ph type="sldNum" sz="quarter" idx="12"/>
          </p:nvPr>
        </p:nvSpPr>
        <p:spPr/>
        <p:txBody>
          <a:bodyPr/>
          <a:lstStyle/>
          <a:p>
            <a:fld id="{6D22F896-40B5-4ADD-8801-0D06FADFA095}" type="slidenum">
              <a:rPr lang="en-US" smtClean="0"/>
              <a:t>40</a:t>
            </a:fld>
            <a:endParaRPr lang="en-US" dirty="0"/>
          </a:p>
        </p:txBody>
      </p:sp>
      <p:sp>
        <p:nvSpPr>
          <p:cNvPr id="5" name="Content Placeholder 5"/>
          <p:cNvSpPr txBox="1">
            <a:spLocks/>
          </p:cNvSpPr>
          <p:nvPr/>
        </p:nvSpPr>
        <p:spPr>
          <a:xfrm>
            <a:off x="1422402" y="1530531"/>
            <a:ext cx="9601200" cy="4343400"/>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NZ" dirty="0" smtClean="0"/>
              <a:t>Forms </a:t>
            </a:r>
            <a:r>
              <a:rPr lang="en-NZ" dirty="0"/>
              <a:t>a floor under pay and conditions in a </a:t>
            </a:r>
            <a:r>
              <a:rPr lang="en-NZ" dirty="0" smtClean="0"/>
              <a:t>sector, </a:t>
            </a:r>
          </a:p>
          <a:p>
            <a:pPr lvl="1"/>
            <a:r>
              <a:rPr lang="en-NZ" dirty="0" smtClean="0"/>
              <a:t>Removes low pay as element for competing: </a:t>
            </a:r>
            <a:r>
              <a:rPr lang="en-NZ" smtClean="0"/>
              <a:t>encourages </a:t>
            </a:r>
            <a:r>
              <a:rPr lang="en-NZ" smtClean="0"/>
              <a:t>competition </a:t>
            </a:r>
            <a:r>
              <a:rPr lang="en-NZ" dirty="0"/>
              <a:t>on </a:t>
            </a:r>
            <a:r>
              <a:rPr lang="en-NZ" dirty="0" smtClean="0"/>
              <a:t>productivity, service, </a:t>
            </a:r>
            <a:r>
              <a:rPr lang="en-NZ" dirty="0"/>
              <a:t>quality </a:t>
            </a:r>
            <a:endParaRPr lang="en-NZ" dirty="0" smtClean="0"/>
          </a:p>
          <a:p>
            <a:pPr lvl="1"/>
            <a:r>
              <a:rPr lang="en-NZ" dirty="0" smtClean="0"/>
              <a:t>Helps resolve monopsony problem of suppliers with dominant buyers</a:t>
            </a:r>
          </a:p>
          <a:p>
            <a:pPr lvl="2"/>
            <a:r>
              <a:rPr lang="en-NZ" dirty="0" err="1" smtClean="0"/>
              <a:t>E.g</a:t>
            </a:r>
            <a:r>
              <a:rPr lang="en-NZ" dirty="0" smtClean="0"/>
              <a:t> contracts </a:t>
            </a:r>
            <a:r>
              <a:rPr lang="en-NZ" dirty="0"/>
              <a:t>for city bus services </a:t>
            </a:r>
            <a:endParaRPr lang="en-NZ" dirty="0" smtClean="0"/>
          </a:p>
          <a:p>
            <a:r>
              <a:rPr lang="en-NZ" dirty="0"/>
              <a:t>Including training and </a:t>
            </a:r>
            <a:r>
              <a:rPr lang="en-NZ" dirty="0" smtClean="0"/>
              <a:t>skills creates an </a:t>
            </a:r>
            <a:r>
              <a:rPr lang="en-NZ" dirty="0"/>
              <a:t>industry approach to developing skills </a:t>
            </a:r>
            <a:endParaRPr lang="en-NZ" dirty="0" smtClean="0"/>
          </a:p>
          <a:p>
            <a:r>
              <a:rPr lang="en-NZ" dirty="0" smtClean="0"/>
              <a:t>Pay </a:t>
            </a:r>
            <a:r>
              <a:rPr lang="en-NZ" dirty="0"/>
              <a:t>could </a:t>
            </a:r>
            <a:r>
              <a:rPr lang="en-NZ" dirty="0" smtClean="0"/>
              <a:t>recognise skills </a:t>
            </a:r>
            <a:r>
              <a:rPr lang="en-NZ" dirty="0"/>
              <a:t>and </a:t>
            </a:r>
            <a:r>
              <a:rPr lang="en-NZ" dirty="0" smtClean="0"/>
              <a:t>qualifications</a:t>
            </a:r>
          </a:p>
          <a:p>
            <a:pPr lvl="1"/>
            <a:r>
              <a:rPr lang="en-NZ" dirty="0" smtClean="0"/>
              <a:t>Encourages increased productivity </a:t>
            </a:r>
            <a:r>
              <a:rPr lang="en-NZ" dirty="0"/>
              <a:t>and </a:t>
            </a:r>
            <a:r>
              <a:rPr lang="en-NZ" dirty="0" smtClean="0"/>
              <a:t>workers benefiting from it</a:t>
            </a:r>
          </a:p>
          <a:p>
            <a:r>
              <a:rPr lang="en-NZ" dirty="0" smtClean="0"/>
              <a:t>Does </a:t>
            </a:r>
            <a:r>
              <a:rPr lang="en-NZ" dirty="0"/>
              <a:t>not go as far as many successful countries </a:t>
            </a:r>
            <a:r>
              <a:rPr lang="en-NZ" dirty="0" smtClean="0"/>
              <a:t>in Europe, especially northern </a:t>
            </a:r>
            <a:r>
              <a:rPr lang="en-NZ" dirty="0"/>
              <a:t>Europe, with much more equal distribution of income and </a:t>
            </a:r>
            <a:r>
              <a:rPr lang="en-NZ" dirty="0" smtClean="0"/>
              <a:t>higher productivity</a:t>
            </a:r>
          </a:p>
          <a:p>
            <a:r>
              <a:rPr lang="en-NZ" dirty="0" smtClean="0"/>
              <a:t>But would help </a:t>
            </a:r>
            <a:r>
              <a:rPr lang="en-NZ" dirty="0"/>
              <a:t>move us towards a fairer sharing of our income and more productive workplaces.</a:t>
            </a:r>
          </a:p>
          <a:p>
            <a:pPr marL="0" indent="0">
              <a:buNone/>
            </a:pPr>
            <a:endParaRPr lang="en-NZ" dirty="0" smtClean="0"/>
          </a:p>
          <a:p>
            <a:endParaRPr lang="en-NZ" dirty="0" smtClean="0"/>
          </a:p>
          <a:p>
            <a:endParaRPr lang="en-NZ" dirty="0" smtClean="0"/>
          </a:p>
          <a:p>
            <a:pPr lvl="1"/>
            <a:endParaRPr lang="en-NZ" dirty="0" smtClean="0"/>
          </a:p>
        </p:txBody>
      </p:sp>
    </p:spTree>
    <p:extLst>
      <p:ext uri="{BB962C8B-B14F-4D97-AF65-F5344CB8AC3E}">
        <p14:creationId xmlns:p14="http://schemas.microsoft.com/office/powerpoint/2010/main" val="33884474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4298324"/>
          </a:xfrm>
        </p:spPr>
        <p:txBody>
          <a:bodyPr>
            <a:normAutofit/>
          </a:bodyPr>
          <a:lstStyle/>
          <a:p>
            <a:pPr algn="ctr"/>
            <a:r>
              <a:rPr lang="en-NZ" dirty="0" smtClean="0"/>
              <a:t/>
            </a:r>
            <a:br>
              <a:rPr lang="en-NZ" dirty="0" smtClean="0"/>
            </a:br>
            <a:r>
              <a:rPr lang="en-NZ" dirty="0"/>
              <a:t/>
            </a:r>
            <a:br>
              <a:rPr lang="en-NZ" dirty="0"/>
            </a:br>
            <a:r>
              <a:rPr lang="en-NZ" dirty="0" smtClean="0"/>
              <a:t>Thanks</a:t>
            </a:r>
            <a:br>
              <a:rPr lang="en-NZ" dirty="0" smtClean="0"/>
            </a:br>
            <a:r>
              <a:rPr lang="en-NZ" dirty="0"/>
              <a:t/>
            </a:r>
            <a:br>
              <a:rPr lang="en-NZ" dirty="0"/>
            </a:br>
            <a:r>
              <a:rPr lang="en-NZ" dirty="0" smtClean="0"/>
              <a:t>Discussion, questions?</a:t>
            </a:r>
            <a:endParaRPr lang="en-NZ" dirty="0"/>
          </a:p>
        </p:txBody>
      </p:sp>
      <p:pic>
        <p:nvPicPr>
          <p:cNvPr id="3" name="Picture 5" descr="Copy of new CTU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0801" y="4649463"/>
            <a:ext cx="3970337"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597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42950"/>
          </a:xfrm>
        </p:spPr>
        <p:txBody>
          <a:bodyPr/>
          <a:lstStyle/>
          <a:p>
            <a:r>
              <a:rPr lang="en-NZ" dirty="0" smtClean="0">
                <a:solidFill>
                  <a:schemeClr val="tx1"/>
                </a:solidFill>
              </a:rPr>
              <a:t>Low Wages: OECD Comparison</a:t>
            </a:r>
            <a:endParaRPr lang="en-NZ" sz="3200" dirty="0">
              <a:solidFill>
                <a:schemeClr val="tx1"/>
              </a:solidFill>
            </a:endParaRPr>
          </a:p>
        </p:txBody>
      </p:sp>
      <p:sp>
        <p:nvSpPr>
          <p:cNvPr id="4" name="Content Placeholder 3"/>
          <p:cNvSpPr>
            <a:spLocks noGrp="1"/>
          </p:cNvSpPr>
          <p:nvPr>
            <p:ph idx="1"/>
          </p:nvPr>
        </p:nvSpPr>
        <p:spPr/>
        <p:txBody>
          <a:bodyPr/>
          <a:lstStyle/>
          <a:p>
            <a:endParaRPr lang="en-NZ"/>
          </a:p>
        </p:txBody>
      </p:sp>
      <p:graphicFrame>
        <p:nvGraphicFramePr>
          <p:cNvPr id="6" name="Chart 5"/>
          <p:cNvGraphicFramePr>
            <a:graphicFrameLocks/>
          </p:cNvGraphicFramePr>
          <p:nvPr>
            <p:extLst>
              <p:ext uri="{D42A27DB-BD31-4B8C-83A1-F6EECF244321}">
                <p14:modId xmlns:p14="http://schemas.microsoft.com/office/powerpoint/2010/main" val="993330301"/>
              </p:ext>
            </p:extLst>
          </p:nvPr>
        </p:nvGraphicFramePr>
        <p:xfrm>
          <a:off x="712611" y="1571996"/>
          <a:ext cx="10877706" cy="465067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556424" y="6346763"/>
            <a:ext cx="7701019" cy="276999"/>
          </a:xfrm>
          <a:prstGeom prst="rect">
            <a:avLst/>
          </a:prstGeom>
          <a:noFill/>
        </p:spPr>
        <p:txBody>
          <a:bodyPr wrap="none" rtlCol="0">
            <a:spAutoFit/>
          </a:bodyPr>
          <a:lstStyle/>
          <a:p>
            <a:r>
              <a:rPr lang="en-NZ" sz="1200" dirty="0" smtClean="0"/>
              <a:t>Source: OECD Average Annual </a:t>
            </a:r>
            <a:r>
              <a:rPr lang="en-NZ" sz="1200" dirty="0"/>
              <a:t>Wages dataset, </a:t>
            </a:r>
            <a:r>
              <a:rPr lang="en-NZ" sz="1200" dirty="0">
                <a:hlinkClick r:id="rId4"/>
              </a:rPr>
              <a:t>https://stats.oecd.org/Index.aspx?DatasetCode=AV_AN_WAGE</a:t>
            </a:r>
            <a:r>
              <a:rPr lang="en-NZ" sz="1200" dirty="0" smtClean="0">
                <a:hlinkClick r:id="rId4"/>
              </a:rPr>
              <a:t>#</a:t>
            </a:r>
            <a:r>
              <a:rPr lang="en-NZ" sz="1200" dirty="0" smtClean="0"/>
              <a:t> </a:t>
            </a:r>
            <a:endParaRPr lang="en-NZ" sz="1200" dirty="0"/>
          </a:p>
        </p:txBody>
      </p:sp>
    </p:spTree>
    <p:extLst>
      <p:ext uri="{BB962C8B-B14F-4D97-AF65-F5344CB8AC3E}">
        <p14:creationId xmlns:p14="http://schemas.microsoft.com/office/powerpoint/2010/main" val="3647131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42950"/>
          </a:xfrm>
        </p:spPr>
        <p:txBody>
          <a:bodyPr/>
          <a:lstStyle/>
          <a:p>
            <a:r>
              <a:rPr lang="en-NZ" dirty="0" smtClean="0">
                <a:solidFill>
                  <a:schemeClr val="tx1"/>
                </a:solidFill>
              </a:rPr>
              <a:t>Low Wages: OECD Comparison</a:t>
            </a:r>
            <a:endParaRPr lang="en-NZ" sz="3200" dirty="0">
              <a:solidFill>
                <a:schemeClr val="tx1"/>
              </a:solidFill>
            </a:endParaRPr>
          </a:p>
        </p:txBody>
      </p:sp>
      <p:sp>
        <p:nvSpPr>
          <p:cNvPr id="4" name="Content Placeholder 3"/>
          <p:cNvSpPr>
            <a:spLocks noGrp="1"/>
          </p:cNvSpPr>
          <p:nvPr>
            <p:ph idx="1"/>
          </p:nvPr>
        </p:nvSpPr>
        <p:spPr/>
        <p:txBody>
          <a:bodyPr/>
          <a:lstStyle/>
          <a:p>
            <a:endParaRPr lang="en-NZ"/>
          </a:p>
        </p:txBody>
      </p:sp>
      <p:sp>
        <p:nvSpPr>
          <p:cNvPr id="10" name="TextBox 9"/>
          <p:cNvSpPr txBox="1"/>
          <p:nvPr/>
        </p:nvSpPr>
        <p:spPr>
          <a:xfrm>
            <a:off x="3556424" y="6346763"/>
            <a:ext cx="7701019" cy="276999"/>
          </a:xfrm>
          <a:prstGeom prst="rect">
            <a:avLst/>
          </a:prstGeom>
          <a:noFill/>
        </p:spPr>
        <p:txBody>
          <a:bodyPr wrap="none" rtlCol="0">
            <a:spAutoFit/>
          </a:bodyPr>
          <a:lstStyle/>
          <a:p>
            <a:r>
              <a:rPr lang="en-NZ" sz="1200" dirty="0" smtClean="0"/>
              <a:t>Source: OECD Average Annual </a:t>
            </a:r>
            <a:r>
              <a:rPr lang="en-NZ" sz="1200" dirty="0"/>
              <a:t>Wages dataset, </a:t>
            </a:r>
            <a:r>
              <a:rPr lang="en-NZ" sz="1200" dirty="0">
                <a:hlinkClick r:id="rId3"/>
              </a:rPr>
              <a:t>https://stats.oecd.org/Index.aspx?DatasetCode=AV_AN_WAGE</a:t>
            </a:r>
            <a:r>
              <a:rPr lang="en-NZ" sz="1200" dirty="0" smtClean="0">
                <a:hlinkClick r:id="rId3"/>
              </a:rPr>
              <a:t>#</a:t>
            </a:r>
            <a:r>
              <a:rPr lang="en-NZ" sz="1200" dirty="0" smtClean="0"/>
              <a:t> </a:t>
            </a:r>
            <a:endParaRPr lang="en-NZ" sz="1200" dirty="0"/>
          </a:p>
        </p:txBody>
      </p:sp>
      <p:graphicFrame>
        <p:nvGraphicFramePr>
          <p:cNvPr id="8" name="Chart 7"/>
          <p:cNvGraphicFramePr>
            <a:graphicFrameLocks/>
          </p:cNvGraphicFramePr>
          <p:nvPr>
            <p:extLst>
              <p:ext uri="{D42A27DB-BD31-4B8C-83A1-F6EECF244321}">
                <p14:modId xmlns:p14="http://schemas.microsoft.com/office/powerpoint/2010/main" val="3982188699"/>
              </p:ext>
            </p:extLst>
          </p:nvPr>
        </p:nvGraphicFramePr>
        <p:xfrm>
          <a:off x="581526" y="1531917"/>
          <a:ext cx="10675917" cy="47263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5713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849" y="745177"/>
            <a:ext cx="9601200" cy="742950"/>
          </a:xfrm>
        </p:spPr>
        <p:txBody>
          <a:bodyPr/>
          <a:lstStyle/>
          <a:p>
            <a:r>
              <a:rPr lang="en-NZ" dirty="0" smtClean="0">
                <a:solidFill>
                  <a:schemeClr val="tx1"/>
                </a:solidFill>
              </a:rPr>
              <a:t>Low Wages: OECD Comparison</a:t>
            </a:r>
            <a:endParaRPr lang="en-NZ" sz="3200" dirty="0">
              <a:solidFill>
                <a:schemeClr val="tx1"/>
              </a:solidFill>
            </a:endParaRPr>
          </a:p>
        </p:txBody>
      </p:sp>
      <p:sp>
        <p:nvSpPr>
          <p:cNvPr id="4" name="Content Placeholder 3"/>
          <p:cNvSpPr>
            <a:spLocks noGrp="1"/>
          </p:cNvSpPr>
          <p:nvPr>
            <p:ph idx="1"/>
          </p:nvPr>
        </p:nvSpPr>
        <p:spPr/>
        <p:txBody>
          <a:bodyPr/>
          <a:lstStyle/>
          <a:p>
            <a:endParaRPr lang="en-NZ" dirty="0"/>
          </a:p>
        </p:txBody>
      </p:sp>
      <p:sp>
        <p:nvSpPr>
          <p:cNvPr id="10" name="TextBox 9"/>
          <p:cNvSpPr txBox="1"/>
          <p:nvPr/>
        </p:nvSpPr>
        <p:spPr>
          <a:xfrm>
            <a:off x="3556424" y="6346763"/>
            <a:ext cx="7701019" cy="276999"/>
          </a:xfrm>
          <a:prstGeom prst="rect">
            <a:avLst/>
          </a:prstGeom>
          <a:noFill/>
        </p:spPr>
        <p:txBody>
          <a:bodyPr wrap="none" rtlCol="0">
            <a:spAutoFit/>
          </a:bodyPr>
          <a:lstStyle/>
          <a:p>
            <a:r>
              <a:rPr lang="en-NZ" sz="1200" dirty="0" smtClean="0"/>
              <a:t>Source: OECD Average Annual </a:t>
            </a:r>
            <a:r>
              <a:rPr lang="en-NZ" sz="1200" dirty="0"/>
              <a:t>Wages dataset, </a:t>
            </a:r>
            <a:r>
              <a:rPr lang="en-NZ" sz="1200" dirty="0">
                <a:hlinkClick r:id="rId3"/>
              </a:rPr>
              <a:t>https://stats.oecd.org/Index.aspx?DatasetCode=AV_AN_WAGE</a:t>
            </a:r>
            <a:r>
              <a:rPr lang="en-NZ" sz="1200" dirty="0" smtClean="0">
                <a:hlinkClick r:id="rId3"/>
              </a:rPr>
              <a:t>#</a:t>
            </a:r>
            <a:r>
              <a:rPr lang="en-NZ" sz="1200" dirty="0" smtClean="0"/>
              <a:t> </a:t>
            </a:r>
            <a:endParaRPr lang="en-NZ" sz="1200" dirty="0"/>
          </a:p>
        </p:txBody>
      </p:sp>
      <p:graphicFrame>
        <p:nvGraphicFramePr>
          <p:cNvPr id="11" name="Chart 10"/>
          <p:cNvGraphicFramePr>
            <a:graphicFrameLocks/>
          </p:cNvGraphicFramePr>
          <p:nvPr>
            <p:extLst>
              <p:ext uri="{D42A27DB-BD31-4B8C-83A1-F6EECF244321}">
                <p14:modId xmlns:p14="http://schemas.microsoft.com/office/powerpoint/2010/main" val="2955216689"/>
              </p:ext>
            </p:extLst>
          </p:nvPr>
        </p:nvGraphicFramePr>
        <p:xfrm>
          <a:off x="1148383" y="1604590"/>
          <a:ext cx="10109060" cy="45824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17286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sp>
        <p:nvSpPr>
          <p:cNvPr id="9" name="TextBox 8"/>
          <p:cNvSpPr txBox="1"/>
          <p:nvPr/>
        </p:nvSpPr>
        <p:spPr>
          <a:xfrm>
            <a:off x="796305" y="716232"/>
            <a:ext cx="10764485" cy="904863"/>
          </a:xfrm>
          <a:prstGeom prst="rect">
            <a:avLst/>
          </a:prstGeom>
          <a:noFill/>
        </p:spPr>
        <p:txBody>
          <a:bodyPr wrap="none" rtlCol="0">
            <a:spAutoFit/>
          </a:bodyPr>
          <a:lstStyle/>
          <a:p>
            <a:pPr algn="ctr">
              <a:defRPr sz="1440" b="1" i="0" u="none" strike="noStrike" kern="1200" baseline="0">
                <a:solidFill>
                  <a:sysClr val="windowText" lastClr="000000"/>
                </a:solidFill>
                <a:latin typeface="+mn-lt"/>
                <a:ea typeface="+mn-ea"/>
                <a:cs typeface="+mn-cs"/>
              </a:defRPr>
            </a:pPr>
            <a:r>
              <a:rPr lang="en-US" sz="2400" b="1" dirty="0" smtClean="0"/>
              <a:t>Real </a:t>
            </a:r>
            <a:r>
              <a:rPr lang="en-US" sz="2400" b="1" dirty="0"/>
              <a:t>Compensation of Employees per </a:t>
            </a:r>
            <a:r>
              <a:rPr lang="en-US" sz="2400" b="1" dirty="0" smtClean="0"/>
              <a:t>hour compared to productivity gains</a:t>
            </a:r>
            <a:endParaRPr lang="en-NZ" sz="2400" dirty="0" smtClean="0"/>
          </a:p>
          <a:p>
            <a:pPr algn="ctr">
              <a:defRPr sz="1440" b="1" i="0" u="none" strike="noStrike" kern="1200" baseline="0">
                <a:solidFill>
                  <a:sysClr val="windowText" lastClr="000000"/>
                </a:solidFill>
                <a:latin typeface="+mn-lt"/>
                <a:ea typeface="+mn-ea"/>
                <a:cs typeface="+mn-cs"/>
              </a:defRPr>
            </a:pPr>
            <a:r>
              <a:rPr lang="en-US" dirty="0" smtClean="0"/>
              <a:t>Former Measured sector productivity to 1995, then Measured sector. </a:t>
            </a:r>
          </a:p>
          <a:p>
            <a:pPr algn="ctr">
              <a:defRPr sz="1440" b="1" i="0" u="none" strike="noStrike" kern="1200" baseline="0">
                <a:solidFill>
                  <a:sysClr val="windowText" lastClr="000000"/>
                </a:solidFill>
                <a:latin typeface="+mn-lt"/>
                <a:ea typeface="+mn-ea"/>
                <a:cs typeface="+mn-cs"/>
              </a:defRPr>
            </a:pPr>
            <a:r>
              <a:rPr lang="en-US" dirty="0" smtClean="0"/>
              <a:t>2018 </a:t>
            </a:r>
            <a:r>
              <a:rPr lang="en-US" dirty="0"/>
              <a:t>estimated by movement in average wage and GDP(E) </a:t>
            </a:r>
            <a:r>
              <a:rPr lang="en-US" dirty="0" smtClean="0"/>
              <a:t>Deflator</a:t>
            </a:r>
            <a:endParaRPr lang="en-NZ" dirty="0"/>
          </a:p>
        </p:txBody>
      </p:sp>
      <p:graphicFrame>
        <p:nvGraphicFramePr>
          <p:cNvPr id="14" name="Chart 13"/>
          <p:cNvGraphicFramePr>
            <a:graphicFrameLocks/>
          </p:cNvGraphicFramePr>
          <p:nvPr>
            <p:extLst>
              <p:ext uri="{D42A27DB-BD31-4B8C-83A1-F6EECF244321}">
                <p14:modId xmlns:p14="http://schemas.microsoft.com/office/powerpoint/2010/main" val="3082398671"/>
              </p:ext>
            </p:extLst>
          </p:nvPr>
        </p:nvGraphicFramePr>
        <p:xfrm>
          <a:off x="6452212" y="1546347"/>
          <a:ext cx="5415242" cy="4925705"/>
        </p:xfrm>
        <a:graphic>
          <a:graphicData uri="http://schemas.openxmlformats.org/drawingml/2006/chart">
            <c:chart xmlns:c="http://schemas.openxmlformats.org/drawingml/2006/chart" xmlns:r="http://schemas.openxmlformats.org/officeDocument/2006/relationships" r:id="rId2"/>
          </a:graphicData>
        </a:graphic>
      </p:graphicFrame>
      <p:sp>
        <p:nvSpPr>
          <p:cNvPr id="15" name="Title 1"/>
          <p:cNvSpPr txBox="1">
            <a:spLocks/>
          </p:cNvSpPr>
          <p:nvPr/>
        </p:nvSpPr>
        <p:spPr>
          <a:xfrm>
            <a:off x="920337" y="222664"/>
            <a:ext cx="10800608" cy="742950"/>
          </a:xfrm>
          <a:prstGeom prst="rect">
            <a:avLst/>
          </a:prstGeom>
        </p:spPr>
        <p:txBody>
          <a:bodyPr>
            <a:normAutofit fontScale="82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NZ" sz="4000" dirty="0" smtClean="0">
                <a:solidFill>
                  <a:schemeClr val="tx1"/>
                </a:solidFill>
              </a:rPr>
              <a:t>And wages falling behind the weak productivity growth:</a:t>
            </a:r>
            <a:endParaRPr lang="en-NZ" sz="3200" dirty="0">
              <a:solidFill>
                <a:schemeClr val="tx1"/>
              </a:solidFill>
            </a:endParaRPr>
          </a:p>
        </p:txBody>
      </p:sp>
      <p:graphicFrame>
        <p:nvGraphicFramePr>
          <p:cNvPr id="8" name="Chart 7"/>
          <p:cNvGraphicFramePr>
            <a:graphicFrameLocks/>
          </p:cNvGraphicFramePr>
          <p:nvPr>
            <p:extLst>
              <p:ext uri="{D42A27DB-BD31-4B8C-83A1-F6EECF244321}">
                <p14:modId xmlns:p14="http://schemas.microsoft.com/office/powerpoint/2010/main" val="1246243162"/>
              </p:ext>
            </p:extLst>
          </p:nvPr>
        </p:nvGraphicFramePr>
        <p:xfrm>
          <a:off x="431422" y="1546348"/>
          <a:ext cx="6242509" cy="4965495"/>
        </p:xfrm>
        <a:graphic>
          <a:graphicData uri="http://schemas.openxmlformats.org/drawingml/2006/chart">
            <c:chart xmlns:c="http://schemas.openxmlformats.org/drawingml/2006/chart" xmlns:r="http://schemas.openxmlformats.org/officeDocument/2006/relationships" r:id="rId3"/>
          </a:graphicData>
        </a:graphic>
      </p:graphicFrame>
      <p:sp>
        <p:nvSpPr>
          <p:cNvPr id="3" name="Right Brace 2"/>
          <p:cNvSpPr/>
          <p:nvPr/>
        </p:nvSpPr>
        <p:spPr>
          <a:xfrm>
            <a:off x="5153891" y="2636322"/>
            <a:ext cx="155448" cy="11044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5" name="TextBox 4"/>
          <p:cNvSpPr txBox="1"/>
          <p:nvPr/>
        </p:nvSpPr>
        <p:spPr>
          <a:xfrm>
            <a:off x="5153891" y="1910451"/>
            <a:ext cx="1592898" cy="369332"/>
          </a:xfrm>
          <a:prstGeom prst="rect">
            <a:avLst/>
          </a:prstGeom>
          <a:noFill/>
          <a:ln>
            <a:solidFill>
              <a:schemeClr val="tx1"/>
            </a:solidFill>
          </a:ln>
        </p:spPr>
        <p:txBody>
          <a:bodyPr wrap="square" rtlCol="0">
            <a:spAutoFit/>
          </a:bodyPr>
          <a:lstStyle/>
          <a:p>
            <a:r>
              <a:rPr lang="en-NZ" dirty="0" smtClean="0"/>
              <a:t>$5.20 or 16%</a:t>
            </a:r>
            <a:endParaRPr lang="en-NZ" dirty="0"/>
          </a:p>
        </p:txBody>
      </p:sp>
      <p:cxnSp>
        <p:nvCxnSpPr>
          <p:cNvPr id="7" name="Straight Arrow Connector 6"/>
          <p:cNvCxnSpPr/>
          <p:nvPr/>
        </p:nvCxnSpPr>
        <p:spPr>
          <a:xfrm flipH="1">
            <a:off x="5309340" y="2279783"/>
            <a:ext cx="198456" cy="6116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41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9</a:t>
            </a:fld>
            <a:endParaRPr lang="en-US" dirty="0"/>
          </a:p>
        </p:txBody>
      </p:sp>
      <p:sp>
        <p:nvSpPr>
          <p:cNvPr id="9" name="TextBox 8"/>
          <p:cNvSpPr txBox="1"/>
          <p:nvPr/>
        </p:nvSpPr>
        <p:spPr>
          <a:xfrm>
            <a:off x="749818" y="716232"/>
            <a:ext cx="10857459" cy="904863"/>
          </a:xfrm>
          <a:prstGeom prst="rect">
            <a:avLst/>
          </a:prstGeom>
          <a:noFill/>
        </p:spPr>
        <p:txBody>
          <a:bodyPr wrap="none" rtlCol="0">
            <a:spAutoFit/>
          </a:bodyPr>
          <a:lstStyle/>
          <a:p>
            <a:pPr algn="ctr">
              <a:defRPr sz="1440" b="1" i="0" u="none" strike="noStrike" kern="1200" baseline="0">
                <a:solidFill>
                  <a:sysClr val="windowText" lastClr="000000"/>
                </a:solidFill>
                <a:latin typeface="+mn-lt"/>
                <a:ea typeface="+mn-ea"/>
                <a:cs typeface="+mn-cs"/>
              </a:defRPr>
            </a:pPr>
            <a:r>
              <a:rPr lang="en-US" sz="2400" b="1" dirty="0" smtClean="0"/>
              <a:t>Real </a:t>
            </a:r>
            <a:r>
              <a:rPr lang="en-US" sz="2400" b="1" dirty="0"/>
              <a:t>Compensation of Employees per </a:t>
            </a:r>
            <a:r>
              <a:rPr lang="en-US" sz="2400" b="1" dirty="0" smtClean="0"/>
              <a:t>hour compared to productivity gains</a:t>
            </a:r>
            <a:endParaRPr lang="en-NZ" sz="2400" dirty="0" smtClean="0"/>
          </a:p>
          <a:p>
            <a:pPr algn="ctr">
              <a:defRPr sz="1440" b="1" i="0" u="none" strike="noStrike" kern="1200" baseline="0">
                <a:solidFill>
                  <a:sysClr val="windowText" lastClr="000000"/>
                </a:solidFill>
                <a:latin typeface="+mn-lt"/>
                <a:ea typeface="+mn-ea"/>
                <a:cs typeface="+mn-cs"/>
              </a:defRPr>
            </a:pPr>
            <a:r>
              <a:rPr lang="en-US" dirty="0" smtClean="0"/>
              <a:t>Former Measured sector, 1978-2018, March 2018 dollars</a:t>
            </a:r>
          </a:p>
          <a:p>
            <a:pPr algn="ctr">
              <a:defRPr sz="1440" b="1" i="0" u="none" strike="noStrike" kern="1200" baseline="0">
                <a:solidFill>
                  <a:sysClr val="windowText" lastClr="000000"/>
                </a:solidFill>
                <a:latin typeface="+mn-lt"/>
                <a:ea typeface="+mn-ea"/>
                <a:cs typeface="+mn-cs"/>
              </a:defRPr>
            </a:pPr>
            <a:r>
              <a:rPr lang="en-US" dirty="0"/>
              <a:t>2018 estimated by movement in average wage and GDP(E) </a:t>
            </a:r>
            <a:r>
              <a:rPr lang="en-US" dirty="0" smtClean="0"/>
              <a:t>Deflator</a:t>
            </a:r>
            <a:endParaRPr lang="en-NZ" dirty="0"/>
          </a:p>
        </p:txBody>
      </p:sp>
      <p:sp>
        <p:nvSpPr>
          <p:cNvPr id="15" name="Title 1"/>
          <p:cNvSpPr txBox="1">
            <a:spLocks/>
          </p:cNvSpPr>
          <p:nvPr/>
        </p:nvSpPr>
        <p:spPr>
          <a:xfrm>
            <a:off x="920337" y="222664"/>
            <a:ext cx="10800608" cy="742950"/>
          </a:xfrm>
          <a:prstGeom prst="rect">
            <a:avLst/>
          </a:prstGeom>
        </p:spPr>
        <p:txBody>
          <a:bodyPr>
            <a:normAutofit fontScale="82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NZ" sz="4000" dirty="0" smtClean="0">
                <a:solidFill>
                  <a:schemeClr val="tx1"/>
                </a:solidFill>
              </a:rPr>
              <a:t>And wages falling behind the weak productivity growth:</a:t>
            </a:r>
            <a:endParaRPr lang="en-NZ" sz="3200" dirty="0">
              <a:solidFill>
                <a:schemeClr val="tx1"/>
              </a:solidFill>
            </a:endParaRPr>
          </a:p>
        </p:txBody>
      </p:sp>
      <p:graphicFrame>
        <p:nvGraphicFramePr>
          <p:cNvPr id="18" name="Chart 17"/>
          <p:cNvGraphicFramePr>
            <a:graphicFrameLocks/>
          </p:cNvGraphicFramePr>
          <p:nvPr>
            <p:extLst>
              <p:ext uri="{D42A27DB-BD31-4B8C-83A1-F6EECF244321}">
                <p14:modId xmlns:p14="http://schemas.microsoft.com/office/powerpoint/2010/main" val="438993205"/>
              </p:ext>
            </p:extLst>
          </p:nvPr>
        </p:nvGraphicFramePr>
        <p:xfrm>
          <a:off x="1436913" y="1626919"/>
          <a:ext cx="9476509" cy="47976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1410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TM10001105[[fn=Crop]]</Template>
  <TotalTime>3897</TotalTime>
  <Words>4902</Words>
  <Application>Microsoft Office PowerPoint</Application>
  <PresentationFormat>Custom</PresentationFormat>
  <Paragraphs>456</Paragraphs>
  <Slides>41</Slides>
  <Notes>34</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Crop</vt:lpstr>
      <vt:lpstr>Low wages: is Competition a factor?</vt:lpstr>
      <vt:lpstr>Overview</vt:lpstr>
      <vt:lpstr>Overview</vt:lpstr>
      <vt:lpstr>PowerPoint Presentation</vt:lpstr>
      <vt:lpstr>Low Wages: OECD Comparison</vt:lpstr>
      <vt:lpstr>Low Wages: OECD Comparison</vt:lpstr>
      <vt:lpstr>Low Wages: OECD Comparison</vt:lpstr>
      <vt:lpstr>PowerPoint Presentation</vt:lpstr>
      <vt:lpstr>PowerPoint Presentation</vt:lpstr>
      <vt:lpstr>PowerPoint Presentation</vt:lpstr>
      <vt:lpstr>PowerPoint Presentation</vt:lpstr>
      <vt:lpstr>Low wages: lower increases</vt:lpstr>
      <vt:lpstr>Low wages: Poor rewards for training</vt:lpstr>
      <vt:lpstr>Low wages: embedded</vt:lpstr>
      <vt:lpstr>Overview</vt:lpstr>
      <vt:lpstr>Low wages: why?</vt:lpstr>
      <vt:lpstr>Low wages: not laziness</vt:lpstr>
      <vt:lpstr>Low wages: not qualifications, skills</vt:lpstr>
      <vt:lpstr>Low wages: Not simply productivity </vt:lpstr>
      <vt:lpstr>Low wages: Globalisation</vt:lpstr>
      <vt:lpstr>Low wages: Weak employment protection </vt:lpstr>
      <vt:lpstr>PowerPoint Presentation</vt:lpstr>
      <vt:lpstr>Low wages: Bargaining power</vt:lpstr>
      <vt:lpstr>International research on falling labour income share</vt:lpstr>
      <vt:lpstr>Low wages: Competition</vt:lpstr>
      <vt:lpstr>Low wages: Competition</vt:lpstr>
      <vt:lpstr>Low wages: Competition</vt:lpstr>
      <vt:lpstr>Low wages: Competition</vt:lpstr>
      <vt:lpstr>Low wages: Competition</vt:lpstr>
      <vt:lpstr>Low wages: Competition</vt:lpstr>
      <vt:lpstr>Unions, workers and markets</vt:lpstr>
      <vt:lpstr>The concept of “bargaining unit”:</vt:lpstr>
      <vt:lpstr>Competition Law and Employment</vt:lpstr>
      <vt:lpstr>Courts recognise legitimacy of collective bargaining:</vt:lpstr>
      <vt:lpstr>Employment Relations Act 2000 – an attempt to make the labour market function:</vt:lpstr>
      <vt:lpstr>History</vt:lpstr>
      <vt:lpstr>Overview</vt:lpstr>
      <vt:lpstr>Some solutions</vt:lpstr>
      <vt:lpstr>Some solutions</vt:lpstr>
      <vt:lpstr>Some solutions</vt:lpstr>
      <vt:lpstr>  Thanks  Discussion, questions?</vt:lpstr>
    </vt:vector>
  </TitlesOfParts>
  <Company>NZCTU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Huia Welton</dc:creator>
  <cp:lastModifiedBy>Bill</cp:lastModifiedBy>
  <cp:revision>167</cp:revision>
  <cp:lastPrinted>2018-02-27T09:31:18Z</cp:lastPrinted>
  <dcterms:created xsi:type="dcterms:W3CDTF">2015-11-19T01:16:25Z</dcterms:created>
  <dcterms:modified xsi:type="dcterms:W3CDTF">2019-05-03T09:49:49Z</dcterms:modified>
</cp:coreProperties>
</file>