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329" r:id="rId6"/>
    <p:sldId id="312" r:id="rId7"/>
    <p:sldId id="313" r:id="rId8"/>
    <p:sldId id="314" r:id="rId9"/>
    <p:sldId id="315" r:id="rId10"/>
    <p:sldId id="316" r:id="rId11"/>
    <p:sldId id="318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8B2"/>
    <a:srgbClr val="2B3A5E"/>
    <a:srgbClr val="2A364B"/>
    <a:srgbClr val="2B3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4B94F9-78F7-45A0-A4E3-95AC6E4FA7A9}" v="7" dt="2020-05-26T22:44:22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62930" autoAdjust="0"/>
  </p:normalViewPr>
  <p:slideViewPr>
    <p:cSldViewPr snapToGrid="0">
      <p:cViewPr varScale="1">
        <p:scale>
          <a:sx n="73" d="100"/>
          <a:sy n="73" d="100"/>
        </p:scale>
        <p:origin x="1923" y="3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328"/>
    </p:cViewPr>
  </p:sorterViewPr>
  <p:notesViewPr>
    <p:cSldViewPr snapToGrid="0">
      <p:cViewPr varScale="1">
        <p:scale>
          <a:sx n="60" d="100"/>
          <a:sy n="60" d="100"/>
        </p:scale>
        <p:origin x="2608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Crampton" userId="cb87b5b3-8cbb-4611-a752-5cd35a5372c4" providerId="ADAL" clId="{E04B94F9-78F7-45A0-A4E3-95AC6E4FA7A9}"/>
    <pc:docChg chg="modSld">
      <pc:chgData name="Eric Crampton" userId="cb87b5b3-8cbb-4611-a752-5cd35a5372c4" providerId="ADAL" clId="{E04B94F9-78F7-45A0-A4E3-95AC6E4FA7A9}" dt="2020-05-26T23:06:59.080" v="39" actId="20577"/>
      <pc:docMkLst>
        <pc:docMk/>
      </pc:docMkLst>
      <pc:sldChg chg="modSp mod">
        <pc:chgData name="Eric Crampton" userId="cb87b5b3-8cbb-4611-a752-5cd35a5372c4" providerId="ADAL" clId="{E04B94F9-78F7-45A0-A4E3-95AC6E4FA7A9}" dt="2020-05-26T23:06:59.080" v="39" actId="20577"/>
        <pc:sldMkLst>
          <pc:docMk/>
          <pc:sldMk cId="1062400978" sldId="313"/>
        </pc:sldMkLst>
        <pc:spChg chg="mod">
          <ac:chgData name="Eric Crampton" userId="cb87b5b3-8cbb-4611-a752-5cd35a5372c4" providerId="ADAL" clId="{E04B94F9-78F7-45A0-A4E3-95AC6E4FA7A9}" dt="2020-05-26T23:06:59.080" v="39" actId="20577"/>
          <ac:spMkLst>
            <pc:docMk/>
            <pc:sldMk cId="1062400978" sldId="313"/>
            <ac:spMk id="5" creationId="{3F3E5BDE-5DF0-4C11-BFDB-64BE322DF2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CEF1A-FE39-4DBB-8926-EFB78B6B024B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3E5D6-2B9F-46E2-BB92-C7AA922843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4593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B0E52-751B-4310-8B77-DB0B167D6D49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24089-D99B-495C-8122-C7F63AC84EC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102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24089-D99B-495C-8122-C7F63AC84EC5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1212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123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2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Bloomfield says they will be able to trace all people at events of up to 100 people within 2 days of a case being confirmed. </a:t>
            </a:r>
          </a:p>
          <a:p>
            <a:r>
              <a:rPr lang="en-AU" dirty="0"/>
              <a:t>We keep hearing nervousness about contact tracing being part of the reason for tight controls. </a:t>
            </a:r>
          </a:p>
          <a:p>
            <a:r>
              <a:rPr lang="en-AU" dirty="0"/>
              <a:t>Scale up and build a reserve army of contact tracers!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41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119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68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3101-5C4C-4CFF-87D1-179B8060A75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747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697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142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263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004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444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257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17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95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589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323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4E37C-A02E-4908-A45D-0B0FBE3C883E}" type="datetimeFigureOut">
              <a:rPr lang="en-NZ" smtClean="0"/>
              <a:t>27/05/2020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FC124-3344-4198-9E79-2695BD3037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040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brexit"/>
          <p:cNvSpPr>
            <a:spLocks noChangeAspect="1" noChangeArrowheads="1"/>
          </p:cNvSpPr>
          <p:nvPr/>
        </p:nvSpPr>
        <p:spPr bwMode="auto">
          <a:xfrm>
            <a:off x="5981700" y="3314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NZ" sz="1350"/>
          </a:p>
        </p:txBody>
      </p:sp>
      <p:sp>
        <p:nvSpPr>
          <p:cNvPr id="4" name="AutoShape 4" descr="Image result for brexit"/>
          <p:cNvSpPr>
            <a:spLocks noChangeAspect="1" noChangeArrowheads="1"/>
          </p:cNvSpPr>
          <p:nvPr/>
        </p:nvSpPr>
        <p:spPr bwMode="auto">
          <a:xfrm>
            <a:off x="6096000" y="3429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NZ" sz="1350"/>
          </a:p>
        </p:txBody>
      </p:sp>
      <p:sp>
        <p:nvSpPr>
          <p:cNvPr id="5" name="AutoShape 2" descr="Image result for all blacks lions"/>
          <p:cNvSpPr>
            <a:spLocks noChangeAspect="1" noChangeArrowheads="1"/>
          </p:cNvSpPr>
          <p:nvPr/>
        </p:nvSpPr>
        <p:spPr bwMode="auto">
          <a:xfrm>
            <a:off x="6210300" y="3543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NZ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FFBA7A-0E59-4084-8CC3-65623CEEF88E}"/>
              </a:ext>
            </a:extLst>
          </p:cNvPr>
          <p:cNvSpPr txBox="1"/>
          <p:nvPr/>
        </p:nvSpPr>
        <p:spPr>
          <a:xfrm>
            <a:off x="1129937" y="1970723"/>
            <a:ext cx="10816046" cy="494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5000">
              <a:spcBef>
                <a:spcPts val="2250"/>
              </a:spcBef>
            </a:pPr>
            <a:r>
              <a:rPr lang="en-NZ" sz="4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COVID and the Damage Done</a:t>
            </a:r>
          </a:p>
          <a:p>
            <a:pPr marL="405000">
              <a:lnSpc>
                <a:spcPct val="120000"/>
              </a:lnSpc>
            </a:pPr>
            <a:endParaRPr lang="en-N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5000">
              <a:lnSpc>
                <a:spcPct val="120000"/>
              </a:lnSpc>
            </a:pPr>
            <a:r>
              <a:rPr lang="en-N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 &amp; Economics New Zealand Panel Discussion</a:t>
            </a:r>
          </a:p>
          <a:p>
            <a:pPr marL="405000">
              <a:lnSpc>
                <a:spcPct val="120000"/>
              </a:lnSpc>
            </a:pPr>
            <a:r>
              <a:rPr lang="en-N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Limiting COVID’s Economic Fallout</a:t>
            </a:r>
          </a:p>
          <a:p>
            <a:pPr marL="405000">
              <a:lnSpc>
                <a:spcPct val="120000"/>
              </a:lnSpc>
            </a:pPr>
            <a:r>
              <a:rPr lang="en-NZ" sz="2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 May, 2020</a:t>
            </a:r>
          </a:p>
          <a:p>
            <a:pPr marL="405000">
              <a:lnSpc>
                <a:spcPct val="120000"/>
              </a:lnSpc>
            </a:pPr>
            <a:endParaRPr lang="en-NZ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05000">
              <a:lnSpc>
                <a:spcPct val="120000"/>
              </a:lnSpc>
            </a:pPr>
            <a:endParaRPr lang="en-NZ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05000" algn="r">
              <a:lnSpc>
                <a:spcPct val="120000"/>
              </a:lnSpc>
            </a:pPr>
            <a:r>
              <a:rPr lang="en-NZ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Dr Eric Crampton </a:t>
            </a:r>
          </a:p>
          <a:p>
            <a:pPr marL="405000" algn="r">
              <a:lnSpc>
                <a:spcPct val="120000"/>
              </a:lnSpc>
            </a:pPr>
            <a:r>
              <a:rPr lang="en-NZ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Chief Economist</a:t>
            </a:r>
          </a:p>
          <a:p>
            <a:pPr marL="405000" algn="r">
              <a:lnSpc>
                <a:spcPct val="120000"/>
              </a:lnSpc>
            </a:pPr>
            <a:r>
              <a:rPr lang="en-NZ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New Zealand Initiative</a:t>
            </a:r>
          </a:p>
          <a:p>
            <a:pPr marL="270000">
              <a:lnSpc>
                <a:spcPct val="120000"/>
              </a:lnSpc>
            </a:pPr>
            <a:endParaRPr lang="en-NZ" sz="2250" b="1" dirty="0"/>
          </a:p>
        </p:txBody>
      </p:sp>
    </p:spTree>
    <p:extLst>
      <p:ext uri="{BB962C8B-B14F-4D97-AF65-F5344CB8AC3E}">
        <p14:creationId xmlns:p14="http://schemas.microsoft.com/office/powerpoint/2010/main" val="291495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20781-2224-4428-BA63-7CA61009B271}"/>
              </a:ext>
            </a:extLst>
          </p:cNvPr>
          <p:cNvSpPr txBox="1">
            <a:spLocks/>
          </p:cNvSpPr>
          <p:nvPr/>
        </p:nvSpPr>
        <p:spPr>
          <a:xfrm>
            <a:off x="-1" y="1897811"/>
            <a:ext cx="12072257" cy="49601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0">
              <a:lnSpc>
                <a:spcPct val="100000"/>
              </a:lnSpc>
            </a:pPr>
            <a:r>
              <a:rPr lang="en-NZ" sz="3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Scaling up public health capabilities allows more economic activity;</a:t>
            </a:r>
          </a:p>
          <a:p>
            <a:pPr marL="491400" indent="0">
              <a:lnSpc>
                <a:spcPct val="100000"/>
              </a:lnSpc>
              <a:buNone/>
            </a:pPr>
            <a:endParaRPr lang="en-NZ" sz="3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720000">
              <a:lnSpc>
                <a:spcPct val="100000"/>
              </a:lnSpc>
            </a:pPr>
            <a:r>
              <a:rPr lang="en-NZ" sz="3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Opening the border can be done safely and is critically important;</a:t>
            </a:r>
          </a:p>
          <a:p>
            <a:pPr marL="491400" indent="0">
              <a:lnSpc>
                <a:spcPct val="100000"/>
              </a:lnSpc>
              <a:buNone/>
            </a:pPr>
            <a:endParaRPr lang="en-NZ" sz="3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720000">
              <a:lnSpc>
                <a:spcPct val="100000"/>
              </a:lnSpc>
            </a:pPr>
            <a:r>
              <a:rPr lang="en-NZ" sz="3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Maintaining fiscal prudence and strong microeconomic foundations matters.</a:t>
            </a:r>
          </a:p>
          <a:p>
            <a:pPr marL="720000">
              <a:lnSpc>
                <a:spcPct val="100000"/>
              </a:lnSpc>
            </a:pPr>
            <a:endParaRPr lang="en-NZ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527A04-C340-4C01-95F2-F94C0751E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 brief overview and summary</a:t>
            </a:r>
          </a:p>
        </p:txBody>
      </p:sp>
    </p:spTree>
    <p:extLst>
      <p:ext uri="{BB962C8B-B14F-4D97-AF65-F5344CB8AC3E}">
        <p14:creationId xmlns:p14="http://schemas.microsoft.com/office/powerpoint/2010/main" val="383849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COVID and the Damage Done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41879E-BF36-4972-B305-3368A523E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8" y="1716396"/>
            <a:ext cx="4619439" cy="4656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42487F-8F45-4C8F-9A5A-266C89B8E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0158" y="1526984"/>
            <a:ext cx="3252721" cy="51416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64F91E-F93C-426D-9062-CEEBBF6D6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5914" y="1716396"/>
            <a:ext cx="3512276" cy="17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20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Region by Region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6C1D51-2637-48E9-82BA-8C34EAF11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360" y="1883639"/>
            <a:ext cx="5617576" cy="47131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3E5BDE-5DF0-4C11-BFDB-64BE322DF219}"/>
              </a:ext>
            </a:extLst>
          </p:cNvPr>
          <p:cNvSpPr txBox="1"/>
          <p:nvPr/>
        </p:nvSpPr>
        <p:spPr>
          <a:xfrm>
            <a:off x="306977" y="1802674"/>
            <a:ext cx="53492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As of </a:t>
            </a:r>
            <a:r>
              <a:rPr lang="en-NZ" b="1" dirty="0"/>
              <a:t>15 May</a:t>
            </a:r>
            <a:r>
              <a:rPr lang="en-NZ" dirty="0"/>
              <a:t>, it had been at least 28 days since the last case of COVID-19 in each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Southern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South Canterbury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West Coast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Hutt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Wairarapa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Lakes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Tairawhiti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Northland DHB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/>
          </a:p>
          <a:p>
            <a:r>
              <a:rPr lang="en-NZ" b="1" dirty="0"/>
              <a:t>Twelve days later</a:t>
            </a:r>
            <a:r>
              <a:rPr lang="en-NZ" dirty="0"/>
              <a:t>, three new cases have principally been part of Auckland clusters</a:t>
            </a:r>
            <a:r>
              <a:rPr lang="en-NZ"/>
              <a:t>. </a:t>
            </a:r>
          </a:p>
          <a:p>
            <a:r>
              <a:rPr lang="en-NZ"/>
              <a:t>14 </a:t>
            </a:r>
            <a:r>
              <a:rPr lang="en-NZ" dirty="0"/>
              <a:t>DHBs have </a:t>
            </a:r>
            <a:r>
              <a:rPr lang="en-NZ"/>
              <a:t>ZERO active cases.</a:t>
            </a:r>
            <a:endParaRPr lang="en-NZ" dirty="0"/>
          </a:p>
          <a:p>
            <a:endParaRPr lang="en-NZ" dirty="0"/>
          </a:p>
          <a:p>
            <a:r>
              <a:rPr lang="en-NZ" sz="2800" b="1" dirty="0"/>
              <a:t>Why is Southland not at Level 1?</a:t>
            </a:r>
          </a:p>
        </p:txBody>
      </p:sp>
    </p:spTree>
    <p:extLst>
      <p:ext uri="{BB962C8B-B14F-4D97-AF65-F5344CB8AC3E}">
        <p14:creationId xmlns:p14="http://schemas.microsoft.com/office/powerpoint/2010/main" val="106240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Caution comes in many forms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11790A-6AC1-488B-B5C6-DB81D03F2698}"/>
              </a:ext>
            </a:extLst>
          </p:cNvPr>
          <p:cNvSpPr txBox="1"/>
          <p:nvPr/>
        </p:nvSpPr>
        <p:spPr>
          <a:xfrm>
            <a:off x="569934" y="1853852"/>
            <a:ext cx="1108553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3600" dirty="0"/>
              <a:t>Avoiding the need for any future lockdowns is critically important;</a:t>
            </a:r>
          </a:p>
          <a:p>
            <a:endParaRPr lang="en-N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3600" dirty="0"/>
              <a:t>Continued operation at Level 2 and closed borders is one way, but an expensive one;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4400" dirty="0"/>
              <a:t>Scaled up contact tracing is another – and a better 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878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Hong Kong Arrivals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DB2286-D87D-4556-8982-154924151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97" y="1672047"/>
            <a:ext cx="4518534" cy="49766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C88004-9583-4587-9DDB-D9D7D49434A3}"/>
              </a:ext>
            </a:extLst>
          </p:cNvPr>
          <p:cNvSpPr txBox="1"/>
          <p:nvPr/>
        </p:nvSpPr>
        <p:spPr>
          <a:xfrm>
            <a:off x="5257800" y="1874520"/>
            <a:ext cx="6599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Residents returning to Hong Kong are tested on arrival, then quarantined.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32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COVID and the Opportunities Forgone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B0E30-0841-4E2A-B861-7DBD705892A4}"/>
              </a:ext>
            </a:extLst>
          </p:cNvPr>
          <p:cNvSpPr txBox="1"/>
          <p:nvPr/>
        </p:nvSpPr>
        <p:spPr>
          <a:xfrm>
            <a:off x="701458" y="1991638"/>
            <a:ext cx="110166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3600" dirty="0"/>
              <a:t>In every other sector, the best we can hope for is limiting the damage.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3600" dirty="0"/>
              <a:t>What opportunities would a better border bring?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NZ" sz="3600" dirty="0"/>
              <a:t>International export education: 1.1% of GDP and strong growth potential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NZ" sz="3600" dirty="0"/>
              <a:t>International sporting codes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NZ" sz="3600" dirty="0"/>
              <a:t>Film and more!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88404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6D047A-FEBC-4BBA-8A26-E6A0A4F1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628"/>
            <a:ext cx="11800936" cy="756084"/>
          </a:xfrm>
        </p:spPr>
        <p:txBody>
          <a:bodyPr>
            <a:normAutofit/>
          </a:bodyPr>
          <a:lstStyle/>
          <a:p>
            <a:pPr algn="r"/>
            <a:r>
              <a:rPr lang="en-NZ" sz="3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Fiscal prudence and microeconomic sensibility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5BED17-31CC-44A9-B388-BDD62934F90F}"/>
              </a:ext>
            </a:extLst>
          </p:cNvPr>
          <p:cNvSpPr txBox="1"/>
          <p:nvPr/>
        </p:nvSpPr>
        <p:spPr>
          <a:xfrm>
            <a:off x="601249" y="2073058"/>
            <a:ext cx="10878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4000" dirty="0"/>
              <a:t>Taking on debt to deal with a crisis makes sense;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4000" dirty="0"/>
              <a:t>Doing so well requires fiscal prudence;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4000" dirty="0"/>
              <a:t>Paying it back requires not breaking everything else! Overseas investment, forestry….</a:t>
            </a:r>
          </a:p>
        </p:txBody>
      </p:sp>
    </p:spTree>
    <p:extLst>
      <p:ext uri="{BB962C8B-B14F-4D97-AF65-F5344CB8AC3E}">
        <p14:creationId xmlns:p14="http://schemas.microsoft.com/office/powerpoint/2010/main" val="354434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4C79E544FF19498294CE0FAB7E4381" ma:contentTypeVersion="10" ma:contentTypeDescription="Create a new document." ma:contentTypeScope="" ma:versionID="2b922fe689ccc1647e711407fc17fcde">
  <xsd:schema xmlns:xsd="http://www.w3.org/2001/XMLSchema" xmlns:xs="http://www.w3.org/2001/XMLSchema" xmlns:p="http://schemas.microsoft.com/office/2006/metadata/properties" xmlns:ns2="16164263-85bb-4cfd-9182-b118f9b0bb80" xmlns:ns3="b263ab4c-7a72-4c27-ad94-2202641e3a8f" targetNamespace="http://schemas.microsoft.com/office/2006/metadata/properties" ma:root="true" ma:fieldsID="5e0303d2a893064a973a0e77d75a8c8f" ns2:_="" ns3:_="">
    <xsd:import namespace="16164263-85bb-4cfd-9182-b118f9b0bb80"/>
    <xsd:import namespace="b263ab4c-7a72-4c27-ad94-2202641e3a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64263-85bb-4cfd-9182-b118f9b0b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ab4c-7a72-4c27-ad94-2202641e3a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6D38F8-753B-4DA2-9327-E86D1DFC32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2B1131-23B1-49DE-8BA2-49BBD481F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164263-85bb-4cfd-9182-b118f9b0bb80"/>
    <ds:schemaRef ds:uri="b263ab4c-7a72-4c27-ad94-2202641e3a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656CB3-C9B4-44C5-A2BD-CEB59840A0F3}">
  <ds:schemaRefs>
    <ds:schemaRef ds:uri="http://purl.org/dc/dcmitype/"/>
    <ds:schemaRef ds:uri="b263ab4c-7a72-4c27-ad94-2202641e3a8f"/>
    <ds:schemaRef ds:uri="http://schemas.microsoft.com/office/2006/metadata/properties"/>
    <ds:schemaRef ds:uri="16164263-85bb-4cfd-9182-b118f9b0bb80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2697</TotalTime>
  <Words>352</Words>
  <Application>Microsoft Office PowerPoint</Application>
  <PresentationFormat>Widescreen</PresentationFormat>
  <Paragraphs>63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Theme</vt:lpstr>
      <vt:lpstr>PowerPoint Presentation</vt:lpstr>
      <vt:lpstr>A brief overview and summary</vt:lpstr>
      <vt:lpstr>The COVID and the Damage Done</vt:lpstr>
      <vt:lpstr>Region by Region</vt:lpstr>
      <vt:lpstr>Caution comes in many forms</vt:lpstr>
      <vt:lpstr>Hong Kong Arrivals</vt:lpstr>
      <vt:lpstr>The COVID and the Opportunities Forgone</vt:lpstr>
      <vt:lpstr>Fiscal prudence and microeconomic sensibility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Crampton</dc:creator>
  <cp:lastModifiedBy>Eric Crampton</cp:lastModifiedBy>
  <cp:revision>185</cp:revision>
  <cp:lastPrinted>2017-05-12T04:40:07Z</cp:lastPrinted>
  <dcterms:created xsi:type="dcterms:W3CDTF">2017-03-07T00:23:35Z</dcterms:created>
  <dcterms:modified xsi:type="dcterms:W3CDTF">2020-05-26T23:07:14Z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0x010100124C79E544FF19498294CE0FAB7E4381</vt:lpwstr>
  </property>
</Properties>
</file>