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1727" r:id="rId2"/>
    <p:sldId id="1849" r:id="rId3"/>
    <p:sldId id="1797" r:id="rId4"/>
    <p:sldId id="1862" r:id="rId5"/>
    <p:sldId id="1857" r:id="rId6"/>
    <p:sldId id="1523" r:id="rId7"/>
    <p:sldId id="1851" r:id="rId8"/>
    <p:sldId id="1526" r:id="rId9"/>
    <p:sldId id="1852" r:id="rId10"/>
    <p:sldId id="1853" r:id="rId11"/>
    <p:sldId id="1854" r:id="rId12"/>
    <p:sldId id="1855" r:id="rId13"/>
    <p:sldId id="1858" r:id="rId14"/>
    <p:sldId id="1529" r:id="rId15"/>
    <p:sldId id="1626" r:id="rId16"/>
    <p:sldId id="303" r:id="rId17"/>
    <p:sldId id="435" r:id="rId18"/>
    <p:sldId id="1848" r:id="rId19"/>
    <p:sldId id="1847" r:id="rId20"/>
    <p:sldId id="1860" r:id="rId21"/>
    <p:sldId id="1856" r:id="rId22"/>
    <p:sldId id="1535" r:id="rId23"/>
    <p:sldId id="1846" r:id="rId24"/>
    <p:sldId id="1859" r:id="rId25"/>
    <p:sldId id="1741" r:id="rId26"/>
    <p:sldId id="1520" r:id="rId27"/>
    <p:sldId id="1861" r:id="rId28"/>
  </p:sldIdLst>
  <p:sldSz cx="9144000" cy="6858000" type="screen4x3"/>
  <p:notesSz cx="6797675" cy="9928225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4313">
          <p15:clr>
            <a:srgbClr val="A4A3A4"/>
          </p15:clr>
        </p15:guide>
        <p15:guide id="5" pos="5520">
          <p15:clr>
            <a:srgbClr val="A4A3A4"/>
          </p15:clr>
        </p15:guide>
        <p15:guide id="6" pos="5735">
          <p15:clr>
            <a:srgbClr val="A4A3A4"/>
          </p15:clr>
        </p15:guide>
        <p15:guide id="7">
          <p15:clr>
            <a:srgbClr val="A4A3A4"/>
          </p15:clr>
        </p15:guide>
        <p15:guide id="8" pos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29FA"/>
    <a:srgbClr val="038758"/>
    <a:srgbClr val="0C872B"/>
    <a:srgbClr val="5BDB00"/>
    <a:srgbClr val="4F81BD"/>
    <a:srgbClr val="DCE6F2"/>
    <a:srgbClr val="FF573B"/>
    <a:srgbClr val="1F5692"/>
    <a:srgbClr val="307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5"/>
    <p:restoredTop sz="95844" autoAdjust="0"/>
  </p:normalViewPr>
  <p:slideViewPr>
    <p:cSldViewPr>
      <p:cViewPr varScale="1">
        <p:scale>
          <a:sx n="201" d="100"/>
          <a:sy n="201" d="100"/>
        </p:scale>
        <p:origin x="1376" y="200"/>
      </p:cViewPr>
      <p:guideLst>
        <p:guide orient="horz" pos="384"/>
        <p:guide orient="horz" pos="4319"/>
        <p:guide orient="horz"/>
        <p:guide orient="horz" pos="4313"/>
        <p:guide pos="5520"/>
        <p:guide pos="5735"/>
        <p:guide/>
        <p:guide pos="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64" y="-90"/>
      </p:cViewPr>
      <p:guideLst>
        <p:guide orient="horz" pos="313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t" anchorCtr="0" compatLnSpc="1">
            <a:prstTxWarp prst="textNoShape">
              <a:avLst/>
            </a:prstTxWarp>
          </a:bodyPr>
          <a:lstStyle>
            <a:lvl1pPr defTabSz="1026738" eaLnBrk="1" hangingPunct="1">
              <a:defRPr sz="1000" b="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t" anchorCtr="0" compatLnSpc="1">
            <a:prstTxWarp prst="textNoShape">
              <a:avLst/>
            </a:prstTxWarp>
          </a:bodyPr>
          <a:lstStyle>
            <a:lvl1pPr algn="r" defTabSz="1025525" eaLnBrk="1" hangingPunct="1">
              <a:defRPr sz="1000" b="0">
                <a:cs typeface="Arial" charset="0"/>
              </a:defRPr>
            </a:lvl1pPr>
          </a:lstStyle>
          <a:p>
            <a:pPr>
              <a:defRPr/>
            </a:pPr>
            <a:fld id="{77C8D476-9B7B-B044-AE89-4D74530D2633}" type="datetime1">
              <a:rPr lang="en-US"/>
              <a:pPr>
                <a:defRPr/>
              </a:pPr>
              <a:t>4/28/21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b" anchorCtr="0" compatLnSpc="1">
            <a:prstTxWarp prst="textNoShape">
              <a:avLst/>
            </a:prstTxWarp>
          </a:bodyPr>
          <a:lstStyle>
            <a:lvl1pPr defTabSz="1026738" eaLnBrk="1" hangingPunct="1">
              <a:defRPr sz="1000" b="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275" y="9431338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b" anchorCtr="0" compatLnSpc="1">
            <a:prstTxWarp prst="textNoShape">
              <a:avLst/>
            </a:prstTxWarp>
          </a:bodyPr>
          <a:lstStyle>
            <a:lvl1pPr algn="r" defTabSz="1025525" eaLnBrk="1" hangingPunct="1">
              <a:defRPr sz="1000" b="0">
                <a:cs typeface="Arial" charset="0"/>
              </a:defRPr>
            </a:lvl1pPr>
          </a:lstStyle>
          <a:p>
            <a:pPr>
              <a:defRPr/>
            </a:pPr>
            <a:fld id="{5137CCF7-4BA9-324F-96FB-7F231A118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4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t" anchorCtr="0" compatLnSpc="1">
            <a:prstTxWarp prst="textNoShape">
              <a:avLst/>
            </a:prstTxWarp>
          </a:bodyPr>
          <a:lstStyle>
            <a:lvl1pPr defTabSz="1026738" eaLnBrk="1" hangingPunct="1">
              <a:defRPr sz="1000" b="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t" anchorCtr="0" compatLnSpc="1">
            <a:prstTxWarp prst="textNoShape">
              <a:avLst/>
            </a:prstTxWarp>
          </a:bodyPr>
          <a:lstStyle>
            <a:lvl1pPr algn="r" defTabSz="1025525" eaLnBrk="1" hangingPunct="1">
              <a:defRPr sz="1000" b="0">
                <a:cs typeface="Arial" charset="0"/>
              </a:defRPr>
            </a:lvl1pPr>
          </a:lstStyle>
          <a:p>
            <a:pPr>
              <a:defRPr/>
            </a:pPr>
            <a:fld id="{1A112E50-0794-194C-8C07-A77AD01537D9}" type="datetime1">
              <a:rPr lang="en-US"/>
              <a:pPr>
                <a:defRPr/>
              </a:pPr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4538"/>
            <a:ext cx="4940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32" tIns="43071" rIns="86132" bIns="4307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13288"/>
            <a:ext cx="54356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b" anchorCtr="0" compatLnSpc="1">
            <a:prstTxWarp prst="textNoShape">
              <a:avLst/>
            </a:prstTxWarp>
          </a:bodyPr>
          <a:lstStyle>
            <a:lvl1pPr defTabSz="1026738" eaLnBrk="1" hangingPunct="1">
              <a:defRPr sz="1000" b="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949" tIns="56477" rIns="112949" bIns="56477" numCol="1" anchor="b" anchorCtr="0" compatLnSpc="1">
            <a:prstTxWarp prst="textNoShape">
              <a:avLst/>
            </a:prstTxWarp>
          </a:bodyPr>
          <a:lstStyle>
            <a:lvl1pPr algn="r" defTabSz="1025525" eaLnBrk="1" hangingPunct="1">
              <a:defRPr sz="1000" b="0">
                <a:cs typeface="Arial" charset="0"/>
              </a:defRPr>
            </a:lvl1pPr>
          </a:lstStyle>
          <a:p>
            <a:pPr>
              <a:defRPr/>
            </a:pPr>
            <a:fld id="{58A09A5D-09BC-0A41-9858-C87597B0E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9A5D-09BC-0A41-9858-C87597B0E7C5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90B8E-2F5F-E541-BE43-DB4FF26216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9A5D-09BC-0A41-9858-C87597B0E7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9A5D-09BC-0A41-9858-C87597B0E7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9A5D-09BC-0A41-9858-C87597B0E7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9A5D-09BC-0A41-9858-C87597B0E7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041F-1097-ED4A-BA8D-0011EE0133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6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041F-1097-ED4A-BA8D-0011EE0133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3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9A5D-09BC-0A41-9858-C87597B0E7C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38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68" y="3962400"/>
            <a:ext cx="8929048" cy="533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9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1224951"/>
          </a:xfrm>
        </p:spPr>
        <p:txBody>
          <a:bodyPr>
            <a:spAutoFit/>
          </a:bodyPr>
          <a:lstStyle>
            <a:lvl2pPr marL="342900" indent="-176213">
              <a:defRPr/>
            </a:lvl2pPr>
            <a:lvl3pPr marL="520700" indent="-177800">
              <a:defRPr/>
            </a:lvl3pPr>
            <a:lvl4pPr marL="685800" indent="-165100">
              <a:defRPr/>
            </a:lvl4pPr>
            <a:lvl5pPr marL="914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6" y="193344"/>
            <a:ext cx="7689340" cy="338554"/>
          </a:xfrm>
        </p:spPr>
        <p:txBody>
          <a:bodyPr lIns="0" tIns="0" rIns="0" bIns="0" anchor="t">
            <a:spAutoFit/>
          </a:bodyPr>
          <a:lstStyle>
            <a:lvl1pPr algn="l">
              <a:defRPr sz="2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0813"/>
            <a:ext cx="457200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B6C81A-E7CD-6946-BD9C-2BA16AE1B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0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CBCC-F17D-3947-BC7B-4E37C4FA766C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1F5-AD61-054F-ABBE-A144E857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F48B-3F4C-BB4A-A3D9-8A90E67AA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543800" cy="609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80ACD0C2-C9FB-D445-BB3B-6014B15D9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403225" indent="-236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569913" indent="-16668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74771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9585A5-26F6-024A-ADC8-3A2040E1A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08" y="264258"/>
            <a:ext cx="6192688" cy="4532894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100" b="1" dirty="0">
                <a:solidFill>
                  <a:srgbClr val="038758"/>
                </a:solidFill>
                <a:latin typeface="+mj-lt"/>
                <a:ea typeface="Geneva" panose="020B0503030404040204" pitchFamily="34" charset="0"/>
              </a:rPr>
              <a:t>The Future </a:t>
            </a:r>
          </a:p>
          <a:p>
            <a:pPr algn="l">
              <a:spcBef>
                <a:spcPts val="0"/>
              </a:spcBef>
            </a:pPr>
            <a:r>
              <a:rPr lang="en-US" sz="4100" b="1" dirty="0">
                <a:solidFill>
                  <a:srgbClr val="038758"/>
                </a:solidFill>
                <a:latin typeface="+mj-lt"/>
                <a:ea typeface="Geneva" panose="020B0503030404040204" pitchFamily="34" charset="0"/>
              </a:rPr>
              <a:t>of Global Trade Institutions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dirty="0">
              <a:latin typeface="+mj-lt"/>
              <a:ea typeface="Geneva" panose="020B05030304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200" dirty="0">
                <a:latin typeface="+mj-lt"/>
                <a:ea typeface="Geneva" panose="020B0503030404040204" pitchFamily="34" charset="0"/>
              </a:rPr>
              <a:t>Stephen Jacobi and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200" dirty="0">
                <a:latin typeface="+mj-lt"/>
                <a:ea typeface="Geneva" panose="020B0503030404040204" pitchFamily="34" charset="0"/>
              </a:rPr>
              <a:t>Stephanie Honey</a:t>
            </a:r>
            <a:endParaRPr lang="en-US" sz="3900" dirty="0">
              <a:latin typeface="+mj-lt"/>
              <a:ea typeface="Geneva" panose="020B05030304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Calibri Light" panose="020F0302020204030204" pitchFamily="34" charset="0"/>
              <a:ea typeface="Geneva" panose="020B050303040404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 Light" panose="020F030202020403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New Zealand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 Light" panose="020F030202020403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International </a:t>
            </a:r>
            <a:r>
              <a:rPr lang="en-US" sz="2400" dirty="0">
                <a:latin typeface="Calibri Light" panose="020F030202020403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Business Forum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11B52-B096-2A4F-B941-4F7E1F839511}"/>
              </a:ext>
            </a:extLst>
          </p:cNvPr>
          <p:cNvSpPr txBox="1"/>
          <p:nvPr/>
        </p:nvSpPr>
        <p:spPr>
          <a:xfrm>
            <a:off x="2843808" y="5301208"/>
            <a:ext cx="59406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0" dirty="0">
                <a:solidFill>
                  <a:srgbClr val="0029FA"/>
                </a:solidFill>
                <a:latin typeface="+mj-lt"/>
                <a:ea typeface="Geneva" panose="020B0503030404040204" pitchFamily="34" charset="0"/>
              </a:rPr>
              <a:t>Law and Economics Association of New Zealand</a:t>
            </a:r>
          </a:p>
          <a:p>
            <a:r>
              <a:rPr lang="en-US" sz="2300" b="0" dirty="0">
                <a:solidFill>
                  <a:srgbClr val="0029FA"/>
                </a:solidFill>
                <a:latin typeface="+mj-lt"/>
                <a:ea typeface="Geneva" panose="020B0503030404040204" pitchFamily="34" charset="0"/>
              </a:rPr>
              <a:t>Wellington</a:t>
            </a:r>
          </a:p>
          <a:p>
            <a:r>
              <a:rPr lang="en-US" sz="2300" b="0" dirty="0">
                <a:solidFill>
                  <a:srgbClr val="0029FA"/>
                </a:solidFill>
                <a:latin typeface="+mj-lt"/>
                <a:ea typeface="Geneva" panose="020B0503030404040204" pitchFamily="34" charset="0"/>
              </a:rPr>
              <a:t>29 April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53029-66C2-3447-857E-DB7723182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861048"/>
            <a:ext cx="1512168" cy="433203"/>
          </a:xfrm>
          <a:prstGeom prst="rect">
            <a:avLst/>
          </a:prstGeom>
        </p:spPr>
      </p:pic>
      <p:pic>
        <p:nvPicPr>
          <p:cNvPr id="5" name="Picture 4" descr="A picture containing water, boat, harbor, scene&#10;&#10;Description automatically generated">
            <a:extLst>
              <a:ext uri="{FF2B5EF4-FFF2-40B4-BE49-F238E27FC236}">
                <a16:creationId xmlns:a16="http://schemas.microsoft.com/office/drawing/2014/main" id="{AB1A1AE4-5739-D849-9ACF-D6006A337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5" y="0"/>
            <a:ext cx="2764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F0101-7C25-904E-B795-0FE3C1EEE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A picture containing close, porcelain&#10;&#10;Description automatically generated">
            <a:extLst>
              <a:ext uri="{FF2B5EF4-FFF2-40B4-BE49-F238E27FC236}">
                <a16:creationId xmlns:a16="http://schemas.microsoft.com/office/drawing/2014/main" id="{DB6DC25E-D0E8-3A48-AB74-9790E66EA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433048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27D95-A590-D649-9F6A-E1E4E97EC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A picture containing reptile, dark&#10;&#10;Description automatically generated">
            <a:extLst>
              <a:ext uri="{FF2B5EF4-FFF2-40B4-BE49-F238E27FC236}">
                <a16:creationId xmlns:a16="http://schemas.microsoft.com/office/drawing/2014/main" id="{3DFC1311-B199-C542-B6D0-07DBFF975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-10563" y="-13876"/>
            <a:ext cx="9154563" cy="68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CD9732-3FB5-A34B-989E-B2694C12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9CEDE-FCAC-324C-8DF4-23FAC8C2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FC06A-28C7-4D42-92A2-AE1192059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A view of a mountain&#10;&#10;Description automatically generated">
            <a:extLst>
              <a:ext uri="{FF2B5EF4-FFF2-40B4-BE49-F238E27FC236}">
                <a16:creationId xmlns:a16="http://schemas.microsoft.com/office/drawing/2014/main" id="{F2F172E0-EF50-754B-AE24-AB2539F52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pace ship in space&#10;&#10;Description automatically generated with low confidence">
            <a:extLst>
              <a:ext uri="{FF2B5EF4-FFF2-40B4-BE49-F238E27FC236}">
                <a16:creationId xmlns:a16="http://schemas.microsoft.com/office/drawing/2014/main" id="{39B857FB-6BBA-2841-9155-980D64D91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95" y="0"/>
            <a:ext cx="915089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AE36E-F8E0-244E-A2D7-581FD590B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, outdoor, building&#10;&#10;Description automatically generated">
            <a:extLst>
              <a:ext uri="{FF2B5EF4-FFF2-40B4-BE49-F238E27FC236}">
                <a16:creationId xmlns:a16="http://schemas.microsoft.com/office/drawing/2014/main" id="{1BFCBCA6-9808-244D-97DE-E3FD4FE964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2"/>
            <a:ext cx="9144000" cy="68681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22C63F-06AF-8F4E-88A5-745B75D6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04664"/>
            <a:ext cx="7056784" cy="738664"/>
          </a:xfrm>
        </p:spPr>
        <p:txBody>
          <a:bodyPr/>
          <a:lstStyle/>
          <a:p>
            <a:pPr algn="r"/>
            <a:r>
              <a:rPr lang="en-US" sz="4800" b="0" dirty="0">
                <a:solidFill>
                  <a:schemeClr val="bg1"/>
                </a:solidFill>
                <a:latin typeface="+mn-lt"/>
              </a:rPr>
              <a:t>Troubling times for the WTO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9168-EE09-AA42-97BD-8FCAF469E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57" y="686413"/>
            <a:ext cx="7886700" cy="1325563"/>
          </a:xfrm>
        </p:spPr>
        <p:txBody>
          <a:bodyPr>
            <a:noAutofit/>
          </a:bodyPr>
          <a:lstStyle/>
          <a:p>
            <a:r>
              <a:rPr lang="en-US" sz="6000" b="0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WTO functions </a:t>
            </a:r>
            <a:br>
              <a:rPr lang="en-US" sz="6000" b="0" dirty="0">
                <a:latin typeface="+mj-lt"/>
              </a:rPr>
            </a:br>
            <a:endParaRPr lang="en-US" sz="6000" b="0" dirty="0">
              <a:solidFill>
                <a:srgbClr val="0118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2CA3-CB55-E941-ABC1-1BCF9C0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07" y="4098162"/>
            <a:ext cx="2395867" cy="1039598"/>
          </a:xfrm>
        </p:spPr>
        <p:txBody>
          <a:bodyPr numCol="1" spcCol="14400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Global set of trade rules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119A0-6B72-C941-933C-CE58DC2FF56E}"/>
              </a:ext>
            </a:extLst>
          </p:cNvPr>
          <p:cNvSpPr/>
          <p:nvPr/>
        </p:nvSpPr>
        <p:spPr>
          <a:xfrm>
            <a:off x="3587303" y="4098162"/>
            <a:ext cx="2293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dirty="0">
                <a:latin typeface="+mj-lt"/>
              </a:rPr>
              <a:t>Neutral arbiter for disputes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97377-02DD-2F40-A086-3C3B13E6124F}"/>
              </a:ext>
            </a:extLst>
          </p:cNvPr>
          <p:cNvSpPr/>
          <p:nvPr/>
        </p:nvSpPr>
        <p:spPr>
          <a:xfrm>
            <a:off x="6660232" y="4091049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+mj-lt"/>
              </a:rPr>
              <a:t>Negotiating forum</a:t>
            </a:r>
            <a:endParaRPr lang="en-US" b="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65DECB4-CAD0-784A-B2CC-E008AB9FD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92" y="2328058"/>
            <a:ext cx="1197685" cy="1197685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961F46E-0B6A-0B43-89C6-56E86258F6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465" y="2343619"/>
            <a:ext cx="1197684" cy="119768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901B4FE-ABD9-6545-89FB-3EECA936B2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59" y="2359180"/>
            <a:ext cx="1166563" cy="11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E12F2FD5-930C-7F40-BE89-B9555EC4B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2E6380-0274-984E-8EC5-A0CA0764D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782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247FFB-CDF0-4A40-8BF9-A865FB43F9EB}"/>
              </a:ext>
            </a:extLst>
          </p:cNvPr>
          <p:cNvSpPr txBox="1"/>
          <p:nvPr/>
        </p:nvSpPr>
        <p:spPr>
          <a:xfrm>
            <a:off x="467544" y="54868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dirty="0">
                <a:solidFill>
                  <a:schemeClr val="bg1"/>
                </a:solidFill>
                <a:latin typeface="+mn-lt"/>
              </a:rPr>
              <a:t>Dispute settlement….</a:t>
            </a:r>
          </a:p>
        </p:txBody>
      </p:sp>
    </p:spTree>
    <p:extLst>
      <p:ext uri="{BB962C8B-B14F-4D97-AF65-F5344CB8AC3E}">
        <p14:creationId xmlns:p14="http://schemas.microsoft.com/office/powerpoint/2010/main" val="276444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31BEB-7D24-A04F-A881-EA1FCAFA4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21859-B70F-544A-BD08-7E416A47B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84" y="0"/>
            <a:ext cx="9295189" cy="6957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4451D-5CF8-4A45-A158-3EC3350A28D7}"/>
              </a:ext>
            </a:extLst>
          </p:cNvPr>
          <p:cNvSpPr txBox="1"/>
          <p:nvPr/>
        </p:nvSpPr>
        <p:spPr>
          <a:xfrm>
            <a:off x="4294312" y="26064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>
                <a:latin typeface="+mn-lt"/>
              </a:rPr>
              <a:t>Renovating </a:t>
            </a:r>
            <a:r>
              <a:rPr lang="en-US" sz="4400" b="0" dirty="0">
                <a:latin typeface="+mn-lt"/>
              </a:rPr>
              <a:t>the architecture…</a:t>
            </a:r>
          </a:p>
        </p:txBody>
      </p:sp>
    </p:spTree>
    <p:extLst>
      <p:ext uri="{BB962C8B-B14F-4D97-AF65-F5344CB8AC3E}">
        <p14:creationId xmlns:p14="http://schemas.microsoft.com/office/powerpoint/2010/main" val="396462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9E00D-EE92-E94F-A8B6-39AE227D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11" y="211639"/>
            <a:ext cx="7689340" cy="677108"/>
          </a:xfrm>
        </p:spPr>
        <p:txBody>
          <a:bodyPr/>
          <a:lstStyle/>
          <a:p>
            <a:r>
              <a:rPr lang="en-US" sz="4400" b="0" dirty="0">
                <a:latin typeface="+mj-lt"/>
              </a:rPr>
              <a:t>What’s in the mix?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09C09-8FBE-C647-9CFF-B919B0050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2AB494-72C1-6D46-9B6B-986F897043D2}"/>
              </a:ext>
            </a:extLst>
          </p:cNvPr>
          <p:cNvSpPr/>
          <p:nvPr/>
        </p:nvSpPr>
        <p:spPr>
          <a:xfrm>
            <a:off x="4806995" y="891714"/>
            <a:ext cx="2031795" cy="1952974"/>
          </a:xfrm>
          <a:prstGeom prst="ellipse">
            <a:avLst/>
          </a:prstGeom>
          <a:solidFill>
            <a:srgbClr val="307AD7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Services Domestic Regulation </a:t>
            </a:r>
          </a:p>
          <a:p>
            <a:pPr algn="ctr"/>
            <a:r>
              <a:rPr lang="en-US" sz="1400" b="0" dirty="0"/>
              <a:t>(60 members)</a:t>
            </a:r>
            <a:endParaRPr lang="en-US" sz="1600" b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91A529-FE72-AC4D-AC74-D93CEDC63AD5}"/>
              </a:ext>
            </a:extLst>
          </p:cNvPr>
          <p:cNvSpPr/>
          <p:nvPr/>
        </p:nvSpPr>
        <p:spPr>
          <a:xfrm>
            <a:off x="6619672" y="1768819"/>
            <a:ext cx="2196244" cy="2109861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0" dirty="0"/>
              <a:t>E-commerce</a:t>
            </a:r>
          </a:p>
          <a:p>
            <a:pPr algn="ctr"/>
            <a:r>
              <a:rPr lang="en-US" sz="1600" b="0" dirty="0"/>
              <a:t>(88 members)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41FD0C-627D-7744-AE1B-AE097153DC53}"/>
              </a:ext>
            </a:extLst>
          </p:cNvPr>
          <p:cNvSpPr/>
          <p:nvPr/>
        </p:nvSpPr>
        <p:spPr>
          <a:xfrm>
            <a:off x="674429" y="4519763"/>
            <a:ext cx="1785972" cy="180458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dirty="0"/>
              <a:t>Women</a:t>
            </a:r>
          </a:p>
          <a:p>
            <a:pPr algn="ctr"/>
            <a:r>
              <a:rPr lang="en-US" sz="1200" b="0" dirty="0"/>
              <a:t>(127 members)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26C518-6288-3F43-803C-8A2904F12B2F}"/>
              </a:ext>
            </a:extLst>
          </p:cNvPr>
          <p:cNvSpPr/>
          <p:nvPr/>
        </p:nvSpPr>
        <p:spPr>
          <a:xfrm>
            <a:off x="1743812" y="1002984"/>
            <a:ext cx="2031795" cy="1937740"/>
          </a:xfrm>
          <a:prstGeom prst="ellipse">
            <a:avLst/>
          </a:prstGeom>
          <a:solidFill>
            <a:srgbClr val="1F569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0" dirty="0"/>
              <a:t>Investment Facilitation</a:t>
            </a:r>
          </a:p>
          <a:p>
            <a:pPr algn="ctr"/>
            <a:r>
              <a:rPr lang="en-US" sz="1600" b="0" dirty="0"/>
              <a:t>(98 members)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A64776-C340-504A-A9F9-A66EC1B29A21}"/>
              </a:ext>
            </a:extLst>
          </p:cNvPr>
          <p:cNvSpPr/>
          <p:nvPr/>
        </p:nvSpPr>
        <p:spPr>
          <a:xfrm>
            <a:off x="7256991" y="5083334"/>
            <a:ext cx="1489635" cy="1456206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0" dirty="0"/>
              <a:t>Developing country S&amp;DT</a:t>
            </a:r>
          </a:p>
          <a:p>
            <a:pPr algn="ctr"/>
            <a:r>
              <a:rPr lang="en-US" sz="1200" b="0" dirty="0"/>
              <a:t>(US + others)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300BE-C63B-8946-9C05-0BD78A3836A1}"/>
              </a:ext>
            </a:extLst>
          </p:cNvPr>
          <p:cNvSpPr/>
          <p:nvPr/>
        </p:nvSpPr>
        <p:spPr>
          <a:xfrm>
            <a:off x="2516177" y="3054749"/>
            <a:ext cx="3587660" cy="3299064"/>
          </a:xfrm>
          <a:prstGeom prst="ellipse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8A245-94FA-0541-945D-7567A8919BC9}"/>
              </a:ext>
            </a:extLst>
          </p:cNvPr>
          <p:cNvSpPr txBox="1"/>
          <p:nvPr/>
        </p:nvSpPr>
        <p:spPr>
          <a:xfrm>
            <a:off x="3473878" y="5636346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</a:rPr>
              <a:t>Transparency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81EEB7-1F29-B84E-9F77-28A02D66E528}"/>
              </a:ext>
            </a:extLst>
          </p:cNvPr>
          <p:cNvSpPr/>
          <p:nvPr/>
        </p:nvSpPr>
        <p:spPr>
          <a:xfrm>
            <a:off x="2460401" y="2107352"/>
            <a:ext cx="3721532" cy="3565009"/>
          </a:xfrm>
          <a:prstGeom prst="ellips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  <a:p>
            <a:pPr algn="ctr"/>
            <a:r>
              <a:rPr lang="en-US" b="0" dirty="0"/>
              <a:t>Agriculture</a:t>
            </a:r>
          </a:p>
          <a:p>
            <a:pPr algn="ctr"/>
            <a:r>
              <a:rPr lang="en-US" b="0" dirty="0"/>
              <a:t>Fish subsidies</a:t>
            </a:r>
          </a:p>
          <a:p>
            <a:pPr algn="ctr"/>
            <a:r>
              <a:rPr lang="en-US" b="0" dirty="0"/>
              <a:t>Rules </a:t>
            </a:r>
            <a:r>
              <a:rPr lang="en-US" sz="1600" b="0" dirty="0"/>
              <a:t>(subsidies, AD, DSU) </a:t>
            </a:r>
            <a:endParaRPr lang="en-US" b="0" dirty="0"/>
          </a:p>
          <a:p>
            <a:pPr algn="ctr"/>
            <a:r>
              <a:rPr lang="en-US" b="0" dirty="0"/>
              <a:t>Other issues </a:t>
            </a:r>
            <a:r>
              <a:rPr lang="en-US" sz="1800" b="0" dirty="0"/>
              <a:t>(services, industrial goods, IP, environment)</a:t>
            </a:r>
            <a:endParaRPr lang="en-US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DBD37-5C36-214D-ACB1-FC0036694A8F}"/>
              </a:ext>
            </a:extLst>
          </p:cNvPr>
          <p:cNvSpPr txBox="1"/>
          <p:nvPr/>
        </p:nvSpPr>
        <p:spPr>
          <a:xfrm>
            <a:off x="3724160" y="2419935"/>
            <a:ext cx="1144059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DOHA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8B8F78-1E6D-4E42-A913-8CFF99E25055}"/>
              </a:ext>
            </a:extLst>
          </p:cNvPr>
          <p:cNvSpPr/>
          <p:nvPr/>
        </p:nvSpPr>
        <p:spPr>
          <a:xfrm>
            <a:off x="5976755" y="3583990"/>
            <a:ext cx="1563511" cy="1442332"/>
          </a:xfrm>
          <a:prstGeom prst="ellipse">
            <a:avLst/>
          </a:prstGeom>
          <a:solidFill>
            <a:srgbClr val="0C872B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Env Goods &amp; Services</a:t>
            </a:r>
          </a:p>
          <a:p>
            <a:pPr algn="ctr"/>
            <a:r>
              <a:rPr lang="en-US" sz="1600" b="0" dirty="0"/>
              <a:t>Fossil Fuel subsidies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7140D1-7830-FA4F-AF3A-E89B3BF2CF54}"/>
              </a:ext>
            </a:extLst>
          </p:cNvPr>
          <p:cNvSpPr/>
          <p:nvPr/>
        </p:nvSpPr>
        <p:spPr>
          <a:xfrm>
            <a:off x="5396495" y="4492522"/>
            <a:ext cx="1492781" cy="1456207"/>
          </a:xfrm>
          <a:prstGeom prst="ellipse">
            <a:avLst/>
          </a:prstGeom>
          <a:solidFill>
            <a:srgbClr val="1526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Subsidies</a:t>
            </a:r>
          </a:p>
          <a:p>
            <a:pPr algn="ctr"/>
            <a:r>
              <a:rPr lang="en-US" sz="1200" b="0" dirty="0"/>
              <a:t>(US, EU, Japan)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797164-9772-8141-820B-41ED9292C63B}"/>
              </a:ext>
            </a:extLst>
          </p:cNvPr>
          <p:cNvSpPr/>
          <p:nvPr/>
        </p:nvSpPr>
        <p:spPr>
          <a:xfrm>
            <a:off x="441454" y="2576807"/>
            <a:ext cx="1785972" cy="180458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dirty="0"/>
              <a:t>MSMEs</a:t>
            </a:r>
          </a:p>
          <a:p>
            <a:pPr algn="ctr"/>
            <a:r>
              <a:rPr lang="en-US" sz="1400" b="0" dirty="0"/>
              <a:t>(91 members)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06E61-3BD8-8345-9618-062D2C3573C9}"/>
              </a:ext>
            </a:extLst>
          </p:cNvPr>
          <p:cNvSpPr/>
          <p:nvPr/>
        </p:nvSpPr>
        <p:spPr>
          <a:xfrm>
            <a:off x="6619672" y="1130800"/>
            <a:ext cx="5905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j-lt"/>
              </a:rPr>
              <a:t>JSI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5ED425-4A51-9D4A-9E37-9DFBB11CFB77}"/>
              </a:ext>
            </a:extLst>
          </p:cNvPr>
          <p:cNvSpPr/>
          <p:nvPr/>
        </p:nvSpPr>
        <p:spPr>
          <a:xfrm>
            <a:off x="8205917" y="3557707"/>
            <a:ext cx="70948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j-lt"/>
              </a:rPr>
              <a:t>JSI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E03E64-93A7-5043-B6BD-71C30309298C}"/>
              </a:ext>
            </a:extLst>
          </p:cNvPr>
          <p:cNvSpPr/>
          <p:nvPr/>
        </p:nvSpPr>
        <p:spPr>
          <a:xfrm>
            <a:off x="1443228" y="1128133"/>
            <a:ext cx="590587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j-lt"/>
              </a:rPr>
              <a:t>JSI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32DCC-82CA-0A43-931D-71D60FE04C11}"/>
              </a:ext>
            </a:extLst>
          </p:cNvPr>
          <p:cNvSpPr txBox="1"/>
          <p:nvPr/>
        </p:nvSpPr>
        <p:spPr>
          <a:xfrm>
            <a:off x="264911" y="2300529"/>
            <a:ext cx="12456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+mj-lt"/>
              </a:rPr>
              <a:t>Informal working group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5E433-7E6A-1346-A648-B3CB38EFFB93}"/>
              </a:ext>
            </a:extLst>
          </p:cNvPr>
          <p:cNvSpPr txBox="1"/>
          <p:nvPr/>
        </p:nvSpPr>
        <p:spPr>
          <a:xfrm>
            <a:off x="264911" y="5977593"/>
            <a:ext cx="12902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+mj-lt"/>
              </a:rPr>
              <a:t>Informal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03592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EA1A-F378-2B4A-97E2-52AB0ED20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880F3-616D-8643-B392-587F3314D49A}"/>
              </a:ext>
            </a:extLst>
          </p:cNvPr>
          <p:cNvSpPr txBox="1"/>
          <p:nvPr/>
        </p:nvSpPr>
        <p:spPr>
          <a:xfrm>
            <a:off x="4283968" y="637559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+mn-lt"/>
              </a:rPr>
              <a:t>Source: IMF World Economic Outlook, April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9A8D-B3AB-1642-AA95-A616CCEB0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3588DAE-707C-5B44-A1C5-556775760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08" y="476672"/>
            <a:ext cx="8856984" cy="52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A507-0CD0-8A4E-989B-42330C68B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A picture containing floor&#10;&#10;Description automatically generated">
            <a:extLst>
              <a:ext uri="{FF2B5EF4-FFF2-40B4-BE49-F238E27FC236}">
                <a16:creationId xmlns:a16="http://schemas.microsoft.com/office/drawing/2014/main" id="{F55CADC6-14B9-F94C-8A7B-F6EE3201F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35C1B-9BFA-054A-95FF-A1D166CC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4" y="4953957"/>
            <a:ext cx="7886700" cy="178741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8000" b="1" dirty="0">
                <a:solidFill>
                  <a:srgbClr val="DC0002"/>
                </a:solidFill>
                <a:latin typeface="+mn-lt"/>
              </a:rPr>
              <a:t>$708 billion 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total agriculture support per year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Source: OECD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0BCFA-3508-C048-BD2B-884F6DB2D805}"/>
              </a:ext>
            </a:extLst>
          </p:cNvPr>
          <p:cNvSpPr txBox="1"/>
          <p:nvPr/>
        </p:nvSpPr>
        <p:spPr>
          <a:xfrm>
            <a:off x="539552" y="39623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>
                <a:solidFill>
                  <a:schemeClr val="bg1"/>
                </a:solidFill>
                <a:latin typeface="+mj-lt"/>
              </a:rPr>
              <a:t>Agriculture…</a:t>
            </a:r>
          </a:p>
        </p:txBody>
      </p:sp>
    </p:spTree>
    <p:extLst>
      <p:ext uri="{BB962C8B-B14F-4D97-AF65-F5344CB8AC3E}">
        <p14:creationId xmlns:p14="http://schemas.microsoft.com/office/powerpoint/2010/main" val="33346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7DB5E-37FB-AE48-A2B9-4D90FC30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F48B-3F4C-BB4A-A3D9-8A90E67AA94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417296FC-C56F-5447-9529-E65D937B26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542" y="272671"/>
            <a:ext cx="6718915" cy="601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4D03F-873F-3F42-BADF-7601F2AEF9FA}"/>
              </a:ext>
            </a:extLst>
          </p:cNvPr>
          <p:cNvSpPr txBox="1"/>
          <p:nvPr/>
        </p:nvSpPr>
        <p:spPr>
          <a:xfrm>
            <a:off x="480996" y="5572561"/>
            <a:ext cx="855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>
                <a:latin typeface="+mj-lt"/>
              </a:rPr>
              <a:t>E-Commerce…</a:t>
            </a:r>
          </a:p>
        </p:txBody>
      </p:sp>
    </p:spTree>
    <p:extLst>
      <p:ext uri="{BB962C8B-B14F-4D97-AF65-F5344CB8AC3E}">
        <p14:creationId xmlns:p14="http://schemas.microsoft.com/office/powerpoint/2010/main" val="136592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0C3A5F-5B96-E746-8369-7063EF0B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44" y="335530"/>
            <a:ext cx="4599344" cy="1661993"/>
          </a:xfrm>
        </p:spPr>
        <p:txBody>
          <a:bodyPr/>
          <a:lstStyle/>
          <a:p>
            <a:r>
              <a:rPr lang="en-US" sz="5400" b="0" dirty="0">
                <a:latin typeface="+mn-lt"/>
              </a:rPr>
              <a:t>Services…</a:t>
            </a:r>
            <a:br>
              <a:rPr lang="en-US" sz="5400" b="0" dirty="0">
                <a:latin typeface="+mn-lt"/>
              </a:rPr>
            </a:br>
            <a:endParaRPr lang="en-US" sz="5400" b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449CD-DDD7-E74D-8855-ABA53B4CB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6B320-33E1-6E4E-8CC0-3A40DEDD4E12}"/>
              </a:ext>
            </a:extLst>
          </p:cNvPr>
          <p:cNvSpPr txBox="1"/>
          <p:nvPr/>
        </p:nvSpPr>
        <p:spPr>
          <a:xfrm>
            <a:off x="5938542" y="6344190"/>
            <a:ext cx="274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+mn-lt"/>
              </a:rPr>
              <a:t>Source: WTO, February 2021</a:t>
            </a:r>
          </a:p>
        </p:txBody>
      </p:sp>
      <p:pic>
        <p:nvPicPr>
          <p:cNvPr id="10" name="Content Placeholder 9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FAFAD26A-C478-6D42-9895-97D611CBF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99915"/>
            <a:ext cx="8064896" cy="409080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36C9AB-8B6E-F04F-8B2E-BBC4D45F88E8}"/>
              </a:ext>
            </a:extLst>
          </p:cNvPr>
          <p:cNvSpPr txBox="1"/>
          <p:nvPr/>
        </p:nvSpPr>
        <p:spPr>
          <a:xfrm>
            <a:off x="683568" y="163825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Year-on-year growth in commercial services trade, 2020</a:t>
            </a:r>
          </a:p>
        </p:txBody>
      </p:sp>
    </p:spTree>
    <p:extLst>
      <p:ext uri="{BB962C8B-B14F-4D97-AF65-F5344CB8AC3E}">
        <p14:creationId xmlns:p14="http://schemas.microsoft.com/office/powerpoint/2010/main" val="3499522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C681F7-0ACF-4B4F-9AFF-8AC4CF92B243}"/>
              </a:ext>
            </a:extLst>
          </p:cNvPr>
          <p:cNvSpPr txBox="1"/>
          <p:nvPr/>
        </p:nvSpPr>
        <p:spPr>
          <a:xfrm>
            <a:off x="5580112" y="33265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0" dirty="0">
                <a:latin typeface="+mj-lt"/>
              </a:rPr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3471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thread&#10;&#10;Description automatically generated">
            <a:extLst>
              <a:ext uri="{FF2B5EF4-FFF2-40B4-BE49-F238E27FC236}">
                <a16:creationId xmlns:a16="http://schemas.microsoft.com/office/drawing/2014/main" id="{7510FFB4-CDB1-B442-8CB6-959D199B9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9" y="0"/>
            <a:ext cx="9154417" cy="68659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B87E5C-F05A-BB48-99FE-8D733421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32" y="548680"/>
            <a:ext cx="4032448" cy="2215991"/>
          </a:xfrm>
        </p:spPr>
        <p:txBody>
          <a:bodyPr/>
          <a:lstStyle/>
          <a:p>
            <a:r>
              <a:rPr lang="en-US" sz="4800" b="0" dirty="0">
                <a:solidFill>
                  <a:schemeClr val="bg1"/>
                </a:solidFill>
                <a:latin typeface="+mj-lt"/>
              </a:rPr>
              <a:t>Fish subsidies</a:t>
            </a:r>
            <a:br>
              <a:rPr lang="en-US" sz="4800" b="0" dirty="0">
                <a:solidFill>
                  <a:schemeClr val="bg1"/>
                </a:solidFill>
                <a:latin typeface="+mj-lt"/>
              </a:rPr>
            </a:br>
            <a:br>
              <a:rPr lang="en-US" sz="4800" b="0" dirty="0">
                <a:solidFill>
                  <a:schemeClr val="bg1"/>
                </a:solidFill>
                <a:latin typeface="+mj-lt"/>
              </a:rPr>
            </a:br>
            <a:endParaRPr lang="en-US" sz="4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37937-0893-3F41-AA01-259BDE443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1348EDF2-A01B-C343-A547-3BA72FC55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C204FD7-B44A-7D49-B96D-7FDEA05B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4032448" cy="1872208"/>
          </a:xfrm>
          <a:solidFill>
            <a:srgbClr val="FFFFFF">
              <a:alpha val="63137"/>
            </a:srgbClr>
          </a:solidFill>
        </p:spPr>
        <p:txBody>
          <a:bodyPr/>
          <a:lstStyle/>
          <a:p>
            <a:r>
              <a:rPr lang="en-US" sz="5400" b="0" dirty="0">
                <a:latin typeface="+mn-lt"/>
              </a:rPr>
              <a:t> “Pandemic </a:t>
            </a:r>
            <a:br>
              <a:rPr lang="en-US" sz="5400" b="0" dirty="0">
                <a:latin typeface="+mn-lt"/>
              </a:rPr>
            </a:br>
            <a:r>
              <a:rPr lang="en-US" sz="5400" b="0" dirty="0">
                <a:latin typeface="+mn-lt"/>
              </a:rPr>
              <a:t>  trade policy”</a:t>
            </a:r>
          </a:p>
        </p:txBody>
      </p:sp>
    </p:spTree>
    <p:extLst>
      <p:ext uri="{BB962C8B-B14F-4D97-AF65-F5344CB8AC3E}">
        <p14:creationId xmlns:p14="http://schemas.microsoft.com/office/powerpoint/2010/main" val="276242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D22CF-81C7-2E40-A406-4A0A6F38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22C63F-06AF-8F4E-88A5-745B75D6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576" y="2197894"/>
            <a:ext cx="2844824" cy="1231106"/>
          </a:xfrm>
        </p:spPr>
        <p:txBody>
          <a:bodyPr/>
          <a:lstStyle/>
          <a:p>
            <a:r>
              <a:rPr lang="en-US" sz="4000" b="0" dirty="0">
                <a:solidFill>
                  <a:srgbClr val="011893"/>
                </a:solidFill>
                <a:latin typeface="+mn-lt"/>
              </a:rPr>
              <a:t>New DG</a:t>
            </a:r>
            <a:br>
              <a:rPr lang="en-US" sz="4000" b="0" dirty="0">
                <a:solidFill>
                  <a:srgbClr val="011893"/>
                </a:solidFill>
                <a:latin typeface="+mn-lt"/>
              </a:rPr>
            </a:br>
            <a:r>
              <a:rPr lang="en-US" sz="4000" b="0" dirty="0">
                <a:solidFill>
                  <a:srgbClr val="011893"/>
                </a:solidFill>
                <a:latin typeface="+mn-lt"/>
              </a:rPr>
              <a:t>Big To-Do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9168-EE09-AA42-97BD-8FCAF469E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A11B52-B096-2A4F-B941-4F7E1F839511}"/>
              </a:ext>
            </a:extLst>
          </p:cNvPr>
          <p:cNvSpPr txBox="1"/>
          <p:nvPr/>
        </p:nvSpPr>
        <p:spPr>
          <a:xfrm>
            <a:off x="6300192" y="5949280"/>
            <a:ext cx="269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38758"/>
                </a:solidFill>
                <a:latin typeface="+mj-lt"/>
                <a:ea typeface="Geneva" panose="020B0503030404040204" pitchFamily="34" charset="0"/>
              </a:rPr>
              <a:t>@TradeWorksNZ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53029-66C2-3447-857E-DB7723182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200906"/>
            <a:ext cx="2376264" cy="680748"/>
          </a:xfrm>
          <a:prstGeom prst="rect">
            <a:avLst/>
          </a:prstGeom>
        </p:spPr>
      </p:pic>
      <p:pic>
        <p:nvPicPr>
          <p:cNvPr id="4" name="Picture 3" descr="A picture containing laser&#10;&#10;Description automatically generated">
            <a:extLst>
              <a:ext uri="{FF2B5EF4-FFF2-40B4-BE49-F238E27FC236}">
                <a16:creationId xmlns:a16="http://schemas.microsoft.com/office/drawing/2014/main" id="{EC2B8F8E-EEB9-1840-A9AE-72974A1E2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" y="-21680"/>
            <a:ext cx="6159063" cy="68796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39585A5-26F6-024A-ADC8-3A2040E1A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192" y="980728"/>
            <a:ext cx="2698284" cy="1152128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200" b="1" dirty="0">
                <a:solidFill>
                  <a:srgbClr val="038758"/>
                </a:solidFill>
                <a:latin typeface="+mj-lt"/>
                <a:ea typeface="Geneva" panose="020B0503030404040204" pitchFamily="34" charset="0"/>
              </a:rPr>
              <a:t>Thank you!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200" b="1" dirty="0">
              <a:solidFill>
                <a:srgbClr val="038758"/>
              </a:solidFill>
              <a:latin typeface="+mj-lt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5D105-0983-D94C-A5E7-69DE4DC2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60" y="310276"/>
            <a:ext cx="8608536" cy="615553"/>
          </a:xfrm>
        </p:spPr>
        <p:txBody>
          <a:bodyPr/>
          <a:lstStyle/>
          <a:p>
            <a:r>
              <a:rPr lang="en-US" sz="4000" b="0" dirty="0">
                <a:latin typeface="+mn-lt"/>
              </a:rPr>
              <a:t>Global trade: what is the new normal?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F634E-9A4B-0041-9A84-3B6F967B2545}"/>
              </a:ext>
            </a:extLst>
          </p:cNvPr>
          <p:cNvSpPr txBox="1"/>
          <p:nvPr/>
        </p:nvSpPr>
        <p:spPr>
          <a:xfrm>
            <a:off x="3275856" y="6387657"/>
            <a:ext cx="561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latin typeface="+mn-lt"/>
              </a:rPr>
              <a:t>Source: WTO Secretariat, April 2021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78C46B8-ABF2-B446-BBC5-A001C5B019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4" y="1158074"/>
            <a:ext cx="7976971" cy="52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5A02AD-4C49-DC47-A514-6366C053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62834"/>
            <a:ext cx="7920880" cy="553998"/>
          </a:xfrm>
        </p:spPr>
        <p:txBody>
          <a:bodyPr/>
          <a:lstStyle/>
          <a:p>
            <a:r>
              <a:rPr lang="en-US" sz="3600" b="0" dirty="0">
                <a:latin typeface="+mj-lt"/>
              </a:rPr>
              <a:t>NZ goods trade has held up well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CBD9C-A83A-CE4D-853D-4051B7082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4F5D2FA-FCAD-4C4F-A583-D7825EF5C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10080"/>
            <a:ext cx="7092280" cy="5239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F97EF-B003-1247-B316-2CFD4066E576}"/>
              </a:ext>
            </a:extLst>
          </p:cNvPr>
          <p:cNvSpPr txBox="1"/>
          <p:nvPr/>
        </p:nvSpPr>
        <p:spPr>
          <a:xfrm>
            <a:off x="4833862" y="6396135"/>
            <a:ext cx="408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latin typeface="+mj-lt"/>
              </a:rPr>
              <a:t>Source: </a:t>
            </a:r>
            <a:r>
              <a:rPr lang="en-US" sz="1200" b="0" dirty="0" err="1">
                <a:latin typeface="+mj-lt"/>
              </a:rPr>
              <a:t>StatsNZ</a:t>
            </a:r>
            <a:r>
              <a:rPr lang="en-US" sz="1200" b="0" dirty="0">
                <a:latin typeface="+mj-lt"/>
              </a:rPr>
              <a:t> Trade Dashboard</a:t>
            </a:r>
          </a:p>
        </p:txBody>
      </p:sp>
    </p:spTree>
    <p:extLst>
      <p:ext uri="{BB962C8B-B14F-4D97-AF65-F5344CB8AC3E}">
        <p14:creationId xmlns:p14="http://schemas.microsoft.com/office/powerpoint/2010/main" val="376137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5A02AD-4C49-DC47-A514-6366C053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2714"/>
            <a:ext cx="7314449" cy="553998"/>
          </a:xfrm>
        </p:spPr>
        <p:txBody>
          <a:bodyPr/>
          <a:lstStyle/>
          <a:p>
            <a:r>
              <a:rPr lang="en-US" sz="3600" b="0" dirty="0">
                <a:latin typeface="+mj-lt"/>
              </a:rPr>
              <a:t>…services exports, less so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CBD9C-A83A-CE4D-853D-4051B7082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F97EF-B003-1247-B316-2CFD4066E576}"/>
              </a:ext>
            </a:extLst>
          </p:cNvPr>
          <p:cNvSpPr txBox="1"/>
          <p:nvPr/>
        </p:nvSpPr>
        <p:spPr>
          <a:xfrm>
            <a:off x="4833862" y="6474810"/>
            <a:ext cx="408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latin typeface="+mj-lt"/>
              </a:rPr>
              <a:t>Source: </a:t>
            </a:r>
            <a:r>
              <a:rPr lang="en-US" sz="1200" b="0" dirty="0" err="1">
                <a:latin typeface="+mj-lt"/>
              </a:rPr>
              <a:t>StatsNZ</a:t>
            </a:r>
            <a:r>
              <a:rPr lang="en-US" sz="1200" b="0" dirty="0">
                <a:latin typeface="+mj-lt"/>
              </a:rPr>
              <a:t> Trade Dashboard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19545F8-FBBA-554C-8CB8-59A2B44C85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785" y="1340768"/>
            <a:ext cx="6822504" cy="48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ence, building, wire, dome&#10;&#10;Description automatically generated">
            <a:extLst>
              <a:ext uri="{FF2B5EF4-FFF2-40B4-BE49-F238E27FC236}">
                <a16:creationId xmlns:a16="http://schemas.microsoft.com/office/drawing/2014/main" id="{9C5A7172-7866-9448-9BE0-5D1C5F9B5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71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9168-EE09-AA42-97BD-8FCAF469E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2F51CDA8-7711-9B48-A8EA-4AB63E229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93" y="620688"/>
            <a:ext cx="8655614" cy="48965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53190-57BA-EC42-83D4-BC96C4719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E1D44-2FC7-E049-9F05-36D6B541355C}"/>
              </a:ext>
            </a:extLst>
          </p:cNvPr>
          <p:cNvSpPr txBox="1"/>
          <p:nvPr/>
        </p:nvSpPr>
        <p:spPr>
          <a:xfrm>
            <a:off x="4200981" y="6244133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+mj-lt"/>
              </a:rPr>
              <a:t>Source: </a:t>
            </a:r>
            <a:r>
              <a:rPr lang="en-US" sz="1600" b="0" dirty="0" err="1">
                <a:latin typeface="+mj-lt"/>
              </a:rPr>
              <a:t>GlobalTradeAlert.org</a:t>
            </a:r>
            <a:endParaRPr lang="en-US" sz="1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42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80EDE27-E46C-6748-87EB-4DA396A24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26188"/>
            <a:ext cx="8588536" cy="49851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810A41-7EDE-1C4E-898E-B5C5EEDC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3989"/>
            <a:ext cx="7848872" cy="615553"/>
          </a:xfrm>
        </p:spPr>
        <p:txBody>
          <a:bodyPr/>
          <a:lstStyle/>
          <a:p>
            <a:r>
              <a:rPr lang="en-US" sz="4000" b="0" dirty="0">
                <a:latin typeface="+mn-lt"/>
              </a:rPr>
              <a:t>Trade is critical for vaccines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5FC24-E68E-FE46-ABD7-DDA87C1E0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565C1-12E8-5147-AAEF-7FD9FA419F0D}"/>
              </a:ext>
            </a:extLst>
          </p:cNvPr>
          <p:cNvSpPr txBox="1"/>
          <p:nvPr/>
        </p:nvSpPr>
        <p:spPr>
          <a:xfrm>
            <a:off x="1452860" y="6439724"/>
            <a:ext cx="740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latin typeface="+mn-lt"/>
              </a:rPr>
              <a:t>Source: OECD, </a:t>
            </a:r>
            <a:r>
              <a:rPr lang="en-US" sz="1200" b="0" i="1" dirty="0">
                <a:latin typeface="+mn-lt"/>
              </a:rPr>
              <a:t>Using Trade to Fight COVID-19: Manufacturing and Distributing Vaccines, </a:t>
            </a:r>
            <a:r>
              <a:rPr lang="en-US" sz="1200" b="0" dirty="0">
                <a:latin typeface="+mn-lt"/>
              </a:rPr>
              <a:t>11 February 2021 </a:t>
            </a:r>
          </a:p>
        </p:txBody>
      </p:sp>
    </p:spTree>
    <p:extLst>
      <p:ext uri="{BB962C8B-B14F-4D97-AF65-F5344CB8AC3E}">
        <p14:creationId xmlns:p14="http://schemas.microsoft.com/office/powerpoint/2010/main" val="42131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hessman&#10;&#10;Description automatically generated">
            <a:extLst>
              <a:ext uri="{FF2B5EF4-FFF2-40B4-BE49-F238E27FC236}">
                <a16:creationId xmlns:a16="http://schemas.microsoft.com/office/drawing/2014/main" id="{B136CC3C-CDA7-6B40-9043-F0A77B57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802"/>
            <a:ext cx="9144000" cy="6922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71081-205B-3C46-8F06-C3EBEF116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6C81A-E7CD-6946-BD9C-2BA16AE1B4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1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89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3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148675</TotalTime>
  <Words>307</Words>
  <Application>Microsoft Macintosh PowerPoint</Application>
  <PresentationFormat>On-screen Show (4:3)</PresentationFormat>
  <Paragraphs>111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Global trade: what is the new normal?</vt:lpstr>
      <vt:lpstr>NZ goods trade has held up well …</vt:lpstr>
      <vt:lpstr>…services exports, less so </vt:lpstr>
      <vt:lpstr>PowerPoint Presentation</vt:lpstr>
      <vt:lpstr>PowerPoint Presentation</vt:lpstr>
      <vt:lpstr>Trade is critical for vaccines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Troubling times for the WTO</vt:lpstr>
      <vt:lpstr>WTO functions  </vt:lpstr>
      <vt:lpstr>PowerPoint Presentation</vt:lpstr>
      <vt:lpstr>PowerPoint Presentation</vt:lpstr>
      <vt:lpstr>PowerPoint Presentation</vt:lpstr>
      <vt:lpstr>What’s in the mix?</vt:lpstr>
      <vt:lpstr>PowerPoint Presentation</vt:lpstr>
      <vt:lpstr>PowerPoint Presentation</vt:lpstr>
      <vt:lpstr>Services… </vt:lpstr>
      <vt:lpstr>PowerPoint Presentation</vt:lpstr>
      <vt:lpstr>Fish subsidies  </vt:lpstr>
      <vt:lpstr> “Pandemic    trade policy”</vt:lpstr>
      <vt:lpstr>New DG Big To-Do List</vt:lpstr>
      <vt:lpstr>PowerPoint Presentation</vt:lpstr>
    </vt:vector>
  </TitlesOfParts>
  <Company>PT. Indika Energy Tbk.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CEO Office</dc:creator>
  <cp:lastModifiedBy>Stephanie Honey</cp:lastModifiedBy>
  <cp:revision>7353</cp:revision>
  <cp:lastPrinted>2012-02-10T06:04:29Z</cp:lastPrinted>
  <dcterms:created xsi:type="dcterms:W3CDTF">2010-03-08T16:56:48Z</dcterms:created>
  <dcterms:modified xsi:type="dcterms:W3CDTF">2021-04-28T04:18:12Z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