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8" r:id="rId3"/>
    <p:sldId id="257" r:id="rId4"/>
    <p:sldId id="259" r:id="rId5"/>
    <p:sldId id="260" r:id="rId6"/>
    <p:sldId id="261" r:id="rId7"/>
    <p:sldId id="263" r:id="rId8"/>
    <p:sldId id="262"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9" d="100"/>
          <a:sy n="109" d="100"/>
        </p:scale>
        <p:origin x="558" y="10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5" d="100"/>
          <a:sy n="95" d="100"/>
        </p:scale>
        <p:origin x="366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7B0AA1-1A24-4662-802C-615F735A9263}" type="datetimeFigureOut">
              <a:rPr lang="en-NZ" smtClean="0"/>
              <a:t>15/02/21</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E5AB01-7679-4E45-A1A1-7CB0B32DE607}" type="slidenum">
              <a:rPr lang="en-NZ" smtClean="0"/>
              <a:t>‹#›</a:t>
            </a:fld>
            <a:endParaRPr lang="en-NZ"/>
          </a:p>
        </p:txBody>
      </p:sp>
    </p:spTree>
    <p:extLst>
      <p:ext uri="{BB962C8B-B14F-4D97-AF65-F5344CB8AC3E}">
        <p14:creationId xmlns:p14="http://schemas.microsoft.com/office/powerpoint/2010/main" val="497432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B3E5AB01-7679-4E45-A1A1-7CB0B32DE607}" type="slidenum">
              <a:rPr lang="en-NZ" smtClean="0"/>
              <a:t>1</a:t>
            </a:fld>
            <a:endParaRPr lang="en-NZ"/>
          </a:p>
        </p:txBody>
      </p:sp>
    </p:spTree>
    <p:extLst>
      <p:ext uri="{BB962C8B-B14F-4D97-AF65-F5344CB8AC3E}">
        <p14:creationId xmlns:p14="http://schemas.microsoft.com/office/powerpoint/2010/main" val="1691204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B3E5AB01-7679-4E45-A1A1-7CB0B32DE607}" type="slidenum">
              <a:rPr lang="en-NZ" smtClean="0"/>
              <a:t>10</a:t>
            </a:fld>
            <a:endParaRPr lang="en-NZ"/>
          </a:p>
        </p:txBody>
      </p:sp>
    </p:spTree>
    <p:extLst>
      <p:ext uri="{BB962C8B-B14F-4D97-AF65-F5344CB8AC3E}">
        <p14:creationId xmlns:p14="http://schemas.microsoft.com/office/powerpoint/2010/main" val="1397289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B3E5AB01-7679-4E45-A1A1-7CB0B32DE607}" type="slidenum">
              <a:rPr lang="en-NZ" smtClean="0"/>
              <a:t>2</a:t>
            </a:fld>
            <a:endParaRPr lang="en-NZ"/>
          </a:p>
        </p:txBody>
      </p:sp>
    </p:spTree>
    <p:extLst>
      <p:ext uri="{BB962C8B-B14F-4D97-AF65-F5344CB8AC3E}">
        <p14:creationId xmlns:p14="http://schemas.microsoft.com/office/powerpoint/2010/main" val="2890916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B3E5AB01-7679-4E45-A1A1-7CB0B32DE607}" type="slidenum">
              <a:rPr lang="en-NZ" smtClean="0"/>
              <a:t>3</a:t>
            </a:fld>
            <a:endParaRPr lang="en-NZ"/>
          </a:p>
        </p:txBody>
      </p:sp>
    </p:spTree>
    <p:extLst>
      <p:ext uri="{BB962C8B-B14F-4D97-AF65-F5344CB8AC3E}">
        <p14:creationId xmlns:p14="http://schemas.microsoft.com/office/powerpoint/2010/main" val="4083680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NZ" dirty="0"/>
              <a:t>Alfred Marshall (1890) Alfred Marshall (1890) pioneered the concept of external economies and diseconomies (externalities).</a:t>
            </a:r>
          </a:p>
          <a:p>
            <a:pPr>
              <a:spcAft>
                <a:spcPts val="1200"/>
              </a:spcAft>
            </a:pPr>
            <a:r>
              <a:rPr lang="en-NZ" dirty="0"/>
              <a:t>Arthur Pigou (1920 and 1928) developed the theory of externalities and showed that taxes or subsidies could improve welfare.</a:t>
            </a:r>
          </a:p>
          <a:p>
            <a:pPr>
              <a:spcAft>
                <a:spcPts val="1200"/>
              </a:spcAft>
            </a:pPr>
            <a:r>
              <a:rPr lang="en-NZ" dirty="0"/>
              <a:t>Ronald Coase (1960) highlighted property rights, information and transaction costs, none of which featured in the stylised ‘</a:t>
            </a:r>
            <a:r>
              <a:rPr lang="en-NZ" dirty="0" err="1"/>
              <a:t>Pigovian</a:t>
            </a:r>
            <a:r>
              <a:rPr lang="en-NZ" dirty="0"/>
              <a:t>’ analysis</a:t>
            </a:r>
          </a:p>
          <a:p>
            <a:pPr>
              <a:spcAft>
                <a:spcPts val="1200"/>
              </a:spcAft>
            </a:pPr>
            <a:r>
              <a:rPr lang="en-NZ" dirty="0"/>
              <a:t>Tragedy of the commons: (Property rights, common and customary law )</a:t>
            </a:r>
          </a:p>
          <a:p>
            <a:pPr>
              <a:spcAft>
                <a:spcPts val="1200"/>
              </a:spcAft>
            </a:pPr>
            <a:r>
              <a:rPr lang="en-NZ" dirty="0"/>
              <a:t>Tragedy of the anti-commons (Michael Heller (1998), Buchanan and Yoon (2000)</a:t>
            </a:r>
          </a:p>
          <a:p>
            <a:pPr>
              <a:spcAft>
                <a:spcPts val="1200"/>
              </a:spcAft>
            </a:pPr>
            <a:r>
              <a:rPr lang="en-NZ" dirty="0"/>
              <a:t>Optimal pollution (marginal benefit=marginal cost, property rights, </a:t>
            </a:r>
            <a:r>
              <a:rPr lang="en-NZ" dirty="0" err="1"/>
              <a:t>Pigovian</a:t>
            </a:r>
            <a:r>
              <a:rPr lang="en-NZ" dirty="0"/>
              <a:t> taxes)</a:t>
            </a:r>
          </a:p>
          <a:p>
            <a:pPr>
              <a:spcAft>
                <a:spcPts val="1200"/>
              </a:spcAft>
            </a:pPr>
            <a:r>
              <a:rPr lang="en-NZ" dirty="0"/>
              <a:t>Optimal depletion of non-renewable resources  (Hotelling (19310, Gray (1914), Dasgupta and Heal (1974))</a:t>
            </a:r>
          </a:p>
          <a:p>
            <a:pPr>
              <a:spcAft>
                <a:spcPts val="1200"/>
              </a:spcAft>
            </a:pPr>
            <a:r>
              <a:rPr lang="en-NZ" dirty="0"/>
              <a:t>Optimal harvesting of renewable resources Gordon Scott (1954), </a:t>
            </a:r>
            <a:r>
              <a:rPr lang="en-NZ" dirty="0" err="1"/>
              <a:t>Agnar</a:t>
            </a:r>
            <a:r>
              <a:rPr lang="en-NZ" dirty="0"/>
              <a:t> </a:t>
            </a:r>
            <a:r>
              <a:rPr lang="en-NZ" dirty="0" err="1"/>
              <a:t>Sandmo</a:t>
            </a:r>
            <a:r>
              <a:rPr lang="en-NZ" dirty="0"/>
              <a:t> </a:t>
            </a:r>
          </a:p>
        </p:txBody>
      </p:sp>
      <p:sp>
        <p:nvSpPr>
          <p:cNvPr id="4" name="Slide Number Placeholder 3"/>
          <p:cNvSpPr>
            <a:spLocks noGrp="1"/>
          </p:cNvSpPr>
          <p:nvPr>
            <p:ph type="sldNum" sz="quarter" idx="5"/>
          </p:nvPr>
        </p:nvSpPr>
        <p:spPr/>
        <p:txBody>
          <a:bodyPr/>
          <a:lstStyle/>
          <a:p>
            <a:fld id="{B3E5AB01-7679-4E45-A1A1-7CB0B32DE607}" type="slidenum">
              <a:rPr lang="en-NZ" smtClean="0"/>
              <a:t>4</a:t>
            </a:fld>
            <a:endParaRPr lang="en-NZ"/>
          </a:p>
        </p:txBody>
      </p:sp>
    </p:spTree>
    <p:extLst>
      <p:ext uri="{BB962C8B-B14F-4D97-AF65-F5344CB8AC3E}">
        <p14:creationId xmlns:p14="http://schemas.microsoft.com/office/powerpoint/2010/main" val="276102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B3E5AB01-7679-4E45-A1A1-7CB0B32DE607}" type="slidenum">
              <a:rPr lang="en-NZ" smtClean="0"/>
              <a:t>5</a:t>
            </a:fld>
            <a:endParaRPr lang="en-NZ"/>
          </a:p>
        </p:txBody>
      </p:sp>
    </p:spTree>
    <p:extLst>
      <p:ext uri="{BB962C8B-B14F-4D97-AF65-F5344CB8AC3E}">
        <p14:creationId xmlns:p14="http://schemas.microsoft.com/office/powerpoint/2010/main" val="1962716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(Birdsong 1998, “Adjudicating Sustainability) </a:t>
            </a:r>
          </a:p>
          <a:p>
            <a:r>
              <a:rPr lang="en-US" dirty="0"/>
              <a:t>“By the early 1980s, notwithstanding the central government's historical support for</a:t>
            </a:r>
          </a:p>
          <a:p>
            <a:r>
              <a:rPr lang="en-US" dirty="0"/>
              <a:t>economic development and resource </a:t>
            </a:r>
            <a:r>
              <a:rPr lang="en-US" dirty="0" err="1"/>
              <a:t>utilisation</a:t>
            </a:r>
            <a:r>
              <a:rPr lang="en-US" dirty="0"/>
              <a:t>, New Zealand had enacted a smorgasbord of statutes to address environmental issues. Typically these statutes had been enacted on an ad hoc basis in response to disparate concerns and crises.  As described by Sir Geoffrey Palmer, former Minister for the Environment, Prime Minister and a chief architect behind the RMA,</a:t>
            </a:r>
          </a:p>
          <a:p>
            <a:pPr lvl="1"/>
            <a:r>
              <a:rPr lang="en-US" dirty="0"/>
              <a:t>the "uncoordinated, unintegrated hotch-potch" of laws:</a:t>
            </a:r>
          </a:p>
          <a:p>
            <a:pPr lvl="1"/>
            <a:r>
              <a:rPr lang="en-US" dirty="0"/>
              <a:t>bore the marks of the country's history -- gold mining, soil erosion</a:t>
            </a:r>
          </a:p>
          <a:p>
            <a:pPr lvl="1"/>
            <a:r>
              <a:rPr lang="en-US" dirty="0"/>
              <a:t>owing to clearing of too much land for pastoral farming, </a:t>
            </a:r>
            <a:r>
              <a:rPr lang="en-US" dirty="0" err="1"/>
              <a:t>harbour</a:t>
            </a:r>
            <a:endParaRPr lang="en-US" dirty="0"/>
          </a:p>
          <a:p>
            <a:pPr lvl="1"/>
            <a:r>
              <a:rPr lang="en-US" dirty="0"/>
              <a:t>development, zoning laws for urban development, and a whole host of</a:t>
            </a:r>
          </a:p>
          <a:p>
            <a:pPr lvl="1"/>
            <a:r>
              <a:rPr lang="en-US" dirty="0"/>
              <a:t>one-off regimes for regulating particular problems such as noise, air</a:t>
            </a:r>
          </a:p>
          <a:p>
            <a:pPr lvl="1"/>
            <a:r>
              <a:rPr lang="en-US" dirty="0"/>
              <a:t>pollution, petroleum exploration and geothermal energy.  They</a:t>
            </a:r>
          </a:p>
          <a:p>
            <a:pPr lvl="1"/>
            <a:r>
              <a:rPr lang="en-US" dirty="0"/>
              <a:t>contained no unifying principle or approach. Permission to do things</a:t>
            </a:r>
          </a:p>
          <a:p>
            <a:pPr lvl="1"/>
            <a:r>
              <a:rPr lang="en-US" dirty="0"/>
              <a:t>was usually required but there was no golden thread running through</a:t>
            </a:r>
          </a:p>
          <a:p>
            <a:pPr lvl="1"/>
            <a:r>
              <a:rPr lang="en-US" dirty="0"/>
              <a:t>the statutes of the standards to be applied or the outcomes to be</a:t>
            </a:r>
          </a:p>
          <a:p>
            <a:pPr lvl="1"/>
            <a:r>
              <a:rPr lang="en-US" dirty="0"/>
              <a:t>achieved. The mechanisms for settling disputes contained no</a:t>
            </a:r>
          </a:p>
          <a:p>
            <a:pPr lvl="1"/>
            <a:r>
              <a:rPr lang="en-US" dirty="0"/>
              <a:t>uniformity. The institutional structures for dealing with the issues</a:t>
            </a:r>
          </a:p>
          <a:p>
            <a:pPr lvl="1"/>
            <a:r>
              <a:rPr lang="en-US" dirty="0"/>
              <a:t>were almost infinitely various.”</a:t>
            </a:r>
          </a:p>
          <a:p>
            <a:r>
              <a:rPr lang="en-US" dirty="0"/>
              <a:t>Among this hotch-potch, two laws in particular laid the institutional and ideological</a:t>
            </a:r>
          </a:p>
          <a:p>
            <a:r>
              <a:rPr lang="en-US" dirty="0"/>
              <a:t>backdrop for the RMA. First among these is the Soil Conservation and Rivers Control Act of 1941, which established elected catchment control boards as the appropriate bodies for limited resource management and planning.</a:t>
            </a:r>
            <a:r>
              <a:rPr lang="en-US" sz="800" dirty="0"/>
              <a:t>14 </a:t>
            </a:r>
            <a:r>
              <a:rPr lang="en-US" dirty="0"/>
              <a:t>Each board was given responsibility for planning for soil conservation and flood control within its entire catchment area, providing regional oversight spanning several towns, boroughs and counties. Although environmental advocates in other countries, including the United States,</a:t>
            </a:r>
            <a:r>
              <a:rPr lang="en-US" sz="800" dirty="0"/>
              <a:t>15 </a:t>
            </a:r>
            <a:r>
              <a:rPr lang="en-US" dirty="0"/>
              <a:t>have promoted the establishment of political boundaries along catchment lines, New Zealand was the first do so.16 This use of natural boundaries to define environmental management responsibilities was continued in the</a:t>
            </a:r>
          </a:p>
          <a:p>
            <a:r>
              <a:rPr lang="en-NZ" dirty="0"/>
              <a:t>RMA.</a:t>
            </a:r>
          </a:p>
          <a:p>
            <a:r>
              <a:rPr lang="en-US" dirty="0"/>
              <a:t>Second, the Town and Country Planning Act ("TCPA") of 1977 and its predecessors,</a:t>
            </a:r>
          </a:p>
          <a:p>
            <a:r>
              <a:rPr lang="en-US" dirty="0"/>
              <a:t>established processes for making land management decisions which have been adopted in modified form--as well as extended to most natural resources--in the RMA. For large scale district and regional land use decisions, the TCPA relied on regional plans and district schemes, which specified the uses which were either permitted as of right, conditionally permitted, or permitted subject to limited discretion of the local authorities to require certain changes. Any land uses not permitted as of right could only be undertaken if special planning</a:t>
            </a:r>
          </a:p>
          <a:p>
            <a:r>
              <a:rPr lang="en-US" dirty="0"/>
              <a:t>consent were obtained from the local council. The RMA retained the basic planning and consent structure of the Town and Country Planning Act, but jettisoned its activities-based focus in favour of a focus on the environmental effects of particular natural resource uses.</a:t>
            </a:r>
            <a:endParaRPr lang="en-NZ" dirty="0"/>
          </a:p>
        </p:txBody>
      </p:sp>
      <p:sp>
        <p:nvSpPr>
          <p:cNvPr id="4" name="Slide Number Placeholder 3"/>
          <p:cNvSpPr>
            <a:spLocks noGrp="1"/>
          </p:cNvSpPr>
          <p:nvPr>
            <p:ph type="sldNum" sz="quarter" idx="5"/>
          </p:nvPr>
        </p:nvSpPr>
        <p:spPr/>
        <p:txBody>
          <a:bodyPr/>
          <a:lstStyle/>
          <a:p>
            <a:fld id="{B3E5AB01-7679-4E45-A1A1-7CB0B32DE607}" type="slidenum">
              <a:rPr lang="en-NZ" smtClean="0"/>
              <a:t>6</a:t>
            </a:fld>
            <a:endParaRPr lang="en-NZ" dirty="0"/>
          </a:p>
        </p:txBody>
      </p:sp>
    </p:spTree>
    <p:extLst>
      <p:ext uri="{BB962C8B-B14F-4D97-AF65-F5344CB8AC3E}">
        <p14:creationId xmlns:p14="http://schemas.microsoft.com/office/powerpoint/2010/main" val="1532167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B3E5AB01-7679-4E45-A1A1-7CB0B32DE607}" type="slidenum">
              <a:rPr lang="en-NZ" smtClean="0"/>
              <a:t>7</a:t>
            </a:fld>
            <a:endParaRPr lang="en-NZ"/>
          </a:p>
        </p:txBody>
      </p:sp>
    </p:spTree>
    <p:extLst>
      <p:ext uri="{BB962C8B-B14F-4D97-AF65-F5344CB8AC3E}">
        <p14:creationId xmlns:p14="http://schemas.microsoft.com/office/powerpoint/2010/main" val="3785167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B3E5AB01-7679-4E45-A1A1-7CB0B32DE607}" type="slidenum">
              <a:rPr lang="en-NZ" smtClean="0"/>
              <a:t>8</a:t>
            </a:fld>
            <a:endParaRPr lang="en-NZ"/>
          </a:p>
        </p:txBody>
      </p:sp>
    </p:spTree>
    <p:extLst>
      <p:ext uri="{BB962C8B-B14F-4D97-AF65-F5344CB8AC3E}">
        <p14:creationId xmlns:p14="http://schemas.microsoft.com/office/powerpoint/2010/main" val="872459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Section 5 Purpose of new Natural and Built Environments Act </a:t>
            </a:r>
            <a:endParaRPr lang="en-US" dirty="0"/>
          </a:p>
          <a:p>
            <a:r>
              <a:rPr lang="en-US" dirty="0"/>
              <a:t>(1) The purpose of this Act is to enhance the quality of the environment to support the wellbeing of present and future generations and to recognise the concept of </a:t>
            </a:r>
            <a:r>
              <a:rPr lang="en-US" dirty="0" err="1"/>
              <a:t>Te</a:t>
            </a:r>
            <a:r>
              <a:rPr lang="en-US" dirty="0"/>
              <a:t> Mana o </a:t>
            </a:r>
            <a:r>
              <a:rPr lang="en-US" dirty="0" err="1"/>
              <a:t>te</a:t>
            </a:r>
            <a:r>
              <a:rPr lang="en-US" dirty="0"/>
              <a:t> </a:t>
            </a:r>
            <a:r>
              <a:rPr lang="en-US" dirty="0" err="1"/>
              <a:t>Taiao</a:t>
            </a:r>
            <a:r>
              <a:rPr lang="en-US" dirty="0"/>
              <a:t>. </a:t>
            </a:r>
          </a:p>
          <a:p>
            <a:r>
              <a:rPr lang="en-US" dirty="0"/>
              <a:t>(2) The purpose of this Act is to be achieved by ensuring that: </a:t>
            </a:r>
          </a:p>
          <a:p>
            <a:r>
              <a:rPr lang="en-US" dirty="0"/>
              <a:t>(a) positive outcomes for the environment are identified and promoted; </a:t>
            </a:r>
          </a:p>
          <a:p>
            <a:r>
              <a:rPr lang="en-US" dirty="0"/>
              <a:t>(b) the use, development and protection of natural and built environments is within environmental limits and is sustainable; and </a:t>
            </a:r>
          </a:p>
          <a:p>
            <a:r>
              <a:rPr lang="en-US" dirty="0"/>
              <a:t>(c) the adverse effects of activities on the environment are avoided, remedied or mitigated. </a:t>
            </a:r>
          </a:p>
          <a:p>
            <a:r>
              <a:rPr lang="en-US" dirty="0"/>
              <a:t>(3) In this Act </a:t>
            </a:r>
            <a:r>
              <a:rPr lang="en-US" b="1" dirty="0"/>
              <a:t>environment </a:t>
            </a:r>
            <a:r>
              <a:rPr lang="en-US" dirty="0"/>
              <a:t>includes– </a:t>
            </a:r>
          </a:p>
          <a:p>
            <a:r>
              <a:rPr lang="en-US" dirty="0"/>
              <a:t>(a) ecosystems and their constituent parts; </a:t>
            </a:r>
          </a:p>
          <a:p>
            <a:r>
              <a:rPr lang="en-US" dirty="0"/>
              <a:t>(b) people and communities; and </a:t>
            </a:r>
          </a:p>
          <a:p>
            <a:r>
              <a:rPr lang="en-US" dirty="0"/>
              <a:t>(c) natural and built environments whether in urban or rural areas. </a:t>
            </a:r>
          </a:p>
          <a:p>
            <a:r>
              <a:rPr lang="en-US" dirty="0"/>
              <a:t>(4) In this Act </a:t>
            </a:r>
            <a:r>
              <a:rPr lang="en-US" b="1" dirty="0"/>
              <a:t>wellbeing </a:t>
            </a:r>
            <a:r>
              <a:rPr lang="en-US" dirty="0"/>
              <a:t>includes the social, economic, environmental and cultural wellbeing of people and communities and their health and safety. </a:t>
            </a:r>
          </a:p>
          <a:p>
            <a:r>
              <a:rPr lang="en-NZ" dirty="0"/>
              <a:t>	</a:t>
            </a:r>
          </a:p>
          <a:p>
            <a:endParaRPr lang="en-NZ" dirty="0"/>
          </a:p>
        </p:txBody>
      </p:sp>
      <p:sp>
        <p:nvSpPr>
          <p:cNvPr id="4" name="Slide Number Placeholder 3"/>
          <p:cNvSpPr>
            <a:spLocks noGrp="1"/>
          </p:cNvSpPr>
          <p:nvPr>
            <p:ph type="sldNum" sz="quarter" idx="5"/>
          </p:nvPr>
        </p:nvSpPr>
        <p:spPr/>
        <p:txBody>
          <a:bodyPr/>
          <a:lstStyle/>
          <a:p>
            <a:fld id="{B3E5AB01-7679-4E45-A1A1-7CB0B32DE607}" type="slidenum">
              <a:rPr lang="en-NZ" smtClean="0"/>
              <a:t>9</a:t>
            </a:fld>
            <a:endParaRPr lang="en-NZ"/>
          </a:p>
        </p:txBody>
      </p:sp>
    </p:spTree>
    <p:extLst>
      <p:ext uri="{BB962C8B-B14F-4D97-AF65-F5344CB8AC3E}">
        <p14:creationId xmlns:p14="http://schemas.microsoft.com/office/powerpoint/2010/main" val="31365415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2/15/2021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2/15/2021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3582F-B763-40C4-9B4D-AD72BBBE1A5D}"/>
              </a:ext>
            </a:extLst>
          </p:cNvPr>
          <p:cNvSpPr>
            <a:spLocks noGrp="1"/>
          </p:cNvSpPr>
          <p:nvPr>
            <p:ph type="ctrTitle"/>
          </p:nvPr>
        </p:nvSpPr>
        <p:spPr>
          <a:xfrm>
            <a:off x="1876424" y="1122362"/>
            <a:ext cx="8791575" cy="2479675"/>
          </a:xfrm>
        </p:spPr>
        <p:txBody>
          <a:bodyPr>
            <a:normAutofit fontScale="90000"/>
          </a:bodyPr>
          <a:lstStyle/>
          <a:p>
            <a:r>
              <a:rPr lang="en-NZ" dirty="0"/>
              <a:t>New Directions for Resource Management in New Zealand: Report of the Resource Management Review Panel </a:t>
            </a:r>
          </a:p>
        </p:txBody>
      </p:sp>
      <p:sp>
        <p:nvSpPr>
          <p:cNvPr id="3" name="Subtitle 2">
            <a:extLst>
              <a:ext uri="{FF2B5EF4-FFF2-40B4-BE49-F238E27FC236}">
                <a16:creationId xmlns:a16="http://schemas.microsoft.com/office/drawing/2014/main" id="{D47C847C-58C8-410C-85F4-55993C346EF9}"/>
              </a:ext>
            </a:extLst>
          </p:cNvPr>
          <p:cNvSpPr>
            <a:spLocks noGrp="1"/>
          </p:cNvSpPr>
          <p:nvPr>
            <p:ph type="subTitle" idx="1"/>
          </p:nvPr>
        </p:nvSpPr>
        <p:spPr/>
        <p:txBody>
          <a:bodyPr anchor="ctr"/>
          <a:lstStyle/>
          <a:p>
            <a:r>
              <a:rPr lang="en-NZ" dirty="0"/>
              <a:t>	LEANZ Seminar, Wellington 15 January 2021 (postponed)</a:t>
            </a:r>
          </a:p>
          <a:p>
            <a:r>
              <a:rPr lang="en-NZ" dirty="0"/>
              <a:t>		Comments by Bryce Wilkinson</a:t>
            </a:r>
          </a:p>
          <a:p>
            <a:endParaRPr lang="en-NZ" dirty="0"/>
          </a:p>
        </p:txBody>
      </p:sp>
    </p:spTree>
    <p:extLst>
      <p:ext uri="{BB962C8B-B14F-4D97-AF65-F5344CB8AC3E}">
        <p14:creationId xmlns:p14="http://schemas.microsoft.com/office/powerpoint/2010/main" val="4214196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ABED6-5B03-4DAB-8CE6-4E2800E0BC61}"/>
              </a:ext>
            </a:extLst>
          </p:cNvPr>
          <p:cNvSpPr>
            <a:spLocks noGrp="1"/>
          </p:cNvSpPr>
          <p:nvPr>
            <p:ph type="title"/>
          </p:nvPr>
        </p:nvSpPr>
        <p:spPr/>
        <p:txBody>
          <a:bodyPr/>
          <a:lstStyle/>
          <a:p>
            <a:r>
              <a:rPr lang="en-NZ" dirty="0"/>
              <a:t>The Review panel’s remedy – NBEA purpose</a:t>
            </a:r>
          </a:p>
        </p:txBody>
      </p:sp>
      <p:sp>
        <p:nvSpPr>
          <p:cNvPr id="3" name="Content Placeholder 2">
            <a:extLst>
              <a:ext uri="{FF2B5EF4-FFF2-40B4-BE49-F238E27FC236}">
                <a16:creationId xmlns:a16="http://schemas.microsoft.com/office/drawing/2014/main" id="{EA0A211C-8E47-41D0-8062-7B32B616DE79}"/>
              </a:ext>
            </a:extLst>
          </p:cNvPr>
          <p:cNvSpPr>
            <a:spLocks noGrp="1"/>
          </p:cNvSpPr>
          <p:nvPr>
            <p:ph idx="1"/>
          </p:nvPr>
        </p:nvSpPr>
        <p:spPr/>
        <p:txBody>
          <a:bodyPr>
            <a:normAutofit fontScale="77500" lnSpcReduction="20000"/>
          </a:bodyPr>
          <a:lstStyle/>
          <a:p>
            <a:r>
              <a:rPr lang="en-US" b="1" dirty="0"/>
              <a:t>Section 5 Purpose of new Natural and Built Environments Act </a:t>
            </a:r>
            <a:endParaRPr lang="en-US" dirty="0"/>
          </a:p>
          <a:p>
            <a:r>
              <a:rPr lang="en-US" dirty="0"/>
              <a:t>(1) </a:t>
            </a:r>
            <a:r>
              <a:rPr lang="en-US" u="sng" dirty="0"/>
              <a:t>The purpose of this Act is to enhance the quality of the environment </a:t>
            </a:r>
            <a:r>
              <a:rPr lang="en-US" dirty="0"/>
              <a:t>to support the wellbeing of present and future generations and to recognise the concept of </a:t>
            </a:r>
            <a:r>
              <a:rPr lang="en-US" dirty="0" err="1"/>
              <a:t>Te</a:t>
            </a:r>
            <a:r>
              <a:rPr lang="en-US" dirty="0"/>
              <a:t> Mana o </a:t>
            </a:r>
            <a:r>
              <a:rPr lang="en-US" dirty="0" err="1"/>
              <a:t>te</a:t>
            </a:r>
            <a:r>
              <a:rPr lang="en-US" dirty="0"/>
              <a:t> </a:t>
            </a:r>
            <a:r>
              <a:rPr lang="en-US" dirty="0" err="1"/>
              <a:t>Taiao</a:t>
            </a:r>
            <a:r>
              <a:rPr lang="en-US" dirty="0"/>
              <a:t>. </a:t>
            </a:r>
          </a:p>
          <a:p>
            <a:r>
              <a:rPr lang="en-US" dirty="0"/>
              <a:t>(2) The purpose of this Act is to be achieved by ensuring that: </a:t>
            </a:r>
          </a:p>
          <a:p>
            <a:r>
              <a:rPr lang="en-US" dirty="0"/>
              <a:t>(a) positive outcomes for the environment are identified and promoted; </a:t>
            </a:r>
          </a:p>
          <a:p>
            <a:r>
              <a:rPr lang="en-US" dirty="0"/>
              <a:t>(b) the use, development and protection of natural and built environments is within environmental limits and is sustainable; and </a:t>
            </a:r>
          </a:p>
          <a:p>
            <a:r>
              <a:rPr lang="en-US" dirty="0"/>
              <a:t>(c) the adverse effects of activities on the environment are avoided, remedied or mitigated. </a:t>
            </a:r>
          </a:p>
          <a:p>
            <a:pPr marL="0" indent="0">
              <a:buNone/>
            </a:pPr>
            <a:r>
              <a:rPr lang="en-NZ" b="1" dirty="0">
                <a:solidFill>
                  <a:srgbClr val="FF0000"/>
                </a:solidFill>
              </a:rPr>
              <a:t>Assumes no trade-offs – more positive outcomes = greater wellbeing</a:t>
            </a:r>
          </a:p>
        </p:txBody>
      </p:sp>
    </p:spTree>
    <p:extLst>
      <p:ext uri="{BB962C8B-B14F-4D97-AF65-F5344CB8AC3E}">
        <p14:creationId xmlns:p14="http://schemas.microsoft.com/office/powerpoint/2010/main" val="2250556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5DD4D-8636-464C-A2E7-1C4832FD1E2E}"/>
              </a:ext>
            </a:extLst>
          </p:cNvPr>
          <p:cNvSpPr>
            <a:spLocks noGrp="1"/>
          </p:cNvSpPr>
          <p:nvPr>
            <p:ph type="title"/>
          </p:nvPr>
        </p:nvSpPr>
        <p:spPr/>
        <p:txBody>
          <a:bodyPr/>
          <a:lstStyle/>
          <a:p>
            <a:r>
              <a:rPr lang="en-NZ" dirty="0"/>
              <a:t> ‘the environment’ is everything – NBEA</a:t>
            </a:r>
          </a:p>
        </p:txBody>
      </p:sp>
      <p:sp>
        <p:nvSpPr>
          <p:cNvPr id="3" name="Content Placeholder 2">
            <a:extLst>
              <a:ext uri="{FF2B5EF4-FFF2-40B4-BE49-F238E27FC236}">
                <a16:creationId xmlns:a16="http://schemas.microsoft.com/office/drawing/2014/main" id="{7DCB7A85-944D-4DA5-82DF-8681CF3885E7}"/>
              </a:ext>
            </a:extLst>
          </p:cNvPr>
          <p:cNvSpPr>
            <a:spLocks noGrp="1"/>
          </p:cNvSpPr>
          <p:nvPr>
            <p:ph idx="1"/>
          </p:nvPr>
        </p:nvSpPr>
        <p:spPr/>
        <p:txBody>
          <a:bodyPr>
            <a:normAutofit lnSpcReduction="10000"/>
          </a:bodyPr>
          <a:lstStyle/>
          <a:p>
            <a:endParaRPr lang="en-NZ" dirty="0"/>
          </a:p>
          <a:p>
            <a:r>
              <a:rPr lang="en-US" dirty="0"/>
              <a:t>(3) In this Act </a:t>
            </a:r>
            <a:r>
              <a:rPr lang="en-US" b="1" dirty="0"/>
              <a:t>environment </a:t>
            </a:r>
            <a:r>
              <a:rPr lang="en-US" dirty="0"/>
              <a:t>includes– </a:t>
            </a:r>
          </a:p>
          <a:p>
            <a:r>
              <a:rPr lang="en-US" dirty="0"/>
              <a:t>(a) ecosystems and their constituent parts; </a:t>
            </a:r>
          </a:p>
          <a:p>
            <a:r>
              <a:rPr lang="en-US" dirty="0"/>
              <a:t>(b) people and communities; and </a:t>
            </a:r>
          </a:p>
          <a:p>
            <a:r>
              <a:rPr lang="en-US" dirty="0"/>
              <a:t>(c) natural and built environments whether in urban or rural areas. </a:t>
            </a:r>
            <a:endParaRPr lang="en-NZ" dirty="0"/>
          </a:p>
          <a:p>
            <a:pPr marL="0" indent="0">
              <a:buNone/>
            </a:pPr>
            <a:r>
              <a:rPr lang="en-NZ" dirty="0">
                <a:solidFill>
                  <a:srgbClr val="FF0000"/>
                </a:solidFill>
              </a:rPr>
              <a:t>So, your relationship with your friends and family and everything in your home and car is part of the environment and within scope of planner’s direction?</a:t>
            </a:r>
          </a:p>
        </p:txBody>
      </p:sp>
    </p:spTree>
    <p:extLst>
      <p:ext uri="{BB962C8B-B14F-4D97-AF65-F5344CB8AC3E}">
        <p14:creationId xmlns:p14="http://schemas.microsoft.com/office/powerpoint/2010/main" val="54907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7510B-7FA5-43AE-8E9E-3F64164C6ACD}"/>
              </a:ext>
            </a:extLst>
          </p:cNvPr>
          <p:cNvSpPr>
            <a:spLocks noGrp="1"/>
          </p:cNvSpPr>
          <p:nvPr>
            <p:ph type="title"/>
          </p:nvPr>
        </p:nvSpPr>
        <p:spPr/>
        <p:txBody>
          <a:bodyPr/>
          <a:lstStyle/>
          <a:p>
            <a:r>
              <a:rPr lang="en-NZ" dirty="0"/>
              <a:t>Wellbeing is every aspect of your life</a:t>
            </a:r>
          </a:p>
        </p:txBody>
      </p:sp>
      <p:sp>
        <p:nvSpPr>
          <p:cNvPr id="3" name="Content Placeholder 2">
            <a:extLst>
              <a:ext uri="{FF2B5EF4-FFF2-40B4-BE49-F238E27FC236}">
                <a16:creationId xmlns:a16="http://schemas.microsoft.com/office/drawing/2014/main" id="{0148D53B-8F28-43ED-A401-3F0DDFB071A2}"/>
              </a:ext>
            </a:extLst>
          </p:cNvPr>
          <p:cNvSpPr>
            <a:spLocks noGrp="1"/>
          </p:cNvSpPr>
          <p:nvPr>
            <p:ph idx="1"/>
          </p:nvPr>
        </p:nvSpPr>
        <p:spPr/>
        <p:txBody>
          <a:bodyPr/>
          <a:lstStyle/>
          <a:p>
            <a:endParaRPr lang="en-NZ" dirty="0"/>
          </a:p>
          <a:p>
            <a:r>
              <a:rPr lang="en-US" dirty="0"/>
              <a:t>(4) In this Act </a:t>
            </a:r>
            <a:r>
              <a:rPr lang="en-US" b="1" dirty="0"/>
              <a:t>wellbeing </a:t>
            </a:r>
            <a:r>
              <a:rPr lang="en-US" dirty="0"/>
              <a:t>includes the social, economic, environmental and cultural wellbeing of people and communities and their health and safety.</a:t>
            </a:r>
          </a:p>
          <a:p>
            <a:r>
              <a:rPr lang="en-NZ" dirty="0">
                <a:solidFill>
                  <a:srgbClr val="FF0000"/>
                </a:solidFill>
              </a:rPr>
              <a:t>So, by directing you how to relate to your friends and family (or in any other way dimension that pleases the planners) the NBEA can improve ‘the environment’, it being the only judge of that, since the courts will likely opt out of making such determinations. This approach can only fail.</a:t>
            </a:r>
          </a:p>
          <a:p>
            <a:endParaRPr lang="en-US" dirty="0"/>
          </a:p>
        </p:txBody>
      </p:sp>
    </p:spTree>
    <p:extLst>
      <p:ext uri="{BB962C8B-B14F-4D97-AF65-F5344CB8AC3E}">
        <p14:creationId xmlns:p14="http://schemas.microsoft.com/office/powerpoint/2010/main" val="4223406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CC9F6-817E-447F-8793-2F49311DB8E6}"/>
              </a:ext>
            </a:extLst>
          </p:cNvPr>
          <p:cNvSpPr>
            <a:spLocks noGrp="1"/>
          </p:cNvSpPr>
          <p:nvPr>
            <p:ph type="title"/>
          </p:nvPr>
        </p:nvSpPr>
        <p:spPr/>
        <p:txBody>
          <a:bodyPr/>
          <a:lstStyle/>
          <a:p>
            <a:r>
              <a:rPr lang="en-NZ" dirty="0"/>
              <a:t>Questions needing clarification - I</a:t>
            </a:r>
          </a:p>
        </p:txBody>
      </p:sp>
      <p:sp>
        <p:nvSpPr>
          <p:cNvPr id="3" name="Content Placeholder 2">
            <a:extLst>
              <a:ext uri="{FF2B5EF4-FFF2-40B4-BE49-F238E27FC236}">
                <a16:creationId xmlns:a16="http://schemas.microsoft.com/office/drawing/2014/main" id="{CA6C12F0-0CF2-4308-8E2F-74E3447E8573}"/>
              </a:ext>
            </a:extLst>
          </p:cNvPr>
          <p:cNvSpPr>
            <a:spLocks noGrp="1"/>
          </p:cNvSpPr>
          <p:nvPr>
            <p:ph idx="1"/>
          </p:nvPr>
        </p:nvSpPr>
        <p:spPr/>
        <p:txBody>
          <a:bodyPr>
            <a:normAutofit fontScale="70000" lnSpcReduction="20000"/>
          </a:bodyPr>
          <a:lstStyle/>
          <a:p>
            <a:r>
              <a:rPr lang="en-NZ" sz="2600" dirty="0"/>
              <a:t>Who can know what is sustainable when there is no agreement about how the future will unfold?</a:t>
            </a:r>
          </a:p>
          <a:p>
            <a:r>
              <a:rPr lang="en-NZ" sz="2600" dirty="0"/>
              <a:t>Why define ‘the environment’ so broadly as to empower planners to intrude at will on any aspect of every citizen’s lives? What is the problem with private arrangements for which this is the remedy? </a:t>
            </a:r>
          </a:p>
          <a:p>
            <a:r>
              <a:rPr lang="en-NZ" sz="2600" dirty="0"/>
              <a:t>How are planners expected to reach a decision when there are conflicting views about value foregone, when (1) the principles of ‘sustainability, equity, and efficiency give conflicting answers, (2) price discovery is suppressed and (3) they have no real idea how future technologies and needs might evolve?</a:t>
            </a:r>
          </a:p>
          <a:p>
            <a:r>
              <a:rPr lang="en-NZ" sz="2600" dirty="0"/>
              <a:t>What is the basis for thinking that there any absolute ‘bottom lines’ when 30 years of search has not produced them and no agreement can be expected as to how many human lives should be sacrificed in their pursuit?</a:t>
            </a:r>
            <a:r>
              <a:rPr lang="en-NZ" dirty="0"/>
              <a:t> </a:t>
            </a:r>
          </a:p>
        </p:txBody>
      </p:sp>
    </p:spTree>
    <p:extLst>
      <p:ext uri="{BB962C8B-B14F-4D97-AF65-F5344CB8AC3E}">
        <p14:creationId xmlns:p14="http://schemas.microsoft.com/office/powerpoint/2010/main" val="1259087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AAE64-58C3-44BF-92CC-32CB143A2B46}"/>
              </a:ext>
            </a:extLst>
          </p:cNvPr>
          <p:cNvSpPr>
            <a:spLocks noGrp="1"/>
          </p:cNvSpPr>
          <p:nvPr>
            <p:ph type="title"/>
          </p:nvPr>
        </p:nvSpPr>
        <p:spPr/>
        <p:txBody>
          <a:bodyPr/>
          <a:lstStyle/>
          <a:p>
            <a:r>
              <a:rPr lang="en-NZ" dirty="0"/>
              <a:t>Questions needing clarification - ii</a:t>
            </a:r>
          </a:p>
        </p:txBody>
      </p:sp>
      <p:sp>
        <p:nvSpPr>
          <p:cNvPr id="3" name="Content Placeholder 2">
            <a:extLst>
              <a:ext uri="{FF2B5EF4-FFF2-40B4-BE49-F238E27FC236}">
                <a16:creationId xmlns:a16="http://schemas.microsoft.com/office/drawing/2014/main" id="{6DC9C1FC-B293-4003-8A0A-AE0F7781C9D8}"/>
              </a:ext>
            </a:extLst>
          </p:cNvPr>
          <p:cNvSpPr>
            <a:spLocks noGrp="1"/>
          </p:cNvSpPr>
          <p:nvPr>
            <p:ph idx="1"/>
          </p:nvPr>
        </p:nvSpPr>
        <p:spPr/>
        <p:txBody>
          <a:bodyPr>
            <a:normAutofit fontScale="92500"/>
          </a:bodyPr>
          <a:lstStyle/>
          <a:p>
            <a:r>
              <a:rPr lang="en-NZ" dirty="0"/>
              <a:t>Who is going to establish the “clear environmental limits” that justify keeping people sleeping in cars and/or three families to a house rather than allowing more houses to be built? And on what basis (page 353)?</a:t>
            </a:r>
          </a:p>
          <a:p>
            <a:r>
              <a:rPr lang="en-NZ" dirty="0"/>
              <a:t>Why might ‘detailed controls’ be needed to protect valued resources – why would purchasing those properties not be more equitable and efficient (page 353)?</a:t>
            </a:r>
          </a:p>
          <a:p>
            <a:r>
              <a:rPr lang="en-NZ" dirty="0"/>
              <a:t>Why are permits in perpetuity not the best option given that the authorities can purchase them at market value should ‘bottom lines’ change (page 365)</a:t>
            </a:r>
          </a:p>
        </p:txBody>
      </p:sp>
    </p:spTree>
    <p:extLst>
      <p:ext uri="{BB962C8B-B14F-4D97-AF65-F5344CB8AC3E}">
        <p14:creationId xmlns:p14="http://schemas.microsoft.com/office/powerpoint/2010/main" val="2389245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86E2A-160D-494C-97CE-760222E80E59}"/>
              </a:ext>
            </a:extLst>
          </p:cNvPr>
          <p:cNvSpPr>
            <a:spLocks noGrp="1"/>
          </p:cNvSpPr>
          <p:nvPr>
            <p:ph type="title"/>
          </p:nvPr>
        </p:nvSpPr>
        <p:spPr/>
        <p:txBody>
          <a:bodyPr/>
          <a:lstStyle/>
          <a:p>
            <a:r>
              <a:rPr lang="en-NZ" dirty="0"/>
              <a:t>Questions needing clarification - </a:t>
            </a:r>
            <a:r>
              <a:rPr lang="en-NZ" dirty="0" err="1"/>
              <a:t>iiI</a:t>
            </a:r>
            <a:endParaRPr lang="en-NZ" dirty="0"/>
          </a:p>
        </p:txBody>
      </p:sp>
      <p:sp>
        <p:nvSpPr>
          <p:cNvPr id="3" name="Content Placeholder 2">
            <a:extLst>
              <a:ext uri="{FF2B5EF4-FFF2-40B4-BE49-F238E27FC236}">
                <a16:creationId xmlns:a16="http://schemas.microsoft.com/office/drawing/2014/main" id="{9FF10BD8-9FDC-4A5A-A1D4-C9E5F587E142}"/>
              </a:ext>
            </a:extLst>
          </p:cNvPr>
          <p:cNvSpPr>
            <a:spLocks noGrp="1"/>
          </p:cNvSpPr>
          <p:nvPr>
            <p:ph idx="1"/>
          </p:nvPr>
        </p:nvSpPr>
        <p:spPr/>
        <p:txBody>
          <a:bodyPr>
            <a:normAutofit fontScale="92500"/>
          </a:bodyPr>
          <a:lstStyle/>
          <a:p>
            <a:r>
              <a:rPr lang="en-NZ" dirty="0"/>
              <a:t>If more competitive urban land markets are desirable, why not restore freedom to build - subject to venerable common law restrictions and reliable decisions concerning planned network facilities (eg road layouts, pipes, water) (page 365)?</a:t>
            </a:r>
          </a:p>
          <a:p>
            <a:r>
              <a:rPr lang="en-NZ" dirty="0"/>
              <a:t>What role has “the those who benefit should pay” principle of taxation had in your deliberations? (Why is it not mentioned on page 359, alongside ‘polluter-pays’)?</a:t>
            </a:r>
          </a:p>
          <a:p>
            <a:r>
              <a:rPr lang="en-NZ" dirty="0"/>
              <a:t>If the use of an individual’s property is to be restricted in ‘the public interest”, whom should pay for the foregone value?</a:t>
            </a:r>
          </a:p>
        </p:txBody>
      </p:sp>
    </p:spTree>
    <p:extLst>
      <p:ext uri="{BB962C8B-B14F-4D97-AF65-F5344CB8AC3E}">
        <p14:creationId xmlns:p14="http://schemas.microsoft.com/office/powerpoint/2010/main" val="402583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5236C-6ED1-4C0B-8679-DD5027689E37}"/>
              </a:ext>
            </a:extLst>
          </p:cNvPr>
          <p:cNvSpPr>
            <a:spLocks noGrp="1"/>
          </p:cNvSpPr>
          <p:nvPr>
            <p:ph type="title"/>
          </p:nvPr>
        </p:nvSpPr>
        <p:spPr/>
        <p:txBody>
          <a:bodyPr/>
          <a:lstStyle/>
          <a:p>
            <a:r>
              <a:rPr lang="en-NZ" dirty="0"/>
              <a:t>Two evaluative questions</a:t>
            </a:r>
          </a:p>
        </p:txBody>
      </p:sp>
      <p:sp>
        <p:nvSpPr>
          <p:cNvPr id="3" name="Content Placeholder 2">
            <a:extLst>
              <a:ext uri="{FF2B5EF4-FFF2-40B4-BE49-F238E27FC236}">
                <a16:creationId xmlns:a16="http://schemas.microsoft.com/office/drawing/2014/main" id="{F30974BA-333E-425F-A569-B7564F3F2587}"/>
              </a:ext>
            </a:extLst>
          </p:cNvPr>
          <p:cNvSpPr>
            <a:spLocks noGrp="1"/>
          </p:cNvSpPr>
          <p:nvPr>
            <p:ph idx="1"/>
          </p:nvPr>
        </p:nvSpPr>
        <p:spPr/>
        <p:txBody>
          <a:bodyPr anchor="ctr"/>
          <a:lstStyle/>
          <a:p>
            <a:r>
              <a:rPr lang="en-NZ" dirty="0"/>
              <a:t>What is proposed?</a:t>
            </a:r>
          </a:p>
          <a:p>
            <a:r>
              <a:rPr lang="en-NZ" dirty="0"/>
              <a:t>What problems with private arrangements justify these proposals?</a:t>
            </a:r>
          </a:p>
        </p:txBody>
      </p:sp>
    </p:spTree>
    <p:extLst>
      <p:ext uri="{BB962C8B-B14F-4D97-AF65-F5344CB8AC3E}">
        <p14:creationId xmlns:p14="http://schemas.microsoft.com/office/powerpoint/2010/main" val="570043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8F55C-E776-4D3F-AD4B-AD97F1FF630F}"/>
              </a:ext>
            </a:extLst>
          </p:cNvPr>
          <p:cNvSpPr>
            <a:spLocks noGrp="1"/>
          </p:cNvSpPr>
          <p:nvPr>
            <p:ph type="title"/>
          </p:nvPr>
        </p:nvSpPr>
        <p:spPr/>
        <p:txBody>
          <a:bodyPr/>
          <a:lstStyle/>
          <a:p>
            <a:r>
              <a:rPr lang="en-NZ" dirty="0"/>
              <a:t>First: Problem Definition – three aspects</a:t>
            </a:r>
          </a:p>
        </p:txBody>
      </p:sp>
      <p:sp>
        <p:nvSpPr>
          <p:cNvPr id="3" name="Content Placeholder 2">
            <a:extLst>
              <a:ext uri="{FF2B5EF4-FFF2-40B4-BE49-F238E27FC236}">
                <a16:creationId xmlns:a16="http://schemas.microsoft.com/office/drawing/2014/main" id="{7ED5C4E1-95BD-460D-AD72-BD565DB67F9B}"/>
              </a:ext>
            </a:extLst>
          </p:cNvPr>
          <p:cNvSpPr>
            <a:spLocks noGrp="1"/>
          </p:cNvSpPr>
          <p:nvPr>
            <p:ph idx="1"/>
          </p:nvPr>
        </p:nvSpPr>
        <p:spPr/>
        <p:txBody>
          <a:bodyPr anchor="ctr"/>
          <a:lstStyle/>
          <a:p>
            <a:pPr marL="457200" indent="-457200">
              <a:buFont typeface="+mj-lt"/>
              <a:buAutoNum type="arabicPeriod"/>
            </a:pPr>
            <a:r>
              <a:rPr lang="en-NZ" dirty="0"/>
              <a:t>Law and economics insights into the deep sources of environmental problems</a:t>
            </a:r>
          </a:p>
          <a:p>
            <a:pPr marL="457200" indent="-457200">
              <a:buFont typeface="+mj-lt"/>
              <a:buAutoNum type="arabicPeriod"/>
            </a:pPr>
            <a:r>
              <a:rPr lang="en-NZ" dirty="0"/>
              <a:t>What problem did the RMA 1991 purport to solve?</a:t>
            </a:r>
          </a:p>
          <a:p>
            <a:pPr marL="457200" indent="-457200">
              <a:buFont typeface="+mj-lt"/>
              <a:buAutoNum type="arabicPeriod"/>
            </a:pPr>
            <a:r>
              <a:rPr lang="en-NZ" dirty="0"/>
              <a:t>What problems do the Review Panel’s proposals purport to solve?</a:t>
            </a:r>
          </a:p>
        </p:txBody>
      </p:sp>
    </p:spTree>
    <p:extLst>
      <p:ext uri="{BB962C8B-B14F-4D97-AF65-F5344CB8AC3E}">
        <p14:creationId xmlns:p14="http://schemas.microsoft.com/office/powerpoint/2010/main" val="1237356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78A66-CF8B-4791-980E-A6998A8A0F69}"/>
              </a:ext>
            </a:extLst>
          </p:cNvPr>
          <p:cNvSpPr>
            <a:spLocks noGrp="1"/>
          </p:cNvSpPr>
          <p:nvPr>
            <p:ph type="title"/>
          </p:nvPr>
        </p:nvSpPr>
        <p:spPr/>
        <p:txBody>
          <a:bodyPr/>
          <a:lstStyle/>
          <a:p>
            <a:r>
              <a:rPr lang="en-NZ" dirty="0"/>
              <a:t>Law and Economics Literature - RECAP</a:t>
            </a:r>
          </a:p>
        </p:txBody>
      </p:sp>
      <p:sp>
        <p:nvSpPr>
          <p:cNvPr id="3" name="Content Placeholder 2">
            <a:extLst>
              <a:ext uri="{FF2B5EF4-FFF2-40B4-BE49-F238E27FC236}">
                <a16:creationId xmlns:a16="http://schemas.microsoft.com/office/drawing/2014/main" id="{3DA6ED1B-5F9D-4660-AAFD-465DA6EC2ECA}"/>
              </a:ext>
            </a:extLst>
          </p:cNvPr>
          <p:cNvSpPr>
            <a:spLocks noGrp="1"/>
          </p:cNvSpPr>
          <p:nvPr>
            <p:ph idx="1"/>
          </p:nvPr>
        </p:nvSpPr>
        <p:spPr/>
        <p:txBody>
          <a:bodyPr>
            <a:normAutofit lnSpcReduction="10000"/>
          </a:bodyPr>
          <a:lstStyle/>
          <a:p>
            <a:r>
              <a:rPr lang="en-NZ" dirty="0"/>
              <a:t>Public good issues – (eg Coase and lighthouses)</a:t>
            </a:r>
          </a:p>
          <a:p>
            <a:r>
              <a:rPr lang="en-NZ" dirty="0"/>
              <a:t>Tragedies of the commons and anti-commons – (property rights)</a:t>
            </a:r>
          </a:p>
          <a:p>
            <a:r>
              <a:rPr lang="en-NZ" dirty="0"/>
              <a:t>Optimal pollution – (marginal benefit = marginal cost – a trade-off)</a:t>
            </a:r>
          </a:p>
          <a:p>
            <a:r>
              <a:rPr lang="en-NZ" dirty="0"/>
              <a:t>Optimal depletion of non-renewable resources – (Hotelling’s rule)</a:t>
            </a:r>
          </a:p>
          <a:p>
            <a:r>
              <a:rPr lang="en-NZ" dirty="0"/>
              <a:t>Optimal harvesting of renewable resources – (max sustainable yield etc)</a:t>
            </a:r>
          </a:p>
          <a:p>
            <a:pPr marL="0" indent="0">
              <a:buNone/>
            </a:pPr>
            <a:r>
              <a:rPr lang="en-NZ" b="1" dirty="0">
                <a:solidFill>
                  <a:srgbClr val="FF0000"/>
                </a:solidFill>
              </a:rPr>
              <a:t>The essential need is to internalise benefits and costs and reduce undue transaction costs. Red tape may fail to do either.</a:t>
            </a:r>
          </a:p>
        </p:txBody>
      </p:sp>
    </p:spTree>
    <p:extLst>
      <p:ext uri="{BB962C8B-B14F-4D97-AF65-F5344CB8AC3E}">
        <p14:creationId xmlns:p14="http://schemas.microsoft.com/office/powerpoint/2010/main" val="2415501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30740-5921-413F-8CE4-1AB3203152CD}"/>
              </a:ext>
            </a:extLst>
          </p:cNvPr>
          <p:cNvSpPr>
            <a:spLocks noGrp="1"/>
          </p:cNvSpPr>
          <p:nvPr>
            <p:ph type="title"/>
          </p:nvPr>
        </p:nvSpPr>
        <p:spPr/>
        <p:txBody>
          <a:bodyPr/>
          <a:lstStyle/>
          <a:p>
            <a:r>
              <a:rPr lang="en-NZ" dirty="0"/>
              <a:t>Some seminal “L&amp;E” contributors</a:t>
            </a:r>
          </a:p>
        </p:txBody>
      </p:sp>
      <p:sp>
        <p:nvSpPr>
          <p:cNvPr id="3" name="Content Placeholder 2">
            <a:extLst>
              <a:ext uri="{FF2B5EF4-FFF2-40B4-BE49-F238E27FC236}">
                <a16:creationId xmlns:a16="http://schemas.microsoft.com/office/drawing/2014/main" id="{91C5CE8D-BB34-481C-86F7-413E26835D4A}"/>
              </a:ext>
            </a:extLst>
          </p:cNvPr>
          <p:cNvSpPr>
            <a:spLocks noGrp="1"/>
          </p:cNvSpPr>
          <p:nvPr>
            <p:ph idx="1"/>
          </p:nvPr>
        </p:nvSpPr>
        <p:spPr/>
        <p:txBody>
          <a:bodyPr>
            <a:normAutofit fontScale="77500" lnSpcReduction="20000"/>
          </a:bodyPr>
          <a:lstStyle/>
          <a:p>
            <a:r>
              <a:rPr lang="en-NZ" dirty="0"/>
              <a:t>Robert Malthus (1798) –global starvation from population growth</a:t>
            </a:r>
          </a:p>
          <a:p>
            <a:r>
              <a:rPr lang="en-NZ" dirty="0"/>
              <a:t>Alfred Marshall (1890) –externalities</a:t>
            </a:r>
          </a:p>
          <a:p>
            <a:r>
              <a:rPr lang="en-NZ" dirty="0"/>
              <a:t>Arthur Pigou (1920 and 1928) address externalities by taxes or subsidies</a:t>
            </a:r>
          </a:p>
          <a:p>
            <a:r>
              <a:rPr lang="en-NZ" dirty="0"/>
              <a:t>Ronald Coase (1960) –property rights, information and transaction costs, evolution of common law responses. (Elizabeth Brubaker’s book (1995)</a:t>
            </a:r>
          </a:p>
          <a:p>
            <a:r>
              <a:rPr lang="en-NZ" dirty="0"/>
              <a:t>Resource economics -(Harold Hotelling (1931) optimal depletion non-renewable resources; Gordon Scott (1954) optimal depletion renewable resources followed by Dasgupta and Heal (1974)</a:t>
            </a:r>
          </a:p>
          <a:p>
            <a:r>
              <a:rPr lang="en-NZ" dirty="0"/>
              <a:t>Kenneth Boulding (1966) –ecological economics</a:t>
            </a:r>
          </a:p>
          <a:p>
            <a:r>
              <a:rPr lang="en-NZ" dirty="0"/>
              <a:t>Resources for the Future (Allen </a:t>
            </a:r>
            <a:r>
              <a:rPr lang="en-NZ" dirty="0" err="1"/>
              <a:t>Knesse</a:t>
            </a:r>
            <a:r>
              <a:rPr lang="en-NZ" dirty="0"/>
              <a:t> and John </a:t>
            </a:r>
            <a:r>
              <a:rPr lang="en-NZ" dirty="0" err="1"/>
              <a:t>Krutilla</a:t>
            </a:r>
            <a:r>
              <a:rPr lang="en-NZ" dirty="0"/>
              <a:t>)</a:t>
            </a:r>
          </a:p>
          <a:p>
            <a:endParaRPr lang="en-NZ" dirty="0"/>
          </a:p>
        </p:txBody>
      </p:sp>
    </p:spTree>
    <p:extLst>
      <p:ext uri="{BB962C8B-B14F-4D97-AF65-F5344CB8AC3E}">
        <p14:creationId xmlns:p14="http://schemas.microsoft.com/office/powerpoint/2010/main" val="1786131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D50EC-D3FD-4576-BE8D-6BED0112EF9F}"/>
              </a:ext>
            </a:extLst>
          </p:cNvPr>
          <p:cNvSpPr>
            <a:spLocks noGrp="1"/>
          </p:cNvSpPr>
          <p:nvPr>
            <p:ph type="title"/>
          </p:nvPr>
        </p:nvSpPr>
        <p:spPr/>
        <p:txBody>
          <a:bodyPr/>
          <a:lstStyle/>
          <a:p>
            <a:r>
              <a:rPr lang="en-NZ" dirty="0"/>
              <a:t>Problem ‘definition’ – RMA 1991</a:t>
            </a:r>
          </a:p>
        </p:txBody>
      </p:sp>
      <p:sp>
        <p:nvSpPr>
          <p:cNvPr id="3" name="Content Placeholder 2">
            <a:extLst>
              <a:ext uri="{FF2B5EF4-FFF2-40B4-BE49-F238E27FC236}">
                <a16:creationId xmlns:a16="http://schemas.microsoft.com/office/drawing/2014/main" id="{47169165-FAF1-48AD-8F15-8C357C18EBB3}"/>
              </a:ext>
            </a:extLst>
          </p:cNvPr>
          <p:cNvSpPr>
            <a:spLocks noGrp="1"/>
          </p:cNvSpPr>
          <p:nvPr>
            <p:ph idx="1"/>
          </p:nvPr>
        </p:nvSpPr>
        <p:spPr/>
        <p:txBody>
          <a:bodyPr>
            <a:normAutofit fontScale="92500" lnSpcReduction="20000"/>
          </a:bodyPr>
          <a:lstStyle/>
          <a:p>
            <a:r>
              <a:rPr lang="en-NZ" dirty="0"/>
              <a:t>Dissatisfaction with proliferation of ad-hoc measures and red tape</a:t>
            </a:r>
          </a:p>
          <a:p>
            <a:r>
              <a:rPr lang="en-NZ" dirty="0"/>
              <a:t>Desire to control environmental effects rather than activities</a:t>
            </a:r>
          </a:p>
          <a:p>
            <a:r>
              <a:rPr lang="en-NZ" dirty="0"/>
              <a:t>Brundtland Commission report (1987) promoting “sustainability as a linchpin of environmental policy”</a:t>
            </a:r>
          </a:p>
          <a:p>
            <a:r>
              <a:rPr lang="en-NZ" dirty="0"/>
              <a:t>Expansive conception of “environment” and “effect”</a:t>
            </a:r>
          </a:p>
          <a:p>
            <a:r>
              <a:rPr lang="en-NZ" dirty="0"/>
              <a:t>Open standing – anyone could object to any development</a:t>
            </a:r>
          </a:p>
          <a:p>
            <a:r>
              <a:rPr lang="en-NZ" dirty="0"/>
              <a:t>No compensation – thereby no internalisation of cost and benefits</a:t>
            </a:r>
          </a:p>
          <a:p>
            <a:pPr marL="0" indent="0">
              <a:buNone/>
            </a:pPr>
            <a:r>
              <a:rPr lang="en-NZ" dirty="0">
                <a:solidFill>
                  <a:srgbClr val="FF0000"/>
                </a:solidFill>
              </a:rPr>
              <a:t> No well-being focus, unlike the L&amp;E literature</a:t>
            </a:r>
          </a:p>
        </p:txBody>
      </p:sp>
    </p:spTree>
    <p:extLst>
      <p:ext uri="{BB962C8B-B14F-4D97-AF65-F5344CB8AC3E}">
        <p14:creationId xmlns:p14="http://schemas.microsoft.com/office/powerpoint/2010/main" val="1194209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6B3-B476-4EFC-A4E8-1BB1ACDDB57C}"/>
              </a:ext>
            </a:extLst>
          </p:cNvPr>
          <p:cNvSpPr>
            <a:spLocks noGrp="1"/>
          </p:cNvSpPr>
          <p:nvPr>
            <p:ph type="title"/>
          </p:nvPr>
        </p:nvSpPr>
        <p:spPr/>
        <p:txBody>
          <a:bodyPr/>
          <a:lstStyle/>
          <a:p>
            <a:r>
              <a:rPr lang="en-NZ" dirty="0"/>
              <a:t>The </a:t>
            </a:r>
            <a:r>
              <a:rPr lang="en-NZ" dirty="0" err="1"/>
              <a:t>Rma</a:t>
            </a:r>
            <a:r>
              <a:rPr lang="en-NZ" dirty="0"/>
              <a:t> 1991’s ‘remedy’</a:t>
            </a:r>
          </a:p>
        </p:txBody>
      </p:sp>
      <p:sp>
        <p:nvSpPr>
          <p:cNvPr id="3" name="Content Placeholder 2">
            <a:extLst>
              <a:ext uri="{FF2B5EF4-FFF2-40B4-BE49-F238E27FC236}">
                <a16:creationId xmlns:a16="http://schemas.microsoft.com/office/drawing/2014/main" id="{288594BA-13E4-44A0-9103-14A260C298F4}"/>
              </a:ext>
            </a:extLst>
          </p:cNvPr>
          <p:cNvSpPr>
            <a:spLocks noGrp="1"/>
          </p:cNvSpPr>
          <p:nvPr>
            <p:ph idx="1"/>
          </p:nvPr>
        </p:nvSpPr>
        <p:spPr/>
        <p:txBody>
          <a:bodyPr>
            <a:normAutofit fontScale="92500" lnSpcReduction="20000"/>
          </a:bodyPr>
          <a:lstStyle/>
          <a:p>
            <a:r>
              <a:rPr lang="en-NZ" dirty="0"/>
              <a:t>All-encompassing goal of “sustainable management” – mumbo jumbo masquerading as common sense, endlessly contentious and ultimately unsustainable. No grounding in insights from law and economics literature.</a:t>
            </a:r>
          </a:p>
          <a:p>
            <a:r>
              <a:rPr lang="en-NZ" dirty="0"/>
              <a:t>Markedly weakened private property rights, thereby failing to internalise costs and benefits and exacerbating externality problems</a:t>
            </a:r>
          </a:p>
          <a:p>
            <a:r>
              <a:rPr lang="en-NZ" dirty="0"/>
              <a:t>Empowerment of lawyers and planners, disenfranchisement of the common person by a barrage of red tape and complexity</a:t>
            </a:r>
          </a:p>
          <a:p>
            <a:pPr marL="0" indent="0">
              <a:buNone/>
            </a:pPr>
            <a:r>
              <a:rPr lang="en-NZ" b="1" dirty="0">
                <a:solidFill>
                  <a:srgbClr val="FF0000"/>
                </a:solidFill>
              </a:rPr>
              <a:t>A massive increase in the use of the state’s coercive power, with no likelihood of success</a:t>
            </a:r>
          </a:p>
          <a:p>
            <a:endParaRPr lang="en-NZ" dirty="0"/>
          </a:p>
        </p:txBody>
      </p:sp>
    </p:spTree>
    <p:extLst>
      <p:ext uri="{BB962C8B-B14F-4D97-AF65-F5344CB8AC3E}">
        <p14:creationId xmlns:p14="http://schemas.microsoft.com/office/powerpoint/2010/main" val="4149227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FE5C4-A079-4641-971C-C1AA2F01B9C3}"/>
              </a:ext>
            </a:extLst>
          </p:cNvPr>
          <p:cNvSpPr>
            <a:spLocks noGrp="1"/>
          </p:cNvSpPr>
          <p:nvPr>
            <p:ph type="title"/>
          </p:nvPr>
        </p:nvSpPr>
        <p:spPr/>
        <p:txBody>
          <a:bodyPr/>
          <a:lstStyle/>
          <a:p>
            <a:r>
              <a:rPr lang="en-NZ" dirty="0"/>
              <a:t>Problem Definition – Review panel 2020</a:t>
            </a:r>
          </a:p>
        </p:txBody>
      </p:sp>
      <p:sp>
        <p:nvSpPr>
          <p:cNvPr id="3" name="Content Placeholder 2">
            <a:extLst>
              <a:ext uri="{FF2B5EF4-FFF2-40B4-BE49-F238E27FC236}">
                <a16:creationId xmlns:a16="http://schemas.microsoft.com/office/drawing/2014/main" id="{CACFD7B8-F6EC-4D20-A6CE-854C37818AD7}"/>
              </a:ext>
            </a:extLst>
          </p:cNvPr>
          <p:cNvSpPr>
            <a:spLocks noGrp="1"/>
          </p:cNvSpPr>
          <p:nvPr>
            <p:ph idx="1"/>
          </p:nvPr>
        </p:nvSpPr>
        <p:spPr/>
        <p:txBody>
          <a:bodyPr>
            <a:normAutofit fontScale="85000" lnSpcReduction="20000"/>
          </a:bodyPr>
          <a:lstStyle/>
          <a:p>
            <a:r>
              <a:rPr lang="en-NZ" dirty="0"/>
              <a:t>“Clear environmental limits were not set in plans” </a:t>
            </a:r>
            <a:r>
              <a:rPr lang="en-NZ" sz="700" dirty="0"/>
              <a:t>(Overview, para 16)</a:t>
            </a:r>
          </a:p>
          <a:p>
            <a:r>
              <a:rPr lang="en-NZ" dirty="0"/>
              <a:t>RMA “enables rather than directs” </a:t>
            </a:r>
            <a:r>
              <a:rPr lang="en-NZ" sz="700" dirty="0"/>
              <a:t>–(Overview, para 19)</a:t>
            </a:r>
          </a:p>
          <a:p>
            <a:r>
              <a:rPr lang="en-NZ" dirty="0"/>
              <a:t>RMA unduly protects established activities </a:t>
            </a:r>
            <a:r>
              <a:rPr lang="en-NZ" sz="700" dirty="0"/>
              <a:t>-(Overview, para 19)</a:t>
            </a:r>
          </a:p>
          <a:p>
            <a:r>
              <a:rPr lang="en-NZ" dirty="0"/>
              <a:t>RMA insufficiently empowers strategic and spatial plans -</a:t>
            </a:r>
            <a:r>
              <a:rPr lang="en-NZ" sz="700" dirty="0"/>
              <a:t>(Overview, para 19)</a:t>
            </a:r>
            <a:r>
              <a:rPr lang="en-NZ" dirty="0"/>
              <a:t>  </a:t>
            </a:r>
          </a:p>
          <a:p>
            <a:r>
              <a:rPr lang="en-NZ" dirty="0"/>
              <a:t>Lack of national direction</a:t>
            </a:r>
          </a:p>
          <a:p>
            <a:r>
              <a:rPr lang="en-NZ" dirty="0"/>
              <a:t>Insufficient recognition of the Treaty</a:t>
            </a:r>
          </a:p>
          <a:p>
            <a:r>
              <a:rPr lang="en-NZ" dirty="0"/>
              <a:t>Weak compliance, monitoring and enforcement</a:t>
            </a:r>
          </a:p>
          <a:p>
            <a:pPr marL="0" indent="0">
              <a:buNone/>
            </a:pPr>
            <a:r>
              <a:rPr lang="en-NZ" b="1" dirty="0">
                <a:solidFill>
                  <a:srgbClr val="FF0000"/>
                </a:solidFill>
              </a:rPr>
              <a:t>RMA 1991 insufficiently coercive </a:t>
            </a:r>
          </a:p>
          <a:p>
            <a:endParaRPr lang="en-NZ" dirty="0"/>
          </a:p>
        </p:txBody>
      </p:sp>
    </p:spTree>
    <p:extLst>
      <p:ext uri="{BB962C8B-B14F-4D97-AF65-F5344CB8AC3E}">
        <p14:creationId xmlns:p14="http://schemas.microsoft.com/office/powerpoint/2010/main" val="3826009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1B873-80E3-4839-885F-ADCFBD12EEB9}"/>
              </a:ext>
            </a:extLst>
          </p:cNvPr>
          <p:cNvSpPr>
            <a:spLocks noGrp="1"/>
          </p:cNvSpPr>
          <p:nvPr>
            <p:ph type="title"/>
          </p:nvPr>
        </p:nvSpPr>
        <p:spPr/>
        <p:txBody>
          <a:bodyPr/>
          <a:lstStyle/>
          <a:p>
            <a:r>
              <a:rPr lang="en-NZ" dirty="0"/>
              <a:t>The Review Panel’s ‘remedy’</a:t>
            </a:r>
          </a:p>
        </p:txBody>
      </p:sp>
      <p:sp>
        <p:nvSpPr>
          <p:cNvPr id="3" name="Content Placeholder 2">
            <a:extLst>
              <a:ext uri="{FF2B5EF4-FFF2-40B4-BE49-F238E27FC236}">
                <a16:creationId xmlns:a16="http://schemas.microsoft.com/office/drawing/2014/main" id="{BCCD8C87-3280-486C-8D6A-D386F20FE5E5}"/>
              </a:ext>
            </a:extLst>
          </p:cNvPr>
          <p:cNvSpPr>
            <a:spLocks noGrp="1"/>
          </p:cNvSpPr>
          <p:nvPr>
            <p:ph idx="1"/>
          </p:nvPr>
        </p:nvSpPr>
        <p:spPr/>
        <p:txBody>
          <a:bodyPr/>
          <a:lstStyle/>
          <a:p>
            <a:r>
              <a:rPr lang="en-NZ" dirty="0"/>
              <a:t>Increase mandatory national direction</a:t>
            </a:r>
          </a:p>
          <a:p>
            <a:r>
              <a:rPr lang="en-NZ" dirty="0"/>
              <a:t>Impose an outcome focus rather than an enabling focus</a:t>
            </a:r>
          </a:p>
          <a:p>
            <a:r>
              <a:rPr lang="en-NZ" dirty="0"/>
              <a:t>Dictate measures “to enhance the quality of the environment”</a:t>
            </a:r>
          </a:p>
          <a:p>
            <a:r>
              <a:rPr lang="en-NZ" dirty="0"/>
              <a:t>Define the “environment” so widely as to include every aspect of our social, economic, cultural lives, including of course our health and safety. </a:t>
            </a:r>
          </a:p>
        </p:txBody>
      </p:sp>
    </p:spTree>
    <p:extLst>
      <p:ext uri="{BB962C8B-B14F-4D97-AF65-F5344CB8AC3E}">
        <p14:creationId xmlns:p14="http://schemas.microsoft.com/office/powerpoint/2010/main" val="13193976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353</TotalTime>
  <Words>2104</Words>
  <Application>Microsoft Office PowerPoint</Application>
  <PresentationFormat>Widescreen</PresentationFormat>
  <Paragraphs>135</Paragraphs>
  <Slides>15</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Tw Cen MT</vt:lpstr>
      <vt:lpstr>Circuit</vt:lpstr>
      <vt:lpstr>New Directions for Resource Management in New Zealand: Report of the Resource Management Review Panel </vt:lpstr>
      <vt:lpstr>Two evaluative questions</vt:lpstr>
      <vt:lpstr>First: Problem Definition – three aspects</vt:lpstr>
      <vt:lpstr>Law and Economics Literature - RECAP</vt:lpstr>
      <vt:lpstr>Some seminal “L&amp;E” contributors</vt:lpstr>
      <vt:lpstr>Problem ‘definition’ – RMA 1991</vt:lpstr>
      <vt:lpstr>The Rma 1991’s ‘remedy’</vt:lpstr>
      <vt:lpstr>Problem Definition – Review panel 2020</vt:lpstr>
      <vt:lpstr>The Review Panel’s ‘remedy’</vt:lpstr>
      <vt:lpstr>The Review panel’s remedy – NBEA purpose</vt:lpstr>
      <vt:lpstr> ‘the environment’ is everything – NBEA</vt:lpstr>
      <vt:lpstr>Wellbeing is every aspect of your life</vt:lpstr>
      <vt:lpstr>Questions needing clarification - I</vt:lpstr>
      <vt:lpstr>Questions needing clarification - ii</vt:lpstr>
      <vt:lpstr>Questions needing clarification - iiI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Directions for Resource Management in New Zealand: Report of the Resource Management Review Panel</dc:title>
  <dc:creator>Bryce Wilkinson</dc:creator>
  <cp:lastModifiedBy>Bryce Wilkinson</cp:lastModifiedBy>
  <cp:revision>27</cp:revision>
  <dcterms:created xsi:type="dcterms:W3CDTF">2021-02-14T19:55:35Z</dcterms:created>
  <dcterms:modified xsi:type="dcterms:W3CDTF">2021-02-15T01:49:13Z</dcterms:modified>
</cp:coreProperties>
</file>