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30"/>
  </p:notesMasterIdLst>
  <p:sldIdLst>
    <p:sldId id="786" r:id="rId4"/>
    <p:sldId id="840" r:id="rId5"/>
    <p:sldId id="829" r:id="rId6"/>
    <p:sldId id="791" r:id="rId7"/>
    <p:sldId id="832" r:id="rId8"/>
    <p:sldId id="806" r:id="rId9"/>
    <p:sldId id="793" r:id="rId10"/>
    <p:sldId id="827" r:id="rId11"/>
    <p:sldId id="831" r:id="rId12"/>
    <p:sldId id="833" r:id="rId13"/>
    <p:sldId id="815" r:id="rId14"/>
    <p:sldId id="826" r:id="rId15"/>
    <p:sldId id="811" r:id="rId16"/>
    <p:sldId id="796" r:id="rId17"/>
    <p:sldId id="794" r:id="rId18"/>
    <p:sldId id="837" r:id="rId19"/>
    <p:sldId id="797" r:id="rId20"/>
    <p:sldId id="792" r:id="rId21"/>
    <p:sldId id="795" r:id="rId22"/>
    <p:sldId id="823" r:id="rId23"/>
    <p:sldId id="843" r:id="rId24"/>
    <p:sldId id="820" r:id="rId25"/>
    <p:sldId id="803" r:id="rId26"/>
    <p:sldId id="844" r:id="rId27"/>
    <p:sldId id="824" r:id="rId28"/>
    <p:sldId id="839" r:id="rId29"/>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990000"/>
    <a:srgbClr val="FF7C8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49824" autoAdjust="0"/>
  </p:normalViewPr>
  <p:slideViewPr>
    <p:cSldViewPr snapToGrid="0">
      <p:cViewPr varScale="1">
        <p:scale>
          <a:sx n="56" d="100"/>
          <a:sy n="56" d="100"/>
        </p:scale>
        <p:origin x="1914" y="78"/>
      </p:cViewPr>
      <p:guideLst>
        <p:guide orient="horz" pos="2137"/>
        <p:guide pos="597"/>
      </p:guideLst>
    </p:cSldViewPr>
  </p:slideViewPr>
  <p:outlineViewPr>
    <p:cViewPr>
      <p:scale>
        <a:sx n="33" d="100"/>
        <a:sy n="33" d="100"/>
      </p:scale>
      <p:origin x="0" y="-38642"/>
    </p:cViewPr>
  </p:outlineViewPr>
  <p:notesTextViewPr>
    <p:cViewPr>
      <p:scale>
        <a:sx n="1" d="1"/>
        <a:sy n="1" d="1"/>
      </p:scale>
      <p:origin x="0" y="0"/>
    </p:cViewPr>
  </p:notesTextViewPr>
  <p:sorterViewPr>
    <p:cViewPr varScale="1">
      <p:scale>
        <a:sx n="100" d="100"/>
        <a:sy n="100" d="100"/>
      </p:scale>
      <p:origin x="0" y="-21706"/>
    </p:cViewPr>
  </p:sorterViewPr>
  <p:notesViewPr>
    <p:cSldViewPr snapToGrid="0">
      <p:cViewPr>
        <p:scale>
          <a:sx n="50" d="100"/>
          <a:sy n="50" d="100"/>
        </p:scale>
        <p:origin x="2148" y="2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2755"/>
          </a:xfrm>
          <a:prstGeom prst="rect">
            <a:avLst/>
          </a:prstGeom>
        </p:spPr>
        <p:txBody>
          <a:bodyPr vert="horz" lIns="96625" tIns="48312" rIns="96625" bIns="48312" rtlCol="0"/>
          <a:lstStyle>
            <a:lvl1pPr algn="l">
              <a:defRPr sz="1300"/>
            </a:lvl1pPr>
          </a:lstStyle>
          <a:p>
            <a:endParaRPr lang="en-NZ"/>
          </a:p>
        </p:txBody>
      </p:sp>
      <p:sp>
        <p:nvSpPr>
          <p:cNvPr id="3" name="Date Placeholder 2"/>
          <p:cNvSpPr>
            <a:spLocks noGrp="1"/>
          </p:cNvSpPr>
          <p:nvPr>
            <p:ph type="dt" idx="1"/>
          </p:nvPr>
        </p:nvSpPr>
        <p:spPr>
          <a:xfrm>
            <a:off x="3901699" y="1"/>
            <a:ext cx="2984871" cy="502755"/>
          </a:xfrm>
          <a:prstGeom prst="rect">
            <a:avLst/>
          </a:prstGeom>
        </p:spPr>
        <p:txBody>
          <a:bodyPr vert="horz" lIns="96625" tIns="48312" rIns="96625" bIns="48312" rtlCol="0"/>
          <a:lstStyle>
            <a:lvl1pPr algn="r">
              <a:defRPr sz="1300"/>
            </a:lvl1pPr>
          </a:lstStyle>
          <a:p>
            <a:fld id="{F764B3ED-B512-4ECC-8A79-383F68349368}" type="datetimeFigureOut">
              <a:rPr lang="en-NZ" smtClean="0"/>
              <a:t>28/06/2021</a:t>
            </a:fld>
            <a:endParaRPr lang="en-NZ"/>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NZ"/>
          </a:p>
        </p:txBody>
      </p:sp>
      <p:sp>
        <p:nvSpPr>
          <p:cNvPr id="5" name="Notes Placeholder 4"/>
          <p:cNvSpPr>
            <a:spLocks noGrp="1"/>
          </p:cNvSpPr>
          <p:nvPr>
            <p:ph type="body" sz="quarter" idx="3"/>
          </p:nvPr>
        </p:nvSpPr>
        <p:spPr>
          <a:xfrm>
            <a:off x="438150" y="4822270"/>
            <a:ext cx="6011863" cy="3945493"/>
          </a:xfrm>
          <a:prstGeom prst="rect">
            <a:avLst/>
          </a:prstGeom>
        </p:spPr>
        <p:txBody>
          <a:bodyPr vert="horz" lIns="96625" tIns="48312" rIns="96625" bIns="483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517547"/>
            <a:ext cx="2984871" cy="502754"/>
          </a:xfrm>
          <a:prstGeom prst="rect">
            <a:avLst/>
          </a:prstGeom>
        </p:spPr>
        <p:txBody>
          <a:bodyPr vert="horz" lIns="96625" tIns="48312" rIns="96625" bIns="48312" rtlCol="0" anchor="b"/>
          <a:lstStyle>
            <a:lvl1pPr algn="l">
              <a:defRPr sz="1300"/>
            </a:lvl1pPr>
          </a:lstStyle>
          <a:p>
            <a:endParaRPr lang="en-NZ"/>
          </a:p>
        </p:txBody>
      </p:sp>
      <p:sp>
        <p:nvSpPr>
          <p:cNvPr id="7" name="Slide Number Placeholder 6"/>
          <p:cNvSpPr>
            <a:spLocks noGrp="1"/>
          </p:cNvSpPr>
          <p:nvPr>
            <p:ph type="sldNum" sz="quarter" idx="5"/>
          </p:nvPr>
        </p:nvSpPr>
        <p:spPr>
          <a:xfrm>
            <a:off x="3901699" y="9517547"/>
            <a:ext cx="2984871" cy="502754"/>
          </a:xfrm>
          <a:prstGeom prst="rect">
            <a:avLst/>
          </a:prstGeom>
        </p:spPr>
        <p:txBody>
          <a:bodyPr vert="horz" lIns="96625" tIns="48312" rIns="96625" bIns="48312" rtlCol="0" anchor="b"/>
          <a:lstStyle>
            <a:lvl1pPr algn="r">
              <a:defRPr sz="1300"/>
            </a:lvl1pPr>
          </a:lstStyle>
          <a:p>
            <a:fld id="{BF7FB76B-5A6A-45F3-B942-03B1796685A5}" type="slidenum">
              <a:rPr lang="en-NZ" smtClean="0"/>
              <a:t>‹#›</a:t>
            </a:fld>
            <a:endParaRPr lang="en-NZ"/>
          </a:p>
        </p:txBody>
      </p:sp>
    </p:spTree>
    <p:extLst>
      <p:ext uri="{BB962C8B-B14F-4D97-AF65-F5344CB8AC3E}">
        <p14:creationId xmlns:p14="http://schemas.microsoft.com/office/powerpoint/2010/main" val="448323498"/>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Thanks to LEANZ for inviting me to return to an area of economics that I’ve found interesting and enjoyable for a couple of decades, and which I’ve missed since leaving the EA.</a:t>
            </a:r>
          </a:p>
          <a:p>
            <a:pPr marL="171450" indent="-171450">
              <a:buFont typeface="Arial" panose="020B0604020202020204" pitchFamily="34" charset="0"/>
              <a:buChar char="•"/>
            </a:pPr>
            <a:r>
              <a:rPr lang="en-NZ" sz="1200" dirty="0"/>
              <a:t>In my view arrangements for electricity security of supply have come a long way since the early 1990s</a:t>
            </a:r>
          </a:p>
          <a:p>
            <a:pPr marL="171450" indent="-171450">
              <a:buFont typeface="Arial" panose="020B0604020202020204" pitchFamily="34" charset="0"/>
              <a:buChar char="•"/>
            </a:pPr>
            <a:r>
              <a:rPr lang="en-NZ" sz="1200" dirty="0"/>
              <a:t>And I reckon the sector is reasonably well placed to meet the challenges coming its way but urgent work is needed to further improve its chances of succeeding.</a:t>
            </a:r>
          </a:p>
          <a:p>
            <a:pPr marL="171450" indent="-171450">
              <a:buFont typeface="Arial" panose="020B0604020202020204" pitchFamily="34" charset="0"/>
              <a:buChar char="•"/>
            </a:pPr>
            <a:endParaRPr lang="en-NZ" sz="1200" dirty="0"/>
          </a:p>
          <a:p>
            <a:endParaRPr lang="en-NZ" dirty="0"/>
          </a:p>
        </p:txBody>
      </p:sp>
      <p:sp>
        <p:nvSpPr>
          <p:cNvPr id="4" name="Slide Number Placeholder 3"/>
          <p:cNvSpPr>
            <a:spLocks noGrp="1"/>
          </p:cNvSpPr>
          <p:nvPr>
            <p:ph type="sldNum" sz="quarter" idx="5"/>
          </p:nvPr>
        </p:nvSpPr>
        <p:spPr/>
        <p:txBody>
          <a:bodyPr/>
          <a:lstStyle/>
          <a:p>
            <a:fld id="{BF7FB76B-5A6A-45F3-B942-03B1796685A5}" type="slidenum">
              <a:rPr lang="en-NZ" smtClean="0"/>
              <a:t>1</a:t>
            </a:fld>
            <a:endParaRPr lang="en-NZ"/>
          </a:p>
        </p:txBody>
      </p:sp>
    </p:spTree>
    <p:extLst>
      <p:ext uri="{BB962C8B-B14F-4D97-AF65-F5344CB8AC3E}">
        <p14:creationId xmlns:p14="http://schemas.microsoft.com/office/powerpoint/2010/main" val="181120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50" dirty="0"/>
              <a:t>The upshot of this is that we have a comprehensive suite of regulatory arrangements in place to encourage efficient provision of security of supply: a compensation scheme to internalise the externalities associated with conservation campaigns, a stress testing regime and a more active hedge market to improve information and political incentives. </a:t>
            </a:r>
          </a:p>
          <a:p>
            <a:endParaRPr lang="en-NZ" sz="1050" dirty="0"/>
          </a:p>
          <a:p>
            <a:r>
              <a:rPr lang="en-NZ" sz="1050" dirty="0"/>
              <a:t>We also have a Security &amp; Reliability Council keeping a sharp eye on longer term security issues, examining annual reports into winter capacity margins and winter energy margins, daily reporting on hydro risks for the year ahead and regular reporting on risks of supply falling short of peak demand periods during winter.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NZ"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98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This chart shows the volume of inflows into NZ’s hydro catchments for the first six months for every year since records began 81 years ago. The 2012 year was clearly a very dry year, as was 1992, 2001, 2006 and 2008. The 2003 year was also moderately dry. Last year (not shown on the chart) was also a very dry one.</a:t>
            </a:r>
          </a:p>
          <a:p>
            <a:endParaRPr lang="en-NZ" sz="1200" dirty="0"/>
          </a:p>
          <a:p>
            <a:r>
              <a:rPr lang="en-NZ" sz="1200" dirty="0"/>
              <a:t>[As an aside, many people assume that climate change will reduce inflows into NZ’s large South Island hydro catchments, but that is unlikely to be the case because it is expected to strengthen westerly winds in that part of the country, driving more precipitation into the SI hydro catchments. Climate change is likely to make the North Island drier but NZ has only modest storage in the NI (mostly Lake Taupo)]</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00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This chart compares hydro lake levels in 2012 versus 2008, which as we saw earlier was a very difficult year for security of supply despite the availability of the Government’s </a:t>
            </a:r>
            <a:r>
              <a:rPr lang="en-NZ" sz="1200" dirty="0" err="1"/>
              <a:t>Whirinaki</a:t>
            </a:r>
            <a:r>
              <a:rPr lang="en-NZ" sz="1200" dirty="0"/>
              <a:t> reserve generation plant.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The chart shows that generators operated to preserve hydro lake levels earlier in the year, which preserved their option to use the water later in the winter.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This activity is consistent with the incentives on generator-retailers to avoid official conservation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Although spot market prices jumped sharply, there was no lobbying for government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And we also saw Meridian arrange a large swaption contract with Genesis, which provides Meridian with the right to call for a Huntly unit to enter the market so that it can preserve its hydro lake levels and it provides Genesis with a known forward demand for the unit, making it easier to commercially justify keeping the units ready to provide dry year 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This coordination among otherwise fierce competitors is a great example of how competitive markets can find ways to coordinate complicated situations very well. </a:t>
            </a:r>
          </a:p>
          <a:p>
            <a:endParaRPr lang="en-NZ" sz="1100" dirty="0"/>
          </a:p>
          <a:p>
            <a:r>
              <a:rPr lang="en-NZ" sz="1100" dirty="0"/>
              <a:t>Similarly, Meridian negotiated contractual arrangements with Rio Tinto that incentivised the latter to reduce their electricity demand when certain spot market situations occurred.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96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sz="1200" dirty="0"/>
              <a:t>Market phase II took SOS arrangements backwards because direct intervention through the Government installing the </a:t>
            </a:r>
            <a:r>
              <a:rPr lang="en-GB" sz="1200" dirty="0" err="1"/>
              <a:t>Whirinaki</a:t>
            </a:r>
            <a:r>
              <a:rPr lang="en-GB" sz="1200" dirty="0"/>
              <a:t> reserve energy plant was a time-inconsistent policy action</a:t>
            </a:r>
          </a:p>
          <a:p>
            <a:pPr marL="171450" indent="-171450" defTabSz="966246">
              <a:buFont typeface="Arial" panose="020B0604020202020204" pitchFamily="34" charset="0"/>
              <a:buChar char="•"/>
              <a:defRPr/>
            </a:pPr>
            <a:r>
              <a:rPr lang="en-GB" sz="1200" dirty="0"/>
              <a:t>And so it was just a matter of time before this was revealed to be the case.</a:t>
            </a:r>
          </a:p>
          <a:p>
            <a:pPr marL="171450" indent="-171450" defTabSz="966246">
              <a:buFont typeface="Arial" panose="020B0604020202020204" pitchFamily="34" charset="0"/>
              <a:buChar char="•"/>
              <a:defRPr/>
            </a:pPr>
            <a:r>
              <a:rPr lang="en-GB" sz="1200" dirty="0"/>
              <a:t>And as it turned out it only took 5 years for it to seriously harm security of supply. </a:t>
            </a:r>
          </a:p>
          <a:p>
            <a:pPr marL="171450" indent="-171450" defTabSz="966246">
              <a:buFont typeface="Arial" panose="020B0604020202020204" pitchFamily="34" charset="0"/>
              <a:buChar char="•"/>
              <a:defRPr/>
            </a:pPr>
            <a:r>
              <a:rPr lang="en-GB" sz="1200" dirty="0"/>
              <a:t>Using </a:t>
            </a:r>
            <a:r>
              <a:rPr lang="en-GB" sz="1200" dirty="0" err="1"/>
              <a:t>levypayers</a:t>
            </a:r>
            <a:r>
              <a:rPr lang="en-GB" sz="1200" dirty="0"/>
              <a:t> to fund its capital costs undermined private Incentives to invest in dry year cover and the policy commitment to never run it when spot prices were short of the plant’s SRMC were not credible and so were a poor set of decision rights.</a:t>
            </a:r>
          </a:p>
          <a:p>
            <a:pPr defTabSz="966246">
              <a:defRPr/>
            </a:pPr>
            <a:endParaRPr lang="en-GB" sz="1200" dirty="0"/>
          </a:p>
          <a:p>
            <a:pPr defTabSz="966246">
              <a:defRPr/>
            </a:pPr>
            <a:r>
              <a:rPr lang="en-GB" sz="1200" dirty="0"/>
              <a:t>Market phase III – the current arrangements  – are a significant improvement on market phase II for the reasons just discussed </a:t>
            </a:r>
          </a:p>
          <a:p>
            <a:pPr defTabSz="966246">
              <a:defRPr/>
            </a:pPr>
            <a:r>
              <a:rPr lang="en-GB" sz="1200" dirty="0"/>
              <a:t>But there is room for improvement.</a:t>
            </a:r>
          </a:p>
          <a:p>
            <a:pPr defTabSz="966246">
              <a:defRPr/>
            </a:pPr>
            <a:endParaRPr lang="en-GB" sz="120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16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r>
              <a:rPr lang="en-NZ" sz="1200" kern="1200" dirty="0">
                <a:solidFill>
                  <a:schemeClr val="tx1"/>
                </a:solidFill>
                <a:latin typeface="+mn-lt"/>
                <a:ea typeface="+mn-ea"/>
                <a:cs typeface="+mn-cs"/>
              </a:rPr>
              <a:t>Back in 2001 there were 5 large generators and 8 smaller ones competing in the spot market, and about 60 smaller ones connected to distribution networks and so competing indirectly. </a:t>
            </a:r>
          </a:p>
          <a:p>
            <a:pPr marL="171450" indent="-171450" algn="l" defTabSz="914400" rtl="0" eaLnBrk="1" latinLnBrk="0" hangingPunct="1">
              <a:buFont typeface="Arial" panose="020B0604020202020204" pitchFamily="34" charset="0"/>
              <a:buChar char="•"/>
            </a:pPr>
            <a:r>
              <a:rPr lang="en-NZ" sz="1200" kern="1200" dirty="0">
                <a:solidFill>
                  <a:schemeClr val="tx1"/>
                </a:solidFill>
                <a:latin typeface="+mn-lt"/>
                <a:ea typeface="+mn-ea"/>
                <a:cs typeface="+mn-cs"/>
              </a:rPr>
              <a:t>So, to understand competitive pricing behaviour in the spot market it is important to understand the concept of a pivotal generator. </a:t>
            </a:r>
          </a:p>
          <a:p>
            <a:pPr marL="171450" indent="-171450" algn="l" defTabSz="914400" rtl="0" eaLnBrk="1" latinLnBrk="0" hangingPunct="1">
              <a:buFont typeface="Arial" panose="020B0604020202020204" pitchFamily="34" charset="0"/>
              <a:buChar char="•"/>
            </a:pPr>
            <a:r>
              <a:rPr lang="en-NZ" sz="1200" kern="1200" dirty="0">
                <a:solidFill>
                  <a:schemeClr val="tx1"/>
                </a:solidFill>
                <a:latin typeface="+mn-lt"/>
                <a:ea typeface="+mn-ea"/>
                <a:cs typeface="+mn-cs"/>
              </a:rPr>
              <a:t>A generator is pivotal when national electricity demand cannot be met without drawing some output from that generator. </a:t>
            </a:r>
          </a:p>
          <a:p>
            <a:pPr marL="171450" indent="-171450" algn="l" defTabSz="914400" rtl="0" eaLnBrk="1" latinLnBrk="0" hangingPunct="1">
              <a:buFont typeface="Arial" panose="020B0604020202020204" pitchFamily="34" charset="0"/>
              <a:buChar char="•"/>
            </a:pPr>
            <a:r>
              <a:rPr lang="en-NZ" sz="1200" kern="1200" dirty="0">
                <a:solidFill>
                  <a:schemeClr val="tx1"/>
                </a:solidFill>
                <a:latin typeface="+mn-lt"/>
                <a:ea typeface="+mn-ea"/>
                <a:cs typeface="+mn-cs"/>
              </a:rPr>
              <a:t>That is, with all other generators producing flat out, there is insufficient generation to meet national electricity demand and so electricity from the pivotal generator is absolutely needed to avoid forced demand shedding.</a:t>
            </a:r>
          </a:p>
          <a:p>
            <a:pPr marL="171450" indent="-171450" algn="l" defTabSz="914400" rtl="0" eaLnBrk="1" latinLnBrk="0" hangingPunct="1">
              <a:buFont typeface="Arial" panose="020B0604020202020204" pitchFamily="34" charset="0"/>
              <a:buChar char="•"/>
            </a:pPr>
            <a:r>
              <a:rPr lang="en-NZ" sz="1200" kern="1200" dirty="0">
                <a:solidFill>
                  <a:schemeClr val="tx1"/>
                </a:solidFill>
                <a:latin typeface="+mn-lt"/>
                <a:ea typeface="+mn-ea"/>
                <a:cs typeface="+mn-cs"/>
              </a:rPr>
              <a:t>You can see that this means a pivotal generator has the ability to set the spot market price to essentially whatever level it likes.</a:t>
            </a:r>
          </a:p>
          <a:p>
            <a:pPr marL="171450" indent="-171450">
              <a:buFont typeface="Arial" panose="020B0604020202020204" pitchFamily="34" charset="0"/>
              <a:buChar char="•"/>
            </a:pPr>
            <a:r>
              <a:rPr lang="en-NZ" sz="1200" dirty="0"/>
              <a:t>And that’s what happened on 26 March 2011, which everyone in the sector refers to as Super Saturday</a:t>
            </a:r>
          </a:p>
          <a:p>
            <a:pPr lvl="1"/>
            <a:r>
              <a:rPr lang="en-NZ" sz="1200" dirty="0"/>
              <a:t>Genesis Energy drove spot prices to around $20,000/MWh for 8 hours for a large parts of the North Island, taking advantage of a planned transmission outage by Transpower.</a:t>
            </a:r>
          </a:p>
          <a:p>
            <a:pPr lvl="1"/>
            <a:r>
              <a:rPr lang="en-NZ" sz="1200" dirty="0"/>
              <a:t>After extensive investigation, the EA decided the event was an Undesirable Trading Situation (UTS) and reset spot prices to ~$3,000/MWh, which was still seen as extraordinarily high.</a:t>
            </a:r>
          </a:p>
          <a:p>
            <a:pPr lvl="1"/>
            <a:r>
              <a:rPr lang="en-NZ" sz="1050" dirty="0"/>
              <a:t>We decided the event was a UTS because had any one of five unusual factors not occurred, the event would not have occurred.</a:t>
            </a:r>
          </a:p>
          <a:p>
            <a:pPr lvl="1"/>
            <a:r>
              <a:rPr lang="en-NZ" sz="1050" dirty="0"/>
              <a:t>The most important factor was that on previous day Transpower had greatly underestimated electricity demand for 26 March, and so the high offer prices Genesis had placed in the stack didn’t come through in the form of forecast prices. Industrial consumers said they would’ve cut their demand if they had known that $20,000 prices might occur.</a:t>
            </a:r>
          </a:p>
          <a:p>
            <a:pPr lvl="1"/>
            <a:r>
              <a:rPr lang="en-NZ" sz="1050" dirty="0"/>
              <a:t>Another key factor was that Contact Energy had withdrawn their new Stratford gas </a:t>
            </a:r>
            <a:r>
              <a:rPr lang="en-NZ" sz="1050" dirty="0" err="1"/>
              <a:t>peaker</a:t>
            </a:r>
            <a:r>
              <a:rPr lang="en-NZ" sz="1050" dirty="0"/>
              <a:t> plant for further refinement, and told the investigation they wouldn’t have done had they thought spot prices would be $20,000.</a:t>
            </a:r>
          </a:p>
          <a:p>
            <a:pPr lvl="1"/>
            <a:r>
              <a:rPr lang="en-NZ" sz="1050" dirty="0"/>
              <a:t>There were other factors too, but in essence the EA took the view that the market had malfunctioned due to poor information, and inefficient generator incentives due to a transmission outage, and so letting the event stand would undermine confidence in the market.</a:t>
            </a:r>
          </a:p>
          <a:p>
            <a:pPr lvl="1"/>
            <a:r>
              <a:rPr lang="en-NZ" sz="1200" dirty="0"/>
              <a:t>So this is a round about way of saying the regime for dealing with market power events were just the UTS provisions in the rulebook</a:t>
            </a:r>
            <a:r>
              <a:rPr lang="en-NZ" sz="1050" dirty="0"/>
              <a:t>, which derived from the days when the spot market was self-regulated by the electricity industry. Just about all electricity and financial trading markets have UTS type provisions, to allow the market provider to deal with rare and unforeseeable dysfunctional situations.</a:t>
            </a:r>
          </a:p>
          <a:p>
            <a:pPr lvl="1"/>
            <a:r>
              <a:rPr lang="en-NZ" sz="1200" dirty="0"/>
              <a:t>And of course the more general anti-competitive conduct provisions in the Commerce Act</a:t>
            </a:r>
            <a:r>
              <a:rPr lang="en-NZ" sz="1050" dirty="0"/>
              <a:t> are also relevant for generator trading behaviour</a:t>
            </a:r>
            <a:r>
              <a:rPr lang="en-NZ" sz="1200" dirty="0"/>
              <a:t>.</a:t>
            </a:r>
          </a:p>
          <a:p>
            <a:endParaRPr lang="en-NZ" sz="1200" dirty="0"/>
          </a:p>
          <a:p>
            <a:pPr marL="171450" indent="-171450">
              <a:buFont typeface="Arial" panose="020B0604020202020204" pitchFamily="34" charset="0"/>
              <a:buChar char="•"/>
            </a:pPr>
            <a:r>
              <a:rPr lang="en-NZ" sz="1200" dirty="0"/>
              <a:t>Other more localised pivotal pricing events occurred in 2013, again when transmission outages occurred. </a:t>
            </a:r>
          </a:p>
          <a:p>
            <a:pPr marL="171450" indent="-171450">
              <a:buFont typeface="Arial" panose="020B0604020202020204" pitchFamily="34" charset="0"/>
              <a:buChar char="•"/>
            </a:pPr>
            <a:r>
              <a:rPr lang="en-NZ" sz="1050" dirty="0"/>
              <a:t>The very high prices were not to cover the costs of plants sitting idle the vast bulk of time, waiting for these kinds of circumstances to occur. Rather, they’re plants that would often run in the market. Coming shortly after Super Saturday, these events led to two concerns at the EA:</a:t>
            </a:r>
          </a:p>
          <a:p>
            <a:pPr lvl="1"/>
            <a:r>
              <a:rPr lang="en-NZ" sz="1050" dirty="0"/>
              <a:t>The first concern was that spot market purchasers were losing confidence that high wholesale prices were anywhere near efficient levels</a:t>
            </a:r>
          </a:p>
          <a:p>
            <a:pPr lvl="1"/>
            <a:r>
              <a:rPr lang="en-NZ" sz="1200" dirty="0"/>
              <a:t>Our main concern was that more frequent UTS allegations were occurring, which in our view carried a real risk the EA would be drawn into regularly setting spot prices or at the minimum undertaking costly and time-consuming investigations, leaving the market with heightened uncertainty for prolonged periods.</a:t>
            </a:r>
          </a:p>
          <a:p>
            <a:endParaRPr lang="en-NZ" sz="1200" dirty="0"/>
          </a:p>
          <a:p>
            <a:pPr marL="171450" indent="-171450">
              <a:buFont typeface="Arial" panose="020B0604020202020204" pitchFamily="34" charset="0"/>
              <a:buChar char="•"/>
            </a:pPr>
            <a:r>
              <a:rPr lang="en-NZ" sz="1200" dirty="0"/>
              <a:t>These concerns led to the introduction of trading conduct rules in 2014, which is now the other key feature of the regulatory regime for dealing with periods of weak competition.</a:t>
            </a:r>
          </a:p>
          <a:p>
            <a:pPr lvl="1"/>
            <a:r>
              <a:rPr lang="en-NZ" sz="1200" dirty="0"/>
              <a:t>The key idea was to incentivise competitive pricing during pivotal periods by creating a “safe harbour” from enforcement action if price offers in pivotal periods were similar to neighbouring periods when they were not pivotal or if the generator is actually a net buyer from the spot market when it is pivotal. If it is a net buyer then it has incentives to push spot prices down, not up.</a:t>
            </a:r>
          </a:p>
          <a:p>
            <a:pPr lvl="1"/>
            <a:r>
              <a:rPr lang="en-NZ" sz="1200" dirty="0"/>
              <a:t>In essence, the idea was to avoid lengthy investigations by having a pragmatic method of rejecting allegations of seriously inefficient trading behaviour, and also it was my hope the creation of the safe harbour created incentives for generators to ensure they’re within it when they’re likely to be pivotal. </a:t>
            </a:r>
          </a:p>
          <a:p>
            <a:pPr lvl="1"/>
            <a:r>
              <a:rPr lang="en-NZ" sz="1200" dirty="0"/>
              <a:t>I was hoping for a ‘win-win’ for consumers and generators.</a:t>
            </a:r>
          </a:p>
          <a:p>
            <a:pPr lvl="1"/>
            <a:r>
              <a:rPr lang="en-NZ" sz="1200" dirty="0"/>
              <a:t>The thing about this approach was that I had not anticipated an advisory group of industry participants coming up with the concept of a ‘high standard of trading conduct’ (HSOTC), and I had not anticipated the EA staff and Board going along with this – but of course, being a government agency, how could it not?</a:t>
            </a:r>
          </a:p>
          <a:p>
            <a:pPr lvl="1"/>
            <a:r>
              <a:rPr lang="en-NZ" sz="1200" dirty="0"/>
              <a:t>The great problem with this component of the proposed rules was that it was impossible to practicably define a high standard of conduct and so it went undefined, causing ongoing concerns that in my view undermined the overall intent of the scheme which was to have a pragmatic safe harbour.</a:t>
            </a:r>
          </a:p>
          <a:p>
            <a:pPr marL="171450" lvl="1" indent="-171450" algn="l" defTabSz="914400" rtl="0" eaLnBrk="1" latinLnBrk="0" hangingPunct="1">
              <a:buFont typeface="Arial" panose="020B0604020202020204" pitchFamily="34" charset="0"/>
              <a:buChar char="•"/>
            </a:pPr>
            <a:r>
              <a:rPr lang="en-NZ" sz="1200" kern="1200" dirty="0">
                <a:solidFill>
                  <a:schemeClr val="tx1"/>
                </a:solidFill>
                <a:latin typeface="+mn-lt"/>
                <a:ea typeface="+mn-ea"/>
                <a:cs typeface="+mn-cs"/>
              </a:rPr>
              <a:t>So, the EA’s regulatory regime for periods of weak competition now comprises both UTS and trading conduct rules, each requiring long investigations!</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66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Now that we’ve covered the history of where the market is at, let’s turn to the more recent challenges facing the electricity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50" dirty="0"/>
              <a:t>The supply challenges before 2018 were temporary events, arising from dry weather leading to low hydro inflows in our main hydro storage catchments, especially </a:t>
            </a:r>
            <a:r>
              <a:rPr lang="en-NZ" sz="1050" dirty="0" err="1"/>
              <a:t>Pukaki</a:t>
            </a:r>
            <a:r>
              <a:rPr lang="en-NZ" sz="105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50" dirty="0"/>
              <a:t>We call them “dry year” events but they never last more than 3- 4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050" dirty="0"/>
              <a:t>It is clear that the current supply challenges are more than temporary hydro events (see next slide).</a:t>
            </a:r>
          </a:p>
          <a:p>
            <a:endParaRPr lang="en-NZ" sz="11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341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This chart shows baseload futures prices at Benmore in South Canterbury.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The green line are prices for short-dated futures contracts, which are any contracts maturing within 12 months.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The brown line are prices for contracts maturing over the next 1 – 4 years.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You can see that within-year hydro conditions affect shorted-dated contract prices but not prices for long-dated contracts.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BTW, you can think of baseload futures as the financial analogue to a geothermal generation plant, producing the same amount of output 24x7 for every month of the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In essence, a baseload futures contract allows the contract holder to pay a set electricity price for a fixed amount of energy for every half hour for the duration of the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Which means the holder only pays the spot price on their level of demand in excess of their contracted volume.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Since October 2018, a suite of medium-term supply issues have developed: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In early 2018 the Govt announced a ban on offshore oil &amp; gas exploration, which took the gas and electricity sectors by surprise but didn’t seem to move futures prices at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By Oct 2018 problems with </a:t>
            </a:r>
            <a:r>
              <a:rPr lang="en-NZ" sz="1200" dirty="0" err="1"/>
              <a:t>Pohokura</a:t>
            </a:r>
            <a:r>
              <a:rPr lang="en-NZ" sz="1200" dirty="0"/>
              <a:t> gas supply became evident, greatly reducing gas flexibility to feed ‘dry year’ generation.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Also in 2020 the Govt doubles down on its 100% REG target by bringing it forward to 2030 (from 2035)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This is despite analysis from the Interim Climate Change Committee (ICCC) showing that going from 98% to 100% is likely to increase wholesale prices by 40% and increase GHG emissions 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The Tiwai ‘flip flop’ also occurred in 2020, which greatly reduced prices for long-dated futures, presenting an excellent opportunity for hedging at low prices for several years ahead.</a:t>
            </a:r>
          </a:p>
          <a:p>
            <a:pPr marL="0" lvl="1" indent="0" algn="l" defTabSz="914400" rtl="0" eaLnBrk="1" latinLnBrk="0" hangingPunct="1">
              <a:buFont typeface="Arial" panose="020B0604020202020204" pitchFamily="34" charset="0"/>
              <a:buNone/>
            </a:pPr>
            <a:endParaRPr lang="en-NZ" sz="1200" kern="1200" dirty="0">
              <a:solidFill>
                <a:schemeClr val="tx1"/>
              </a:solidFill>
              <a:latin typeface="+mn-lt"/>
              <a:ea typeface="+mn-ea"/>
              <a:cs typeface="+mn-cs"/>
            </a:endParaRPr>
          </a:p>
          <a:p>
            <a:pPr marL="0" lvl="1" indent="0" algn="l" defTabSz="914400" rtl="0" eaLnBrk="1" latinLnBrk="0" hangingPunct="1">
              <a:buFont typeface="Arial" panose="020B0604020202020204" pitchFamily="34" charset="0"/>
              <a:buNone/>
            </a:pPr>
            <a:r>
              <a:rPr lang="en-NZ" sz="1200" kern="1200" dirty="0">
                <a:solidFill>
                  <a:schemeClr val="tx1"/>
                </a:solidFill>
                <a:latin typeface="+mn-lt"/>
                <a:ea typeface="+mn-ea"/>
                <a:cs typeface="+mn-cs"/>
              </a:rPr>
              <a:t>Mixed in with this are some temporary dry year issues, one in </a:t>
            </a:r>
            <a:r>
              <a:rPr lang="en-NZ" sz="1200" dirty="0"/>
              <a:t>Feb/Mar 2019 and another one in Mar – April 2021.</a:t>
            </a:r>
          </a:p>
          <a:p>
            <a:pPr marL="171450" lvl="1" indent="-171450" algn="l" defTabSz="914400" rtl="0" eaLnBrk="1" latinLnBrk="0" hangingPunct="1">
              <a:buFont typeface="Arial" panose="020B0604020202020204" pitchFamily="34" charset="0"/>
              <a:buChar char="•"/>
            </a:pPr>
            <a:r>
              <a:rPr lang="en-NZ" sz="1200" dirty="0"/>
              <a:t>The Minister of Energy publicly pushed back on industrial consumers arguing for her intervention, saying they chose to under-hedge in the expectation of low spot prices and so they need to lie in the bed they made for themselves.</a:t>
            </a:r>
          </a:p>
          <a:p>
            <a:pPr marL="171450" lvl="1" indent="-171450" algn="l" defTabSz="914400" rtl="0" eaLnBrk="1" latinLnBrk="0" hangingPunct="1">
              <a:buFont typeface="Arial" panose="020B0604020202020204" pitchFamily="34" charset="0"/>
              <a:buChar char="•"/>
            </a:pPr>
            <a:r>
              <a:rPr lang="en-NZ" sz="1200" dirty="0"/>
              <a:t>Although I feel for the unhedged industrial consumers, I was heartened by the Minister’s statements as it suggests the stress testing regime is proving beneficial regardless of the colour of the government.</a:t>
            </a:r>
          </a:p>
          <a:p>
            <a:pPr marL="0" lvl="1" indent="0" algn="l" defTabSz="914400" rtl="0" eaLnBrk="1" latinLnBrk="0" hangingPunct="1">
              <a:buFont typeface="Arial" panose="020B0604020202020204" pitchFamily="34" charset="0"/>
              <a:buNone/>
            </a:pPr>
            <a:endParaRPr lang="en-NZ"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dirty="0"/>
              <a:t>Underpinning the extraordinarily high short-dated prices in 2021 are that: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I understand from another seminar that diesel prices have risen to levels equivalent to $200-$300 per MWh, which means when </a:t>
            </a:r>
            <a:r>
              <a:rPr lang="en-NZ" sz="1200" dirty="0" err="1"/>
              <a:t>Whirinaki</a:t>
            </a:r>
            <a:r>
              <a:rPr lang="en-NZ" sz="1200" dirty="0"/>
              <a:t> is operating spot prices are reaching $300 - $400 per MWh</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Also, spot market gas prices are 3 – 4 times higher than has been the case for many years, due to reduced gas field deliverability.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And so that will also be driving short-dated contract prices above $200 for the first time.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Long-dated prices have also risen above $100 per MWh, which I understand reflects generators reassessment of the medium term risks arising from reduced gas flex and deliverability.</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kern="1200" dirty="0">
                <a:solidFill>
                  <a:schemeClr val="tx1"/>
                </a:solidFill>
                <a:latin typeface="+mn-lt"/>
                <a:ea typeface="+mn-ea"/>
                <a:cs typeface="+mn-cs"/>
              </a:rPr>
              <a:t>It seems to me that the customer compensation scheme is once again providing appropriate incentives for generators to address these issues by arranging demand reductions with their industrial customers, such as occurred with the Tiwai smelter, and increasing their gas generation capabilities by negotiating gas swaps with the largest gas user in the country, Methanex.</a:t>
            </a:r>
          </a:p>
          <a:p>
            <a:pPr marL="0" lvl="1" indent="0" algn="l" defTabSz="914400" rtl="0" eaLnBrk="1" latinLnBrk="0" hangingPunct="1">
              <a:buFont typeface="Arial" panose="020B0604020202020204" pitchFamily="34" charset="0"/>
              <a:buNone/>
            </a:pPr>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39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dirty="0">
                <a:latin typeface="+mn-lt"/>
              </a:rPr>
              <a:t>In the interests of saving time, I’m going to discuss this issue quickly, but I’m happy to come back to it at question time if people wish. Two matters I’ll skip over is the Nov/Dec 2019 UTS event and the recent decision by the EA to replace the existing trading conduct rules with a more theoretical approach.</a:t>
            </a:r>
          </a:p>
          <a:p>
            <a:pPr marL="0" indent="0">
              <a:buFont typeface="Arial" panose="020B0604020202020204" pitchFamily="34" charset="0"/>
              <a:buNone/>
            </a:pPr>
            <a:endParaRPr lang="en-NZ" sz="1200" dirty="0">
              <a:latin typeface="+mn-lt"/>
            </a:endParaRPr>
          </a:p>
          <a:p>
            <a:pPr marL="0" indent="0">
              <a:buFont typeface="Arial" panose="020B0604020202020204" pitchFamily="34" charset="0"/>
              <a:buNone/>
            </a:pPr>
            <a:r>
              <a:rPr lang="en-NZ" sz="1200" dirty="0">
                <a:latin typeface="+mn-lt"/>
              </a:rPr>
              <a:t>One point I want to make, though, is that there has been a rapid reduction in gas sector investment and workforce. With new coal- and diesel-fired reserve generation not politically palatable, there is very little scope for new parties to build generation to provide dry year cover, reducing competitive pressure in the market. </a:t>
            </a:r>
          </a:p>
          <a:p>
            <a:pPr marL="0" indent="0">
              <a:buFont typeface="Arial" panose="020B0604020202020204" pitchFamily="34" charset="0"/>
              <a:buNone/>
            </a:pPr>
            <a:endParaRPr lang="en-NZ" sz="1200" dirty="0">
              <a:latin typeface="+mn-lt"/>
            </a:endParaRPr>
          </a:p>
          <a:p>
            <a:r>
              <a:rPr lang="en-NZ" sz="1200" dirty="0">
                <a:solidFill>
                  <a:srgbClr val="1F497D"/>
                </a:solidFill>
                <a:effectLst/>
                <a:latin typeface="+mn-lt"/>
                <a:ea typeface="Times New Roman" panose="02020603050405020304" pitchFamily="18" charset="0"/>
              </a:rPr>
              <a:t>This basically kills any chances for large energy-intensive consumers to negotiate a multi-year power purchase agreement (PPA) with a generator bringing on new sources of wind or solar energy, because industrial consumers use a constant amount of power 24x7. </a:t>
            </a:r>
          </a:p>
          <a:p>
            <a:endParaRPr lang="en-NZ" sz="1200" dirty="0">
              <a:solidFill>
                <a:srgbClr val="1F497D"/>
              </a:solidFill>
              <a:effectLst/>
              <a:latin typeface="+mn-lt"/>
              <a:ea typeface="Times New Roman" panose="02020603050405020304" pitchFamily="18" charset="0"/>
            </a:endParaRPr>
          </a:p>
          <a:p>
            <a:r>
              <a:rPr lang="en-NZ" sz="1200" dirty="0">
                <a:solidFill>
                  <a:srgbClr val="1F497D"/>
                </a:solidFill>
                <a:effectLst/>
                <a:latin typeface="+mn-lt"/>
                <a:ea typeface="Times New Roman" panose="02020603050405020304" pitchFamily="18" charset="0"/>
              </a:rPr>
              <a:t>If a wind or solar generator agreed to such a PPA it would either need it would need a cost-efficient way of covering for times when their generation was not operating. </a:t>
            </a:r>
            <a:endParaRPr lang="en-NZ" sz="1200" dirty="0">
              <a:effectLst/>
              <a:latin typeface="+mn-lt"/>
              <a:ea typeface="Times New Roman" panose="02020603050405020304" pitchFamily="18" charset="0"/>
            </a:endParaRPr>
          </a:p>
          <a:p>
            <a:endParaRPr lang="en-NZ" sz="1200" dirty="0">
              <a:solidFill>
                <a:srgbClr val="1F497D"/>
              </a:solidFill>
              <a:effectLst/>
              <a:latin typeface="+mn-lt"/>
              <a:ea typeface="Times New Roman" panose="02020603050405020304" pitchFamily="18" charset="0"/>
            </a:endParaRPr>
          </a:p>
          <a:p>
            <a:r>
              <a:rPr lang="en-NZ" sz="1200" dirty="0">
                <a:solidFill>
                  <a:srgbClr val="1F497D"/>
                </a:solidFill>
                <a:effectLst/>
                <a:latin typeface="+mn-lt"/>
                <a:ea typeface="Times New Roman" panose="02020603050405020304" pitchFamily="18" charset="0"/>
              </a:rPr>
              <a:t>One option is to buy from the spot market to cover those periods, but spot prices tends to be high when intermittent generation is low because market supply tends to be tight at those times. </a:t>
            </a:r>
          </a:p>
          <a:p>
            <a:endParaRPr lang="en-NZ" sz="1200" dirty="0">
              <a:solidFill>
                <a:srgbClr val="1F497D"/>
              </a:solidFill>
              <a:effectLst/>
              <a:latin typeface="+mn-lt"/>
              <a:ea typeface="Times New Roman" panose="02020603050405020304" pitchFamily="18" charset="0"/>
            </a:endParaRPr>
          </a:p>
          <a:p>
            <a:r>
              <a:rPr lang="en-NZ" sz="1200" dirty="0">
                <a:solidFill>
                  <a:srgbClr val="1F497D"/>
                </a:solidFill>
                <a:effectLst/>
                <a:latin typeface="+mn-lt"/>
                <a:ea typeface="Times New Roman" panose="02020603050405020304" pitchFamily="18" charset="0"/>
              </a:rPr>
              <a:t>Usually another good option is for suppliers of a PPA to invest in their own gas </a:t>
            </a:r>
            <a:r>
              <a:rPr lang="en-NZ" sz="1200" dirty="0" err="1">
                <a:solidFill>
                  <a:srgbClr val="1F497D"/>
                </a:solidFill>
                <a:effectLst/>
                <a:latin typeface="+mn-lt"/>
                <a:ea typeface="Times New Roman" panose="02020603050405020304" pitchFamily="18" charset="0"/>
              </a:rPr>
              <a:t>peaker</a:t>
            </a:r>
            <a:r>
              <a:rPr lang="en-NZ" sz="1200" dirty="0">
                <a:solidFill>
                  <a:srgbClr val="1F497D"/>
                </a:solidFill>
                <a:effectLst/>
                <a:latin typeface="+mn-lt"/>
                <a:ea typeface="Times New Roman" panose="02020603050405020304" pitchFamily="18" charset="0"/>
              </a:rPr>
              <a:t>, but that isn’t feasible under the current gas industry situation.</a:t>
            </a:r>
            <a:endParaRPr lang="en-NZ" sz="1200" dirty="0">
              <a:effectLst/>
              <a:latin typeface="+mn-lt"/>
              <a:ea typeface="Times New Roman" panose="02020603050405020304" pitchFamily="18" charset="0"/>
            </a:endParaRPr>
          </a:p>
          <a:p>
            <a:r>
              <a:rPr lang="en-NZ" sz="1200" dirty="0">
                <a:solidFill>
                  <a:srgbClr val="1F497D"/>
                </a:solidFill>
                <a:effectLst/>
                <a:latin typeface="+mn-lt"/>
                <a:ea typeface="Times New Roman" panose="02020603050405020304" pitchFamily="18" charset="0"/>
              </a:rPr>
              <a:t> </a:t>
            </a:r>
            <a:endParaRPr lang="en-NZ" sz="1200" dirty="0">
              <a:effectLst/>
              <a:latin typeface="+mn-lt"/>
              <a:ea typeface="Times New Roman" panose="02020603050405020304" pitchFamily="18" charset="0"/>
            </a:endParaRPr>
          </a:p>
          <a:p>
            <a:r>
              <a:rPr lang="en-NZ" sz="1200" dirty="0">
                <a:solidFill>
                  <a:srgbClr val="1F497D"/>
                </a:solidFill>
                <a:effectLst/>
                <a:latin typeface="+mn-lt"/>
                <a:ea typeface="Times New Roman" panose="02020603050405020304" pitchFamily="18" charset="0"/>
              </a:rPr>
              <a:t>This leaves new geothermal generation as the primary option for making a PPA with industrial consumers, however there are only two existing generation companies (Contact and Mercury) with significant experience in that technology and obtaining resource consents is time-consuming. </a:t>
            </a:r>
            <a:endParaRPr lang="en-NZ" sz="1200" dirty="0">
              <a:effectLst/>
              <a:latin typeface="+mn-lt"/>
              <a:ea typeface="Times New Roman" panose="02020603050405020304" pitchFamily="18" charset="0"/>
            </a:endParaRPr>
          </a:p>
          <a:p>
            <a:pPr marL="0" indent="0">
              <a:buFont typeface="Arial" panose="020B0604020202020204" pitchFamily="34" charset="0"/>
              <a:buNone/>
            </a:pPr>
            <a:endParaRPr lang="en-NZ" sz="1200" dirty="0">
              <a:latin typeface="+mn-lt"/>
            </a:endParaRPr>
          </a:p>
          <a:p>
            <a:pPr marL="0" indent="0">
              <a:buFont typeface="Arial" panose="020B0604020202020204" pitchFamily="34" charset="0"/>
              <a:buNone/>
            </a:pPr>
            <a:r>
              <a:rPr lang="en-NZ" sz="1200" dirty="0">
                <a:latin typeface="+mn-lt"/>
              </a:rPr>
              <a:t>So, for the medium-term, it appears the market for dry year cover looks to be rather concentrated and competitive pressures probably weaker than they have been for many years.</a:t>
            </a:r>
          </a:p>
          <a:p>
            <a:pPr marL="0" indent="0">
              <a:buFont typeface="Arial" panose="020B0604020202020204" pitchFamily="34" charset="0"/>
              <a:buNone/>
            </a:pPr>
            <a:r>
              <a:rPr lang="en-NZ" sz="1200" dirty="0">
                <a:latin typeface="+mn-lt"/>
              </a:rPr>
              <a:t>-----</a:t>
            </a:r>
          </a:p>
          <a:p>
            <a:pPr marL="171450" indent="-171450">
              <a:buFont typeface="Arial" panose="020B0604020202020204" pitchFamily="34" charset="0"/>
              <a:buChar char="•"/>
            </a:pPr>
            <a:r>
              <a:rPr lang="en-NZ" sz="1050" dirty="0"/>
              <a:t>Nov/Dec 2019 hydro flooding event</a:t>
            </a:r>
          </a:p>
          <a:p>
            <a:pPr lvl="1"/>
            <a:r>
              <a:rPr lang="en-NZ" sz="1050" dirty="0"/>
              <a:t>South Island spot prices remain ~$100/MWh despite flooding in our main SI hydro schemes</a:t>
            </a:r>
          </a:p>
          <a:p>
            <a:pPr lvl="1"/>
            <a:r>
              <a:rPr lang="en-NZ" sz="1050" dirty="0"/>
              <a:t>EA decides the event was a UTS … reset spot prices to ~$6/MWh</a:t>
            </a:r>
          </a:p>
          <a:p>
            <a:pPr lvl="1"/>
            <a:r>
              <a:rPr lang="en-NZ" sz="1050" dirty="0"/>
              <a:t>EA decides generator offering decisions do not breach trading conduct rules (</a:t>
            </a:r>
            <a:r>
              <a:rPr lang="en-NZ" sz="1050" dirty="0" err="1"/>
              <a:t>ie</a:t>
            </a:r>
            <a:r>
              <a:rPr lang="en-NZ" sz="1050" dirty="0"/>
              <a:t> HSOTC rules)</a:t>
            </a:r>
          </a:p>
          <a:p>
            <a:pPr marL="171450" indent="-171450">
              <a:buFont typeface="Arial" panose="020B0604020202020204" pitchFamily="34" charset="0"/>
              <a:buChar char="•"/>
            </a:pPr>
            <a:r>
              <a:rPr lang="en-NZ" sz="1050" dirty="0"/>
              <a:t>Ongoing high wholesale prices</a:t>
            </a:r>
          </a:p>
          <a:p>
            <a:pPr lvl="1"/>
            <a:r>
              <a:rPr lang="en-NZ" sz="1050" dirty="0"/>
              <a:t>Context 1: retailers/industrial consumers regularly complain about high wholesale prices but don’t secure own generation</a:t>
            </a:r>
          </a:p>
          <a:p>
            <a:pPr lvl="1"/>
            <a:r>
              <a:rPr lang="en-NZ" sz="1050" dirty="0"/>
              <a:t>Context 2: significant medium-term supply issues, and so wholesale prices should rise appreciably?</a:t>
            </a:r>
          </a:p>
          <a:p>
            <a:pPr marL="171450" indent="-171450">
              <a:buFont typeface="Arial" panose="020B0604020202020204" pitchFamily="34" charset="0"/>
              <a:buChar char="•"/>
            </a:pPr>
            <a:r>
              <a:rPr lang="en-NZ" sz="1050" dirty="0"/>
              <a:t>EA is replacing HSOTC rules with more theoretical approach</a:t>
            </a:r>
          </a:p>
          <a:p>
            <a:pPr lvl="1"/>
            <a:r>
              <a:rPr lang="en-NZ" sz="1050" dirty="0"/>
              <a:t>Reason 1: the safe harbour provisions could lead to outcomes that are inconsistent with intended purpose of the rules</a:t>
            </a:r>
          </a:p>
          <a:p>
            <a:pPr lvl="1"/>
            <a:r>
              <a:rPr lang="en-NZ" sz="1050" dirty="0"/>
              <a:t>Reason 2: replace vague notion of ‘high standard of trading conduct’ with a standard economic efficiency framework</a:t>
            </a:r>
          </a:p>
          <a:p>
            <a:pPr lvl="1"/>
            <a:r>
              <a:rPr lang="en-NZ" sz="1050" dirty="0"/>
              <a:t>Key idea: generators must always offer into spot market </a:t>
            </a:r>
            <a:r>
              <a:rPr lang="en-NZ" sz="1050" u="sng" dirty="0"/>
              <a:t>as if</a:t>
            </a:r>
            <a:r>
              <a:rPr lang="en-NZ" sz="1050" dirty="0"/>
              <a:t> no generator has </a:t>
            </a:r>
            <a:r>
              <a:rPr lang="en-NZ" sz="1050" u="sng" dirty="0"/>
              <a:t>significant</a:t>
            </a:r>
            <a:r>
              <a:rPr lang="en-NZ" sz="1050" dirty="0"/>
              <a:t> market power</a:t>
            </a:r>
          </a:p>
          <a:p>
            <a:pPr lvl="2"/>
            <a:r>
              <a:rPr lang="en-NZ" sz="1050" dirty="0"/>
              <a:t>But, for all practicable purposes, the concept of </a:t>
            </a:r>
            <a:r>
              <a:rPr lang="en-NZ" sz="1050" u="sng" dirty="0"/>
              <a:t>significant</a:t>
            </a:r>
            <a:r>
              <a:rPr lang="en-NZ" sz="1050" dirty="0"/>
              <a:t> market power is undefined and I would expect similar issues arising as occurred with the high standard of trading conduct.</a:t>
            </a:r>
          </a:p>
          <a:p>
            <a:pPr lvl="2"/>
            <a:endParaRPr lang="en-NZ" sz="1050" dirty="0"/>
          </a:p>
          <a:p>
            <a:pPr marL="171450" indent="-171450">
              <a:buFont typeface="Arial" panose="020B0604020202020204" pitchFamily="34" charset="0"/>
              <a:buChar char="•"/>
            </a:pPr>
            <a:r>
              <a:rPr lang="en-GB" sz="1050" dirty="0"/>
              <a:t>Market power becomes significant when its exercise would have a net adverse impact on economic efficiency, which includes productive, allocative and dynamic efficiency.</a:t>
            </a:r>
          </a:p>
          <a:p>
            <a:pPr marL="171450" indent="-171450">
              <a:buFont typeface="Arial" panose="020B0604020202020204" pitchFamily="34" charset="0"/>
              <a:buChar char="•"/>
            </a:pPr>
            <a:r>
              <a:rPr lang="en-GB" sz="1050" dirty="0"/>
              <a:t>The Authority considers that options involving direct intervention in the market (be it through offer or price caps or structural measures) would be unduly prescriptive and more administratively complex and costly to implement when compared to the apparent problem they seek to resolve. </a:t>
            </a:r>
          </a:p>
          <a:p>
            <a:pPr marL="171450" indent="-171450">
              <a:buFont typeface="Arial" panose="020B0604020202020204" pitchFamily="34" charset="0"/>
              <a:buChar char="•"/>
            </a:pPr>
            <a:r>
              <a:rPr lang="en-GB" sz="1050" dirty="0"/>
              <a:t>However, the Authority will reconsider these options if the proposed trading conduct rule is not effective at deterring the exercise of significant market power in the wholesale electricity spot market when competition is weak.</a:t>
            </a:r>
            <a:endParaRPr lang="en-NZ" sz="1050" dirty="0"/>
          </a:p>
          <a:p>
            <a:pPr lvl="2"/>
            <a:endParaRPr lang="en-NZ"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171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dirty="0"/>
              <a:t>As I expect you know well, the Government’s approach to achieving net-zero carbon by 2050 involves electrification of </a:t>
            </a:r>
            <a:r>
              <a:rPr lang="en-NZ" sz="1200" dirty="0">
                <a:latin typeface="+mn-lt"/>
              </a:rPr>
              <a:t>transport &amp; industry process heat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latin typeface="+mn-lt"/>
                <a:ea typeface="+mn-ea"/>
                <a:cs typeface="+mn-cs"/>
              </a:rPr>
              <a:t>Which Transpower has estimated may increase electricity consumption by 55-70% over next 30 years and increase generation capacity by 170%, with flow on implications for T&amp;D capacity requirements.</a:t>
            </a:r>
          </a:p>
          <a:p>
            <a:pPr marL="0" indent="0" algn="l" defTabSz="914400" rtl="0" eaLnBrk="1" latinLnBrk="0" hangingPunct="1">
              <a:buFont typeface="Arial" panose="020B0604020202020204" pitchFamily="34" charset="0"/>
              <a:buNone/>
            </a:pPr>
            <a:endParaRPr lang="en-NZ" sz="1200" kern="1200" dirty="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r>
              <a:rPr lang="en-NZ" sz="1200" kern="1200" dirty="0">
                <a:solidFill>
                  <a:schemeClr val="tx1"/>
                </a:solidFill>
                <a:latin typeface="+mn-lt"/>
                <a:ea typeface="+mn-ea"/>
                <a:cs typeface="+mn-cs"/>
              </a:rPr>
              <a:t>The build opportunity over the next 30 years is likely to be great for enhancing generator competition generally, and I have no doubts new supply will come on the market to meet demand increases provided consenting decision-making is timely. </a:t>
            </a:r>
          </a:p>
          <a:p>
            <a:pPr marL="171450" indent="-171450" algn="l" defTabSz="914400" rtl="0" eaLnBrk="1" latinLnBrk="0" hangingPunct="1">
              <a:buFont typeface="Arial" panose="020B0604020202020204" pitchFamily="34" charset="0"/>
              <a:buChar char="•"/>
            </a:pPr>
            <a:r>
              <a:rPr lang="en-NZ" sz="1200" dirty="0"/>
              <a:t>There has been concern in some quarters that generators will wait until demand and prices pickup, resulting in periods of under supply.</a:t>
            </a:r>
          </a:p>
          <a:p>
            <a:pPr marL="171450" indent="-171450" algn="l" defTabSz="914400" rtl="0" eaLnBrk="1" latinLnBrk="0" hangingPunct="1">
              <a:buFont typeface="Arial" panose="020B0604020202020204" pitchFamily="34" charset="0"/>
              <a:buChar char="•"/>
            </a:pPr>
            <a:r>
              <a:rPr lang="en-NZ" sz="1200" dirty="0"/>
              <a:t>But in my view existing and prospective generators have strong incentives to add new supply to match new demand because those that bring new generation on first get the first crack at securing new customers and new hedge contracts.</a:t>
            </a:r>
          </a:p>
          <a:p>
            <a:pPr marL="628650" lvl="1" indent="-171450" algn="l" defTabSz="914400" rtl="0" eaLnBrk="1" latinLnBrk="0" hangingPunct="1">
              <a:buFont typeface="Arial" panose="020B0604020202020204" pitchFamily="34" charset="0"/>
              <a:buChar char="•"/>
            </a:pPr>
            <a:r>
              <a:rPr lang="en-NZ" sz="1200" dirty="0"/>
              <a:t>This is especially so when interest rates are extraordinarily low, as the opportunity cost of carrying spare capacity until demand picks up is low</a:t>
            </a:r>
          </a:p>
          <a:p>
            <a:pPr marL="628650" lvl="1" indent="-171450" algn="l" defTabSz="914400" rtl="0" eaLnBrk="1" latinLnBrk="0" hangingPunct="1">
              <a:buFont typeface="Arial" panose="020B0604020202020204" pitchFamily="34" charset="0"/>
              <a:buChar char="•"/>
            </a:pPr>
            <a:r>
              <a:rPr lang="en-NZ" sz="1200" dirty="0"/>
              <a:t>Which I think explains why all four of the largest generators have announced plans to build additional wind generation in the near future</a:t>
            </a:r>
          </a:p>
          <a:p>
            <a:pPr marL="628650" lvl="1" indent="-171450" algn="l" defTabSz="914400" rtl="0" eaLnBrk="1" latinLnBrk="0" hangingPunct="1">
              <a:buFont typeface="Arial" panose="020B0604020202020204" pitchFamily="34" charset="0"/>
              <a:buChar char="•"/>
            </a:pPr>
            <a:r>
              <a:rPr lang="en-NZ" sz="1200" dirty="0"/>
              <a:t>Gary Holden has announced imminent plans to build a large solar far up north</a:t>
            </a:r>
          </a:p>
          <a:p>
            <a:pPr marL="628650" lvl="1" indent="-171450" algn="l" defTabSz="914400" rtl="0" eaLnBrk="1" latinLnBrk="0" hangingPunct="1">
              <a:buFont typeface="Arial" panose="020B0604020202020204" pitchFamily="34" charset="0"/>
              <a:buChar char="•"/>
            </a:pPr>
            <a:r>
              <a:rPr lang="en-NZ" sz="1200" dirty="0"/>
              <a:t>And in recent weeks I’ve become aware of real interest in the NZ market from international players.</a:t>
            </a:r>
          </a:p>
          <a:p>
            <a:pPr lvl="1">
              <a:lnSpc>
                <a:spcPct val="100000"/>
              </a:lnSpc>
            </a:pPr>
            <a:endParaRPr lang="en-NZ" sz="1200" dirty="0"/>
          </a:p>
          <a:p>
            <a:pPr marL="0" lvl="1" indent="0" algn="l" defTabSz="914400" rtl="0" eaLnBrk="1" latinLnBrk="0" hangingPunct="1">
              <a:lnSpc>
                <a:spcPct val="100000"/>
              </a:lnSpc>
              <a:buFont typeface="Arial" panose="020B0604020202020204" pitchFamily="34" charset="0"/>
              <a:buNone/>
            </a:pPr>
            <a:r>
              <a:rPr lang="en-NZ" sz="1200" kern="1200" dirty="0">
                <a:solidFill>
                  <a:schemeClr val="tx1"/>
                </a:solidFill>
                <a:latin typeface="+mn-lt"/>
                <a:ea typeface="+mn-ea"/>
                <a:cs typeface="+mn-cs"/>
              </a:rPr>
              <a:t>I mentioned a few minutes ago that the medium term prospects are not bright for competitive provision of dry year cover, but the longer term prospects look promising.</a:t>
            </a:r>
          </a:p>
          <a:p>
            <a:pPr marL="0" lvl="1" indent="0" algn="l" defTabSz="914400" rtl="0" eaLnBrk="1" latinLnBrk="0" hangingPunct="1">
              <a:lnSpc>
                <a:spcPct val="100000"/>
              </a:lnSpc>
              <a:buFont typeface="Arial" panose="020B0604020202020204" pitchFamily="34" charset="0"/>
              <a:buNone/>
            </a:pPr>
            <a:r>
              <a:rPr lang="en-NZ" sz="1200" kern="1200" dirty="0">
                <a:solidFill>
                  <a:schemeClr val="tx1"/>
                </a:solidFill>
                <a:latin typeface="+mn-lt"/>
                <a:ea typeface="+mn-ea"/>
                <a:cs typeface="+mn-cs"/>
              </a:rPr>
              <a:t> </a:t>
            </a:r>
          </a:p>
          <a:p>
            <a:pPr marL="0" indent="0">
              <a:buFont typeface="Arial" panose="020B0604020202020204" pitchFamily="34" charset="0"/>
              <a:buNone/>
            </a:pPr>
            <a:r>
              <a:rPr lang="en-NZ" sz="1200" dirty="0"/>
              <a:t>One of the future commercial possibilities is for large scale wind generation to be built to supply a hydrogen plant, because technologically it doesn’t need a steady source of power. </a:t>
            </a:r>
          </a:p>
          <a:p>
            <a:pPr marL="171450" indent="-171450">
              <a:buFont typeface="Arial" panose="020B0604020202020204" pitchFamily="34" charset="0"/>
              <a:buChar char="•"/>
            </a:pPr>
            <a:r>
              <a:rPr lang="en-NZ" sz="1200" dirty="0"/>
              <a:t>Hydrogen is seen by its commercial backers, </a:t>
            </a:r>
            <a:r>
              <a:rPr lang="en-NZ" sz="1200" dirty="0" err="1"/>
              <a:t>Hiringa</a:t>
            </a:r>
            <a:r>
              <a:rPr lang="en-NZ" sz="1200" dirty="0"/>
              <a:t> Energy, as a key solution for decarbonising heavy transport. </a:t>
            </a:r>
          </a:p>
          <a:p>
            <a:pPr marL="171450" indent="-171450">
              <a:buFont typeface="Arial" panose="020B0604020202020204" pitchFamily="34" charset="0"/>
              <a:buChar char="•"/>
            </a:pPr>
            <a:r>
              <a:rPr lang="en-NZ" sz="1200" dirty="0"/>
              <a:t>They are racing to bring in hydrogen-powered trucks and are installing hydrogen fuelling stations in the NI, seeking to get ahead of inevitable competitors.</a:t>
            </a:r>
          </a:p>
          <a:p>
            <a:pPr marL="171450" indent="-171450">
              <a:buFont typeface="Arial" panose="020B0604020202020204" pitchFamily="34" charset="0"/>
              <a:buChar char="•"/>
            </a:pPr>
            <a:r>
              <a:rPr lang="en-NZ" sz="1200" dirty="0"/>
              <a:t>But in addition to fuelling trucks, hydrogen could be stored for conversion back to electricity when the hydro lakes are low</a:t>
            </a:r>
          </a:p>
          <a:p>
            <a:pPr marL="171450" indent="-171450">
              <a:buFont typeface="Arial" panose="020B0604020202020204" pitchFamily="34" charset="0"/>
              <a:buChar char="•"/>
            </a:pPr>
            <a:r>
              <a:rPr lang="en-NZ" sz="1200" dirty="0"/>
              <a:t>Although the technology would need to improve to make that a commercially viable prospect,  </a:t>
            </a:r>
          </a:p>
          <a:p>
            <a:pPr marL="171450" indent="-171450">
              <a:buFont typeface="Arial" panose="020B0604020202020204" pitchFamily="34" charset="0"/>
              <a:buChar char="•"/>
            </a:pPr>
            <a:r>
              <a:rPr lang="en-NZ" sz="1200" dirty="0"/>
              <a:t>As hydrogen production and storage technology is consistent with competitive provision, </a:t>
            </a:r>
          </a:p>
          <a:p>
            <a:pPr marL="171450" indent="-171450">
              <a:buFont typeface="Arial" panose="020B0604020202020204" pitchFamily="34" charset="0"/>
              <a:buChar char="•"/>
            </a:pPr>
            <a:r>
              <a:rPr lang="en-NZ" sz="1200" kern="1200" dirty="0">
                <a:solidFill>
                  <a:schemeClr val="tx1"/>
                </a:solidFill>
                <a:latin typeface="+mn-lt"/>
                <a:ea typeface="+mn-ea"/>
                <a:cs typeface="+mn-cs"/>
              </a:rPr>
              <a:t>It seems to me there is a prospect of greater plurality and competition eventually developing in the provision of dry year cover, say beyond the next 5-10 years.</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As I’m running out of time, I will skip over discussing the particulars about technology advances.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As most of you will know, the basic story is that prices are falling fast for everything small scale, such as for rooftop solar; batteries and sensors.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And of course the proliferation of EVs is expected to add to the battery storage capacity and introduce greater mobility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All of this suggests that generation, storage and demand-response services will proliferate on distribution networks, resulting in two-way power flows like occurs on the transmission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Just as rapid advances in computing technology in the 1980s made competitive wholesale markets viable, these developments look likely to transform the distribution and generation markets, but I won’t go into the details about that except to say it looks very positive for further enhancing competition in the generator market and reducing prices paid by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49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100" dirty="0"/>
              <a:t>Two books that have framed my public policy thinking for many years are </a:t>
            </a:r>
            <a:r>
              <a:rPr lang="en-NZ" sz="1100" dirty="0" err="1"/>
              <a:t>Avinash</a:t>
            </a:r>
            <a:r>
              <a:rPr lang="en-NZ" sz="1100" dirty="0"/>
              <a:t> Dixit’s 1996 monograph entitled </a:t>
            </a:r>
            <a:r>
              <a:rPr lang="en-NZ" sz="1100" i="1" dirty="0"/>
              <a:t>The Making of Economic Policy</a:t>
            </a:r>
            <a:r>
              <a:rPr lang="en-NZ" sz="1100" dirty="0"/>
              <a:t>, which applies transaction cost theory to politics and policy making, and  John Kay’s book called Obliquity. </a:t>
            </a:r>
          </a:p>
          <a:p>
            <a:pPr marL="0" indent="0">
              <a:buFont typeface="Arial" panose="020B0604020202020204" pitchFamily="34" charset="0"/>
              <a:buNone/>
            </a:pPr>
            <a:endParaRPr lang="en-NZ" sz="1100" dirty="0"/>
          </a:p>
          <a:p>
            <a:pPr marL="0" indent="0">
              <a:buFont typeface="Arial" panose="020B0604020202020204" pitchFamily="34" charset="0"/>
              <a:buNone/>
            </a:pPr>
            <a:r>
              <a:rPr lang="en-NZ" sz="1100" dirty="0"/>
              <a:t>Dixit’s book provides a clear-headed economic analysis of policy-making that takes into account the knowledge, incentives and decision rights within government and with private sector stakeholders. </a:t>
            </a:r>
          </a:p>
          <a:p>
            <a:pPr marL="0" indent="0">
              <a:buFont typeface="Arial" panose="020B0604020202020204" pitchFamily="34" charset="0"/>
              <a:buNone/>
            </a:pPr>
            <a:endParaRPr lang="en-NZ" sz="1100" dirty="0"/>
          </a:p>
          <a:p>
            <a:pPr marL="0" indent="0">
              <a:buFont typeface="Arial" panose="020B0604020202020204" pitchFamily="34" charset="0"/>
              <a:buNone/>
            </a:pPr>
            <a:r>
              <a:rPr lang="en-NZ" sz="1100" dirty="0"/>
              <a:t>Obliquity is an easier and enjoyable read, and is also about the importance of addressing economic problems indirectly, through round-about methods. </a:t>
            </a:r>
          </a:p>
          <a:p>
            <a:pPr marL="0" indent="0">
              <a:buFont typeface="Arial" panose="020B0604020202020204" pitchFamily="34" charset="0"/>
              <a:buNone/>
            </a:pPr>
            <a:r>
              <a:rPr lang="en-NZ" sz="1100" dirty="0"/>
              <a:t>In other words, focus on knowledge, incentives and decision rights, and you will see that I think it particularly useful to frame security of supply policy along those lines.</a:t>
            </a:r>
          </a:p>
          <a:p>
            <a:pPr marL="0" indent="0">
              <a:buFont typeface="Arial" panose="020B0604020202020204" pitchFamily="34" charset="0"/>
              <a:buNone/>
            </a:pPr>
            <a:endParaRPr lang="en-NZ" sz="110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27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0000"/>
              </a:lnSpc>
              <a:buFont typeface="Arial" panose="020B0604020202020204" pitchFamily="34" charset="0"/>
              <a:buNone/>
            </a:pPr>
            <a:r>
              <a:rPr lang="en-NZ" sz="1200" kern="1200" dirty="0">
                <a:solidFill>
                  <a:schemeClr val="tx1"/>
                </a:solidFill>
                <a:latin typeface="+mn-lt"/>
                <a:ea typeface="+mn-ea"/>
                <a:cs typeface="+mn-cs"/>
              </a:rPr>
              <a:t>Already covered the first challenge regarding low confidence regarding competition in the wholesale electricity market. </a:t>
            </a:r>
          </a:p>
          <a:p>
            <a:pPr marL="0" indent="0" algn="l" defTabSz="914400" rtl="0" eaLnBrk="1" latinLnBrk="0" hangingPunct="1">
              <a:lnSpc>
                <a:spcPct val="100000"/>
              </a:lnSpc>
              <a:buFont typeface="Arial" panose="020B0604020202020204" pitchFamily="34" charset="0"/>
              <a:buNone/>
            </a:pPr>
            <a:endParaRPr lang="en-NZ" sz="1200" kern="1200" dirty="0">
              <a:solidFill>
                <a:schemeClr val="tx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r>
              <a:rPr lang="en-NZ" sz="1200" kern="1200" dirty="0">
                <a:solidFill>
                  <a:schemeClr val="tx1"/>
                </a:solidFill>
                <a:latin typeface="+mn-lt"/>
                <a:ea typeface="+mn-ea"/>
                <a:cs typeface="+mn-cs"/>
              </a:rPr>
              <a:t>Another key challenge is Government reversion to direct intervention, and especially in matters relating to dry year cover the Government’s approach is a major challenge for the sector</a:t>
            </a:r>
          </a:p>
          <a:p>
            <a:pPr marL="171450" indent="-171450" algn="l" defTabSz="914400" rtl="0" eaLnBrk="1" latinLnBrk="0" hangingPunct="1">
              <a:lnSpc>
                <a:spcPct val="100000"/>
              </a:lnSpc>
              <a:buFont typeface="Arial" panose="020B0604020202020204" pitchFamily="34" charset="0"/>
              <a:buChar char="•"/>
            </a:pPr>
            <a:r>
              <a:rPr lang="en-NZ" sz="1200" dirty="0"/>
              <a:t>The REG targets are illogical &amp; infeasible, and so may be creating investor uncertainty. Happy to discuss why the targets are infeasible.</a:t>
            </a:r>
          </a:p>
          <a:p>
            <a:pPr marL="171450" indent="-171450" algn="l" defTabSz="914400" rtl="0" eaLnBrk="1" latinLnBrk="0" hangingPunct="1">
              <a:lnSpc>
                <a:spcPct val="100000"/>
              </a:lnSpc>
              <a:buFont typeface="Arial" panose="020B0604020202020204" pitchFamily="34" charset="0"/>
              <a:buChar char="•"/>
            </a:pPr>
            <a:endParaRPr lang="en-NZ" sz="1200" dirty="0"/>
          </a:p>
          <a:p>
            <a:pPr marL="171450" indent="-171450" algn="l" defTabSz="914400" rtl="0" eaLnBrk="1" latinLnBrk="0" hangingPunct="1">
              <a:lnSpc>
                <a:spcPct val="100000"/>
              </a:lnSpc>
              <a:buFont typeface="Arial" panose="020B0604020202020204" pitchFamily="34" charset="0"/>
              <a:buChar char="•"/>
            </a:pPr>
            <a:r>
              <a:rPr lang="en-NZ" sz="1200" dirty="0"/>
              <a:t>The prospect of direct intervention in the form of the proposed Lake </a:t>
            </a:r>
            <a:r>
              <a:rPr lang="en-NZ" sz="1200" dirty="0" err="1"/>
              <a:t>Onslow</a:t>
            </a:r>
            <a:r>
              <a:rPr lang="en-NZ" sz="1200" dirty="0"/>
              <a:t> scheme is very problematic in my view, and carries the same time consistency problems the 2003 reserve energy scheme had</a:t>
            </a:r>
          </a:p>
          <a:p>
            <a:pPr marL="171450" indent="-171450" algn="l" defTabSz="914400" rtl="0" eaLnBrk="1" latinLnBrk="0" hangingPunct="1">
              <a:lnSpc>
                <a:spcPct val="100000"/>
              </a:lnSpc>
              <a:buFont typeface="Arial" panose="020B0604020202020204" pitchFamily="34" charset="0"/>
              <a:buChar char="•"/>
            </a:pPr>
            <a:endParaRPr lang="en-NZ" sz="1200" dirty="0"/>
          </a:p>
          <a:p>
            <a:pPr marL="171450" indent="-171450" algn="l" defTabSz="914400" rtl="0" eaLnBrk="1" latinLnBrk="0" hangingPunct="1">
              <a:lnSpc>
                <a:spcPct val="100000"/>
              </a:lnSpc>
              <a:buFont typeface="Arial" panose="020B0604020202020204" pitchFamily="34" charset="0"/>
              <a:buChar char="•"/>
            </a:pPr>
            <a:r>
              <a:rPr lang="en-NZ" sz="1200" dirty="0"/>
              <a:t>Also, it is too risky and costly, for reasons I’m happy to elaborate on later: </a:t>
            </a:r>
          </a:p>
          <a:p>
            <a:pPr marL="628650" lvl="1" indent="-171450" algn="l" defTabSz="914400" rtl="0" eaLnBrk="1" latinLnBrk="0" hangingPunct="1">
              <a:lnSpc>
                <a:spcPct val="100000"/>
              </a:lnSpc>
              <a:buFont typeface="Arial" panose="020B0604020202020204" pitchFamily="34" charset="0"/>
              <a:buChar char="•"/>
            </a:pPr>
            <a:r>
              <a:rPr lang="en-NZ" sz="1050" dirty="0"/>
              <a:t>MBIE suggests it may take just 4-5 years to build it, and another 2 years to fill it, but many are suggesting these timelines are wildly unrealistic</a:t>
            </a:r>
          </a:p>
          <a:p>
            <a:pPr marL="628650" lvl="1" indent="-171450" algn="l" defTabSz="914400" rtl="0" eaLnBrk="1" latinLnBrk="0" hangingPunct="1">
              <a:lnSpc>
                <a:spcPct val="100000"/>
              </a:lnSpc>
              <a:buFont typeface="Arial" panose="020B0604020202020204" pitchFamily="34" charset="0"/>
              <a:buChar char="•"/>
            </a:pPr>
            <a:r>
              <a:rPr lang="en-NZ" sz="1050" dirty="0"/>
              <a:t>Others have suggested it could take 5 years to fill it, and once used there is no guarantee the following year will be wet so that it can be refilled for the next dry year</a:t>
            </a:r>
          </a:p>
          <a:p>
            <a:pPr marL="628650" lvl="1" indent="-171450" algn="l" defTabSz="914400" rtl="0" eaLnBrk="1" latinLnBrk="0" hangingPunct="1">
              <a:lnSpc>
                <a:spcPct val="100000"/>
              </a:lnSpc>
              <a:buFont typeface="Arial" panose="020B0604020202020204" pitchFamily="34" charset="0"/>
              <a:buChar char="•"/>
            </a:pPr>
            <a:r>
              <a:rPr lang="en-NZ" sz="1050" dirty="0"/>
              <a:t>It potentially leaves all of our dry year cover in the SI, which means it fails to reduce the NI’s reliance on the HVDC and the NI transmission system</a:t>
            </a:r>
          </a:p>
          <a:p>
            <a:pPr marL="628650" lvl="1" indent="-171450" algn="l" defTabSz="914400" rtl="0" eaLnBrk="1" latinLnBrk="0" hangingPunct="1">
              <a:lnSpc>
                <a:spcPct val="100000"/>
              </a:lnSpc>
              <a:buFont typeface="Arial" panose="020B0604020202020204" pitchFamily="34" charset="0"/>
              <a:buChar char="•"/>
            </a:pPr>
            <a:r>
              <a:rPr lang="en-NZ" sz="1050" dirty="0"/>
              <a:t>The large size of the scheme means it will be undermining private incentives to pursue other dry year cover opportunities until they know whether the Government decides whether or not to build it. </a:t>
            </a:r>
          </a:p>
          <a:p>
            <a:pPr marL="628650" lvl="1" indent="-171450" algn="l" defTabSz="914400" rtl="0" eaLnBrk="1" latinLnBrk="0" hangingPunct="1">
              <a:lnSpc>
                <a:spcPct val="100000"/>
              </a:lnSpc>
              <a:buFont typeface="Arial" panose="020B0604020202020204" pitchFamily="34" charset="0"/>
              <a:buChar char="•"/>
            </a:pPr>
            <a:r>
              <a:rPr lang="en-NZ" sz="1050" dirty="0"/>
              <a:t>It also undermines investor incentives to provide cover for peak demand periods.</a:t>
            </a:r>
          </a:p>
          <a:p>
            <a:pPr marL="171450" indent="-171450" algn="l" defTabSz="914400" rtl="0" eaLnBrk="1" latinLnBrk="0" hangingPunct="1">
              <a:lnSpc>
                <a:spcPct val="100000"/>
              </a:lnSpc>
              <a:buFont typeface="Arial" panose="020B0604020202020204" pitchFamily="34" charset="0"/>
              <a:buChar char="•"/>
            </a:pPr>
            <a:endParaRPr lang="en-NZ" sz="1200" dirty="0"/>
          </a:p>
          <a:p>
            <a:pPr marL="171450" indent="-171450" algn="l" defTabSz="914400" rtl="0" eaLnBrk="1" latinLnBrk="0" hangingPunct="1">
              <a:lnSpc>
                <a:spcPct val="100000"/>
              </a:lnSpc>
              <a:buFont typeface="Arial" panose="020B0604020202020204" pitchFamily="34" charset="0"/>
              <a:buChar char="•"/>
            </a:pPr>
            <a:r>
              <a:rPr lang="en-NZ" sz="1200" dirty="0"/>
              <a:t>Another worrying development is central and local government direct intervention in rolling out EV charging, often providing the service for free and so undermining private provision. </a:t>
            </a:r>
          </a:p>
          <a:p>
            <a:pPr marL="628650" lvl="1" indent="-171450" algn="l" defTabSz="914400" rtl="0" eaLnBrk="1" latinLnBrk="0" hangingPunct="1">
              <a:lnSpc>
                <a:spcPct val="100000"/>
              </a:lnSpc>
              <a:buFont typeface="Arial" panose="020B0604020202020204" pitchFamily="34" charset="0"/>
              <a:buChar char="•"/>
            </a:pPr>
            <a:r>
              <a:rPr lang="en-NZ" sz="1050" dirty="0"/>
              <a:t>The thinking in this space seems to confuse network effects with rolling out a network of charging stations. </a:t>
            </a:r>
          </a:p>
          <a:p>
            <a:pPr marL="628650" lvl="1" indent="-171450" algn="l" defTabSz="914400" rtl="0" eaLnBrk="1" latinLnBrk="0" hangingPunct="1">
              <a:lnSpc>
                <a:spcPct val="100000"/>
              </a:lnSpc>
              <a:buFont typeface="Arial" panose="020B0604020202020204" pitchFamily="34" charset="0"/>
              <a:buChar char="•"/>
            </a:pPr>
            <a:r>
              <a:rPr lang="en-NZ" sz="1050" dirty="0">
                <a:latin typeface="+mn-lt"/>
              </a:rPr>
              <a:t>Network effects refer to situations where users gain more value from a service the greater the </a:t>
            </a:r>
            <a:r>
              <a:rPr lang="en-GB" sz="1050" b="0" i="0" dirty="0">
                <a:solidFill>
                  <a:srgbClr val="525252"/>
                </a:solidFill>
                <a:effectLst/>
                <a:latin typeface="+mn-lt"/>
              </a:rPr>
              <a:t>number of users of that service. </a:t>
            </a:r>
          </a:p>
          <a:p>
            <a:pPr marL="628650" lvl="1" indent="-171450" algn="l" defTabSz="914400" rtl="0" eaLnBrk="1" latinLnBrk="0" hangingPunct="1">
              <a:lnSpc>
                <a:spcPct val="100000"/>
              </a:lnSpc>
              <a:buFont typeface="Arial" panose="020B0604020202020204" pitchFamily="34" charset="0"/>
              <a:buChar char="•"/>
            </a:pPr>
            <a:r>
              <a:rPr lang="en-GB" sz="1050" b="0" i="0" dirty="0">
                <a:solidFill>
                  <a:srgbClr val="525252"/>
                </a:solidFill>
                <a:effectLst/>
                <a:latin typeface="+mn-lt"/>
              </a:rPr>
              <a:t>It’s a classic positive externality situation, and so there can be a public policy case for encouraging the rollout of those services. </a:t>
            </a:r>
          </a:p>
          <a:p>
            <a:pPr marL="628650" lvl="1" indent="-171450" algn="l" defTabSz="914400" rtl="0" eaLnBrk="1" latinLnBrk="0" hangingPunct="1">
              <a:lnSpc>
                <a:spcPct val="100000"/>
              </a:lnSpc>
              <a:buFont typeface="Arial" panose="020B0604020202020204" pitchFamily="34" charset="0"/>
              <a:buChar char="•"/>
            </a:pPr>
            <a:r>
              <a:rPr lang="en-GB" sz="1050" b="0" i="0" dirty="0">
                <a:solidFill>
                  <a:srgbClr val="525252"/>
                </a:solidFill>
                <a:effectLst/>
                <a:latin typeface="+mn-lt"/>
              </a:rPr>
              <a:t>The classic example of this telecommunications networks, but trading markets are another important example. </a:t>
            </a:r>
          </a:p>
          <a:p>
            <a:pPr marL="628650" lvl="1" indent="-171450" algn="l" defTabSz="914400" rtl="0" eaLnBrk="1" latinLnBrk="0" hangingPunct="1">
              <a:lnSpc>
                <a:spcPct val="100000"/>
              </a:lnSpc>
              <a:buFont typeface="Arial" panose="020B0604020202020204" pitchFamily="34" charset="0"/>
              <a:buChar char="•"/>
            </a:pPr>
            <a:r>
              <a:rPr lang="en-GB" sz="1050" b="0" i="0" dirty="0">
                <a:solidFill>
                  <a:srgbClr val="525252"/>
                </a:solidFill>
                <a:effectLst/>
                <a:latin typeface="+mn-lt"/>
              </a:rPr>
              <a:t>But there are no network effects from EV charging as having more people wanting to use EV chargers reducing customer convenience. </a:t>
            </a:r>
          </a:p>
          <a:p>
            <a:pPr marL="628650" lvl="1" indent="-171450" algn="l" defTabSz="914400" rtl="0" eaLnBrk="1" latinLnBrk="0" hangingPunct="1">
              <a:lnSpc>
                <a:spcPct val="100000"/>
              </a:lnSpc>
              <a:buFont typeface="Arial" panose="020B0604020202020204" pitchFamily="34" charset="0"/>
              <a:buChar char="•"/>
            </a:pPr>
            <a:r>
              <a:rPr lang="en-GB" sz="1050" b="0" i="0" dirty="0">
                <a:solidFill>
                  <a:srgbClr val="525252"/>
                </a:solidFill>
                <a:effectLst/>
                <a:latin typeface="+mn-lt"/>
              </a:rPr>
              <a:t>Rather, EV chargers are a complement with EVs, because the more EVs there are the greater the demand for EV chargers.</a:t>
            </a:r>
          </a:p>
          <a:p>
            <a:pPr marL="628650" lvl="1" indent="-171450" algn="l" defTabSz="914400" rtl="0" eaLnBrk="1" latinLnBrk="0" hangingPunct="1">
              <a:lnSpc>
                <a:spcPct val="100000"/>
              </a:lnSpc>
              <a:buFont typeface="Arial" panose="020B0604020202020204" pitchFamily="34" charset="0"/>
              <a:buChar char="•"/>
            </a:pPr>
            <a:r>
              <a:rPr lang="en-GB" sz="1050" b="0" i="0" dirty="0">
                <a:solidFill>
                  <a:srgbClr val="525252"/>
                </a:solidFill>
                <a:effectLst/>
                <a:latin typeface="+mn-lt"/>
              </a:rPr>
              <a:t>So, the business of supplying EV charging services is one that can be safely left to private providers and it is best that Government does that. </a:t>
            </a:r>
          </a:p>
          <a:p>
            <a:pPr marL="628650" lvl="1" indent="-171450" algn="l" defTabSz="914400" rtl="0" eaLnBrk="1" latinLnBrk="0" hangingPunct="1">
              <a:lnSpc>
                <a:spcPct val="100000"/>
              </a:lnSpc>
              <a:buFont typeface="Arial" panose="020B0604020202020204" pitchFamily="34" charset="0"/>
              <a:buChar char="•"/>
            </a:pPr>
            <a:r>
              <a:rPr lang="en-GB" sz="1050" b="0" i="0" dirty="0">
                <a:solidFill>
                  <a:srgbClr val="525252"/>
                </a:solidFill>
                <a:effectLst/>
                <a:latin typeface="+mn-lt"/>
              </a:rPr>
              <a:t>Instead, the government needs to focus on removing regulatory barriers to businesses serving customer demand.</a:t>
            </a:r>
          </a:p>
          <a:p>
            <a:pPr marL="628650" lvl="1" indent="-171450" algn="l" defTabSz="914400" rtl="0" eaLnBrk="1" latinLnBrk="0" hangingPunct="1">
              <a:lnSpc>
                <a:spcPct val="100000"/>
              </a:lnSpc>
              <a:buFont typeface="Arial" panose="020B0604020202020204" pitchFamily="34" charset="0"/>
              <a:buChar char="•"/>
            </a:pPr>
            <a:endParaRPr lang="en-NZ" sz="1050" b="0" i="0" dirty="0">
              <a:solidFill>
                <a:srgbClr val="525252"/>
              </a:solidFill>
              <a:effectLst/>
              <a:latin typeface="+mn-lt"/>
            </a:endParaRPr>
          </a:p>
          <a:p>
            <a:pPr marL="171450" lvl="0" indent="-171450" algn="l" defTabSz="914400" rtl="0" eaLnBrk="1" latinLnBrk="0" hangingPunct="1">
              <a:lnSpc>
                <a:spcPct val="100000"/>
              </a:lnSpc>
              <a:buFont typeface="Arial" panose="020B0604020202020204" pitchFamily="34" charset="0"/>
              <a:buChar char="•"/>
            </a:pPr>
            <a:r>
              <a:rPr lang="en-NZ" sz="1100" dirty="0">
                <a:latin typeface="+mn-lt"/>
              </a:rPr>
              <a:t>We’ve already talked about the fragile gas market and implications for dry year cover and so won’t dwell on it</a:t>
            </a:r>
          </a:p>
          <a:p>
            <a:pPr marL="171450" lvl="0" indent="-171450" algn="l" defTabSz="914400" rtl="0" eaLnBrk="1" latinLnBrk="0" hangingPunct="1">
              <a:lnSpc>
                <a:spcPct val="100000"/>
              </a:lnSpc>
              <a:buFont typeface="Arial" panose="020B0604020202020204" pitchFamily="34" charset="0"/>
              <a:buChar char="•"/>
            </a:pPr>
            <a:endParaRPr lang="en-NZ" sz="1100" dirty="0">
              <a:latin typeface="+mn-lt"/>
            </a:endParaRPr>
          </a:p>
          <a:p>
            <a:pPr marL="171450" lvl="0" indent="-171450" algn="l" defTabSz="914400" rtl="0" eaLnBrk="1" latinLnBrk="0" hangingPunct="1">
              <a:lnSpc>
                <a:spcPct val="100000"/>
              </a:lnSpc>
              <a:buFont typeface="Arial" panose="020B0604020202020204" pitchFamily="34" charset="0"/>
              <a:buChar char="•"/>
            </a:pPr>
            <a:r>
              <a:rPr lang="en-NZ" sz="1200" dirty="0"/>
              <a:t>There is considerable uncertainty about the pace and timing of demand growth, and in particular if or when the Tiwai smelter exits</a:t>
            </a:r>
          </a:p>
          <a:p>
            <a:pPr marL="628650" lvl="1" indent="-171450" algn="l" defTabSz="914400" rtl="0" eaLnBrk="1" latinLnBrk="0" hangingPunct="1">
              <a:lnSpc>
                <a:spcPct val="100000"/>
              </a:lnSpc>
              <a:buFont typeface="Arial" panose="020B0604020202020204" pitchFamily="34" charset="0"/>
              <a:buChar char="•"/>
            </a:pPr>
            <a:r>
              <a:rPr lang="en-NZ" sz="1200" dirty="0"/>
              <a:t>However at this stage it doesn’t appear to be a significant issue b/c exceedingly low interest rates</a:t>
            </a:r>
          </a:p>
          <a:p>
            <a:pPr marL="628650" lvl="1" indent="-171450" algn="l" defTabSz="914400" rtl="0" eaLnBrk="1" latinLnBrk="0" hangingPunct="1">
              <a:lnSpc>
                <a:spcPct val="100000"/>
              </a:lnSpc>
              <a:buFont typeface="Arial" panose="020B0604020202020204" pitchFamily="34" charset="0"/>
              <a:buChar char="•"/>
            </a:pPr>
            <a:r>
              <a:rPr lang="en-NZ" sz="1200" dirty="0"/>
              <a:t>But with both major political parties having promised intervention to defer Tiwai closure in the 2020 election, the worry has to be that if generators collectively under forecast demand then either political party could revert to direct intervention.</a:t>
            </a:r>
          </a:p>
          <a:p>
            <a:pPr marL="628650" lvl="1" indent="-171450" algn="l" defTabSz="914400" rtl="0" eaLnBrk="1" latinLnBrk="0" hangingPunct="1">
              <a:lnSpc>
                <a:spcPct val="100000"/>
              </a:lnSpc>
              <a:buFont typeface="Arial" panose="020B0604020202020204" pitchFamily="34" charset="0"/>
              <a:buChar char="•"/>
            </a:pPr>
            <a:r>
              <a:rPr lang="en-NZ" sz="1200" dirty="0"/>
              <a:t>This would most likely be in the form of directly building new generation or requiring the EA to design and introduce a mandatory capacity market, which sad to say many overseas jurisdictions have adopted and many market participants often lobby for in NZ. </a:t>
            </a:r>
          </a:p>
          <a:p>
            <a:pPr marL="628650" lvl="1" indent="-171450" algn="l" defTabSz="914400" rtl="0" eaLnBrk="1" latinLnBrk="0" hangingPunct="1">
              <a:lnSpc>
                <a:spcPct val="100000"/>
              </a:lnSpc>
              <a:buFont typeface="Arial" panose="020B0604020202020204" pitchFamily="34" charset="0"/>
              <a:buChar char="•"/>
            </a:pPr>
            <a:r>
              <a:rPr lang="en-NZ" sz="1200" dirty="0"/>
              <a:t>The one glimmer of hope is that it should be more obvious these days that such interventions are not likely to be well-suited to NZ’s particular circumstances, which are energy rather than capacity challenges. </a:t>
            </a:r>
          </a:p>
          <a:p>
            <a:pPr marL="628650" lvl="1" indent="-171450" algn="l" defTabSz="914400" rtl="0" eaLnBrk="1" latinLnBrk="0" hangingPunct="1">
              <a:lnSpc>
                <a:spcPct val="100000"/>
              </a:lnSpc>
              <a:buFont typeface="Arial" panose="020B0604020202020204" pitchFamily="34" charset="0"/>
              <a:buChar char="•"/>
            </a:pPr>
            <a:r>
              <a:rPr lang="en-NZ" sz="1200" dirty="0"/>
              <a:t>Capacity markets, for example, would be akin to a government agency holding a tender for more petrol stations to be built and supply petrol when the issue is the lack of fuel at existing stations! </a:t>
            </a:r>
          </a:p>
          <a:p>
            <a:pPr marL="171450" indent="-171450">
              <a:lnSpc>
                <a:spcPct val="100000"/>
              </a:lnSpc>
              <a:buFont typeface="Arial" panose="020B0604020202020204" pitchFamily="34" charset="0"/>
              <a:buChar char="•"/>
            </a:pPr>
            <a:r>
              <a:rPr lang="en-NZ" sz="1200" dirty="0"/>
              <a:t>Another big challenge, and probably the biggest, is the current RMA and RMA reform</a:t>
            </a:r>
          </a:p>
          <a:p>
            <a:pPr lvl="1"/>
            <a:r>
              <a:rPr lang="en-NZ" sz="1200" dirty="0"/>
              <a:t>Old paradigm: local generation v local environment</a:t>
            </a:r>
          </a:p>
          <a:p>
            <a:pPr lvl="1"/>
            <a:r>
              <a:rPr lang="en-NZ" sz="1200" dirty="0"/>
              <a:t>New paradigm : global environment v local environment?</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33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NZ" sz="1200" dirty="0"/>
              <a:t>Another big challenge, and probably the biggest, is the current RMA and RMA reform</a:t>
            </a:r>
          </a:p>
          <a:p>
            <a:pPr marL="171450" indent="-171450">
              <a:lnSpc>
                <a:spcPct val="100000"/>
              </a:lnSpc>
              <a:buFont typeface="Arial" panose="020B0604020202020204" pitchFamily="34" charset="0"/>
              <a:buChar char="•"/>
            </a:pPr>
            <a:r>
              <a:rPr lang="en-NZ" sz="1200" dirty="0"/>
              <a:t>The current paradigm for consenting REG is that the choice is between local REG v local environment, and so it makes sense to leave the decision to the local authorities.</a:t>
            </a:r>
          </a:p>
          <a:p>
            <a:pPr marL="171450" indent="-171450">
              <a:lnSpc>
                <a:spcPct val="100000"/>
              </a:lnSpc>
              <a:buFont typeface="Arial" panose="020B0604020202020204" pitchFamily="34" charset="0"/>
              <a:buChar char="•"/>
            </a:pPr>
            <a:r>
              <a:rPr lang="en-NZ" sz="1200" dirty="0"/>
              <a:t>But if the consenting process hinders REG consenting too much then the choice becomes one of meeting our global environmental commitments v local environment.</a:t>
            </a:r>
          </a:p>
          <a:p>
            <a:pPr marL="171450" indent="-171450">
              <a:lnSpc>
                <a:spcPct val="100000"/>
              </a:lnSpc>
              <a:buFont typeface="Arial" panose="020B0604020202020204" pitchFamily="34" charset="0"/>
              <a:buChar char="•"/>
            </a:pPr>
            <a:r>
              <a:rPr lang="en-NZ" sz="1200" dirty="0"/>
              <a:t>Under this scenario it doesn’t make sense to leave the consenting decision solely to territorial authorities.</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953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NZ" sz="1200" dirty="0"/>
              <a:t>Conventional views about spare transmission capacity</a:t>
            </a:r>
          </a:p>
          <a:p>
            <a:pPr marL="171450" indent="-171450">
              <a:lnSpc>
                <a:spcPct val="100000"/>
              </a:lnSpc>
              <a:buFont typeface="Arial" panose="020B0604020202020204" pitchFamily="34" charset="0"/>
              <a:buChar char="•"/>
            </a:pPr>
            <a:r>
              <a:rPr lang="en-NZ" sz="1200" dirty="0"/>
              <a:t>Again, the current paradigm is that Transpower faces zero financial risk from over-building transmission capacity and so it is important to adopt a beneficiaries pay regime for transmission pricing to bring counteracting forces to bear on the decision-making process.</a:t>
            </a:r>
          </a:p>
          <a:p>
            <a:pPr marL="171450" indent="-171450">
              <a:lnSpc>
                <a:spcPct val="100000"/>
              </a:lnSpc>
              <a:buFont typeface="Arial" panose="020B0604020202020204" pitchFamily="34" charset="0"/>
              <a:buChar char="•"/>
            </a:pPr>
            <a:endParaRPr lang="en-NZ" sz="1200" dirty="0"/>
          </a:p>
          <a:p>
            <a:pPr marL="171450" indent="-171450">
              <a:lnSpc>
                <a:spcPct val="100000"/>
              </a:lnSpc>
              <a:buFont typeface="Arial" panose="020B0604020202020204" pitchFamily="34" charset="0"/>
              <a:buChar char="•"/>
            </a:pPr>
            <a:r>
              <a:rPr lang="en-NZ" sz="1200" dirty="0"/>
              <a:t>But if REG is to be built quickly, and the RMA and successor Acts seriously hinder consenting them, then it may be preferable to over-build transmission in areas with good natural resources for renewable generation … but not charge users for spare capacity. </a:t>
            </a:r>
          </a:p>
          <a:p>
            <a:pPr marL="171450" indent="-171450">
              <a:lnSpc>
                <a:spcPct val="100000"/>
              </a:lnSpc>
              <a:buFont typeface="Arial" panose="020B0604020202020204" pitchFamily="34" charset="0"/>
              <a:buChar char="•"/>
            </a:pPr>
            <a:endParaRPr lang="en-NZ" sz="1200" dirty="0"/>
          </a:p>
          <a:p>
            <a:pPr marL="171450" indent="-171450">
              <a:lnSpc>
                <a:spcPct val="100000"/>
              </a:lnSpc>
              <a:buFont typeface="Arial" panose="020B0604020202020204" pitchFamily="34" charset="0"/>
              <a:buChar char="•"/>
            </a:pPr>
            <a:r>
              <a:rPr lang="en-NZ" sz="1200" dirty="0"/>
              <a:t>The converse of lack of transmission capacity resulting in supply shortages will not likely be tolerated by voters or politicians, and it seems likely that direct intervention will occur.</a:t>
            </a:r>
          </a:p>
          <a:p>
            <a:pPr marL="171450" indent="-171450">
              <a:lnSpc>
                <a:spcPct val="100000"/>
              </a:lnSpc>
              <a:buFont typeface="Arial" panose="020B0604020202020204" pitchFamily="34" charset="0"/>
              <a:buChar char="•"/>
            </a:pPr>
            <a:endParaRPr lang="en-NZ" sz="1200" dirty="0"/>
          </a:p>
          <a:p>
            <a:pPr marL="171450" indent="-171450">
              <a:lnSpc>
                <a:spcPct val="100000"/>
              </a:lnSpc>
              <a:buFont typeface="Arial" panose="020B0604020202020204" pitchFamily="34" charset="0"/>
              <a:buChar char="•"/>
            </a:pPr>
            <a:r>
              <a:rPr lang="en-NZ" sz="1200" dirty="0"/>
              <a:t>A similar issue applies to distribution capacity. It will be very important for consumers to understand that they have to pay for network upgrades if they’re need for them to use fast chargers drawing power from the network.</a:t>
            </a:r>
          </a:p>
          <a:p>
            <a:pPr marL="171450" indent="-171450">
              <a:lnSpc>
                <a:spcPct val="100000"/>
              </a:lnSpc>
              <a:buFont typeface="Arial" panose="020B0604020202020204" pitchFamily="34" charset="0"/>
              <a:buChar char="•"/>
            </a:pPr>
            <a:endParaRPr lang="en-NZ" sz="1200" dirty="0"/>
          </a:p>
          <a:p>
            <a:pPr marL="171450" indent="-171450">
              <a:lnSpc>
                <a:spcPct val="100000"/>
              </a:lnSpc>
              <a:buFont typeface="Arial" panose="020B0604020202020204" pitchFamily="34" charset="0"/>
              <a:buChar char="•"/>
            </a:pPr>
            <a:r>
              <a:rPr lang="en-NZ" sz="1200" dirty="0"/>
              <a:t>This brings me to the issue of technology colliding with monopoly lines businesses.</a:t>
            </a:r>
          </a:p>
          <a:p>
            <a:pPr marL="628650" lvl="1" indent="-171450">
              <a:lnSpc>
                <a:spcPct val="100000"/>
              </a:lnSpc>
              <a:buFont typeface="Arial" panose="020B0604020202020204" pitchFamily="34" charset="0"/>
              <a:buChar char="•"/>
            </a:pPr>
            <a:r>
              <a:rPr lang="en-NZ" sz="1200" dirty="0"/>
              <a:t>With local networks having two-way power flows, they will need to acquire more sophisticated system operation capabilities and network support services, such as demand response services. </a:t>
            </a:r>
          </a:p>
          <a:p>
            <a:pPr marL="628650" lvl="1" indent="-171450">
              <a:lnSpc>
                <a:spcPct val="100000"/>
              </a:lnSpc>
              <a:buFont typeface="Arial" panose="020B0604020202020204" pitchFamily="34" charset="0"/>
              <a:buChar char="•"/>
            </a:pPr>
            <a:r>
              <a:rPr lang="en-NZ" sz="1200" dirty="0"/>
              <a:t>This raises the issue of the best form of collaboration among networks, either through sub-contracting or joint ventures or perhaps mergers.</a:t>
            </a:r>
          </a:p>
          <a:p>
            <a:pPr marL="1085850" lvl="2" indent="-171450">
              <a:lnSpc>
                <a:spcPct val="100000"/>
              </a:lnSpc>
              <a:buFont typeface="Arial" panose="020B0604020202020204" pitchFamily="34" charset="0"/>
              <a:buChar char="•"/>
            </a:pPr>
            <a:r>
              <a:rPr lang="en-NZ" sz="1200" dirty="0"/>
              <a:t>I am not confident the performance incentives under the Commerce Commission’s price control regime are strong enough for the best choices to be made about this.</a:t>
            </a:r>
          </a:p>
          <a:p>
            <a:pPr marL="1085850" lvl="2" indent="-171450">
              <a:lnSpc>
                <a:spcPct val="100000"/>
              </a:lnSpc>
              <a:buFont typeface="Arial" panose="020B0604020202020204" pitchFamily="34" charset="0"/>
              <a:buChar char="•"/>
            </a:pPr>
            <a:r>
              <a:rPr lang="en-NZ" sz="1200" dirty="0"/>
              <a:t>For example, perhaps mergers would be out of question given the networks are largely trust owned, are not listed and so takeovers are not easy steps to take.</a:t>
            </a:r>
          </a:p>
          <a:p>
            <a:pPr marL="628650" lvl="1" indent="-171450">
              <a:lnSpc>
                <a:spcPct val="100000"/>
              </a:lnSpc>
              <a:buFont typeface="Arial" panose="020B0604020202020204" pitchFamily="34" charset="0"/>
              <a:buChar char="•"/>
            </a:pPr>
            <a:r>
              <a:rPr lang="en-NZ" sz="1200" dirty="0"/>
              <a:t>Conversely, the regulated monopoly features of EDBs means they have strong incentives to own and control distributed energy resources (DER) connected to their networks, rather than obtain their assistance through service provider contracts, and participate in the wholesale markets in ways that undermine generation market?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latin typeface="+mn-lt"/>
                <a:ea typeface="+mn-ea"/>
                <a:cs typeface="+mn-cs"/>
              </a:rPr>
              <a:t>Workforce capacity issues shouldn’t be an issue if they’re dealt with sensibly by government in regard to their border and tertiary education policies, but who knows with Covid.</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289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246">
              <a:buFont typeface="Arial" panose="020B0604020202020204" pitchFamily="34" charset="0"/>
              <a:buNone/>
              <a:defRPr/>
            </a:pPr>
            <a:r>
              <a:rPr lang="en-GB" sz="1200" dirty="0"/>
              <a:t>The red scores in this slide reflects the Government’s unhealthy pursuit of direct interventions like the Lake </a:t>
            </a:r>
            <a:r>
              <a:rPr lang="en-GB" sz="1200" dirty="0" err="1"/>
              <a:t>Onslow</a:t>
            </a:r>
            <a:r>
              <a:rPr lang="en-GB" sz="1200" dirty="0"/>
              <a:t> scheme, undermining private incentives to provide for security of supply and potentially concentrating decision rights during dry year events in the hands of one major player. </a:t>
            </a:r>
          </a:p>
          <a:p>
            <a:pPr marL="0" indent="0" defTabSz="966246">
              <a:buFont typeface="Arial" panose="020B0604020202020204" pitchFamily="34" charset="0"/>
              <a:buNone/>
              <a:defRPr/>
            </a:pPr>
            <a:endParaRPr lang="en-GB" sz="1200" dirty="0"/>
          </a:p>
          <a:p>
            <a:pPr marL="0" indent="0" defTabSz="966246">
              <a:buFont typeface="Arial" panose="020B0604020202020204" pitchFamily="34" charset="0"/>
              <a:buNone/>
              <a:defRPr/>
            </a:pPr>
            <a:r>
              <a:rPr lang="en-GB" sz="1200" dirty="0"/>
              <a:t>In my view a far better approach would be for the Govt to strengthen current market arrangements by abandoning its ‘100% by 2030’ target and its investigation into the Lake </a:t>
            </a:r>
            <a:r>
              <a:rPr lang="en-GB" sz="1200" dirty="0" err="1"/>
              <a:t>Onslow</a:t>
            </a:r>
            <a:r>
              <a:rPr lang="en-GB" sz="1200" dirty="0"/>
              <a:t> scheme. </a:t>
            </a:r>
          </a:p>
          <a:p>
            <a:pPr marL="171450" indent="-171450" defTabSz="966246">
              <a:buFont typeface="Arial" panose="020B0604020202020204" pitchFamily="34" charset="0"/>
              <a:buChar char="•"/>
              <a:defRPr/>
            </a:pPr>
            <a:r>
              <a:rPr lang="en-GB" sz="1200" dirty="0"/>
              <a:t>Instead, it should promote the NZ electricity market as providing an open and level playing field for participants to supply dry year cover. It should pursue obliquity and eschew direct intervention.</a:t>
            </a:r>
          </a:p>
          <a:p>
            <a:pPr marL="171450" indent="-171450" defTabSz="966246">
              <a:buFont typeface="Arial" panose="020B0604020202020204" pitchFamily="34" charset="0"/>
              <a:buChar char="•"/>
              <a:defRPr/>
            </a:pPr>
            <a:r>
              <a:rPr lang="en-GB" sz="1200" dirty="0"/>
              <a:t>In saying this, I am assuming it is obvious to the </a:t>
            </a:r>
            <a:r>
              <a:rPr lang="en-GB" sz="1200" dirty="0" err="1"/>
              <a:t>ComCom</a:t>
            </a:r>
            <a:r>
              <a:rPr lang="en-GB" sz="1200" dirty="0"/>
              <a:t> it should be very wary of approving acquisitions likely to hinder reductions in the concentration of the provision of dry year cover, and so nothing more needs to be considered on that front.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I do have a longer-term pro-competition effort I think the EA should pursue, but while that’s developing I think it would be a good move in the meantime for the EA to re-instate pragmatic and revised safe harbour provisions within their new trading conduct rules, with the ‘net buyer’ component being an obvious one to reinstate.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In my view this could reduce provide incentives for generators to compete more aggressively in the hedge markets to move their books to a net buyer position.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t>And this could also assist with my next suggestion (next slide).</a:t>
            </a:r>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421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246">
              <a:buFont typeface="Arial" panose="020B0604020202020204" pitchFamily="34" charset="0"/>
              <a:buNone/>
              <a:defRPr/>
            </a:pPr>
            <a:r>
              <a:rPr lang="en-GB" sz="1200" dirty="0">
                <a:latin typeface="+mn-lt"/>
              </a:rPr>
              <a:t>My biggest concern from the challenges we’ve just covered is that consenting arrangements will lead to a period of under supply of electricity, leading a future Government to require the EA to introduce a capacity market or a single buyer regime.</a:t>
            </a:r>
          </a:p>
          <a:p>
            <a:pPr marL="0" indent="0" defTabSz="966246">
              <a:buFont typeface="Arial" panose="020B0604020202020204" pitchFamily="34" charset="0"/>
              <a:buNone/>
              <a:defRPr/>
            </a:pPr>
            <a:endParaRPr lang="en-GB" sz="1200" dirty="0">
              <a:latin typeface="+mn-lt"/>
            </a:endParaRPr>
          </a:p>
          <a:p>
            <a:pPr marL="0" indent="0" defTabSz="966246">
              <a:buFont typeface="Arial" panose="020B0604020202020204" pitchFamily="34" charset="0"/>
              <a:buNone/>
              <a:defRPr/>
            </a:pPr>
            <a:r>
              <a:rPr lang="en-GB" sz="1200" dirty="0">
                <a:latin typeface="+mn-lt"/>
              </a:rPr>
              <a:t>To minimise these risks, and to achieve better security of supply arrangements and improve competitive pricing, I think the EA should facilitate a robust market in standardised financial cap contracts </a:t>
            </a:r>
            <a:r>
              <a:rPr lang="en-GB" sz="1050" dirty="0">
                <a:latin typeface="+mn-lt"/>
              </a:rPr>
              <a:t>(or alternatively in </a:t>
            </a:r>
            <a:r>
              <a:rPr lang="en-GB" sz="1050" dirty="0" err="1">
                <a:latin typeface="+mn-lt"/>
              </a:rPr>
              <a:t>standarised</a:t>
            </a:r>
            <a:r>
              <a:rPr lang="en-GB" sz="1050" dirty="0">
                <a:latin typeface="+mn-lt"/>
              </a:rPr>
              <a:t> option contracts)</a:t>
            </a:r>
            <a:r>
              <a:rPr lang="en-GB" sz="1200" dirty="0">
                <a:latin typeface="+mn-lt"/>
              </a:rPr>
              <a:t>. </a:t>
            </a:r>
          </a:p>
          <a:p>
            <a:pPr marL="171450" indent="-171450" defTabSz="966246">
              <a:buFont typeface="Arial" panose="020B0604020202020204" pitchFamily="34" charset="0"/>
              <a:buChar char="•"/>
              <a:defRPr/>
            </a:pPr>
            <a:r>
              <a:rPr lang="en-GB" sz="1200" dirty="0">
                <a:latin typeface="+mn-lt"/>
              </a:rPr>
              <a:t>The easiest way to understand cap contracts is that are an basically insurance </a:t>
            </a:r>
            <a:r>
              <a:rPr lang="en-GB" sz="1050" dirty="0">
                <a:latin typeface="+mn-lt"/>
              </a:rPr>
              <a:t>product – the purchaser pays a premium for a specified level of demand and in return avoids paying on that quantity any spot prices exceeding the contract’s strike price.</a:t>
            </a:r>
          </a:p>
          <a:p>
            <a:pPr marL="171450" indent="-171450" defTabSz="966246">
              <a:buFont typeface="Arial" panose="020B0604020202020204" pitchFamily="34" charset="0"/>
              <a:buChar char="•"/>
              <a:defRPr/>
            </a:pPr>
            <a:r>
              <a:rPr lang="en-GB" sz="1050" dirty="0">
                <a:latin typeface="+mn-lt"/>
              </a:rPr>
              <a:t>At the EA we undertook a lot of work developing two cap products in 2017 – one providing a price cap at $120/MWh to cover dry year events and another at $250/MWh to cover weekday price events.</a:t>
            </a:r>
          </a:p>
          <a:p>
            <a:pPr marL="171450" indent="-171450" defTabSz="966246">
              <a:buFont typeface="Arial" panose="020B0604020202020204" pitchFamily="34" charset="0"/>
              <a:buChar char="•"/>
              <a:defRPr/>
            </a:pPr>
            <a:r>
              <a:rPr lang="en-GB" sz="1050" dirty="0">
                <a:latin typeface="+mn-lt"/>
              </a:rPr>
              <a:t>We ended up being stymied by developments in Australia, where the ASX – who was also open to listing these products  –had to deal with a curve ball from the RBA and ASIC regarding the treatment of financial exposures, which I presume has been sorted by now, and if not, go to another platform provider.</a:t>
            </a:r>
          </a:p>
          <a:p>
            <a:pPr marL="171450" indent="-171450" defTabSz="966246">
              <a:buFont typeface="Arial" panose="020B0604020202020204" pitchFamily="34" charset="0"/>
              <a:buChar char="•"/>
              <a:defRPr/>
            </a:pPr>
            <a:r>
              <a:rPr lang="en-GB" sz="1050" dirty="0">
                <a:latin typeface="+mn-lt"/>
              </a:rPr>
              <a:t>There is likely to be good demand for cap products from the swag of new wind and solar generators wishing to grow a customer base, from independent retailers and from existing vertically integrated generator-retailers with their own wind and solar generation units. Hopefully, there is also likely to be demand from industrial consumers the next time they decide to forgo baseload futures contracts. </a:t>
            </a:r>
          </a:p>
          <a:p>
            <a:pPr marL="171450" indent="-171450" defTabSz="966246">
              <a:buFont typeface="Arial" panose="020B0604020202020204" pitchFamily="34" charset="0"/>
              <a:buChar char="•"/>
              <a:defRPr/>
            </a:pPr>
            <a:r>
              <a:rPr lang="en-GB" sz="1050" dirty="0">
                <a:latin typeface="+mn-lt"/>
              </a:rPr>
              <a:t>The suppliers of intermittent sources of energy – such as gas-fired plants, hydrogen and battery operators - or demand reduction – such as cool stores or hydrogen producers – would be natural counterparties for the $250 cap product. </a:t>
            </a:r>
          </a:p>
          <a:p>
            <a:pPr marL="171450" indent="-171450" defTabSz="966246">
              <a:buFont typeface="Arial" panose="020B0604020202020204" pitchFamily="34" charset="0"/>
              <a:buChar char="•"/>
              <a:defRPr/>
            </a:pPr>
            <a:r>
              <a:rPr lang="en-GB" sz="1050" dirty="0">
                <a:latin typeface="+mn-lt"/>
              </a:rPr>
              <a:t>Suppliers of dry year cover – such as gas fired plants or hydrogen plants or pumped storage plants or smelters and methanol with seasonal flex capabilities – would be the natural counterparties for the $120 product.</a:t>
            </a:r>
          </a:p>
          <a:p>
            <a:pPr marL="171450" indent="-171450" defTabSz="966246">
              <a:buFont typeface="Arial" panose="020B0604020202020204" pitchFamily="34" charset="0"/>
              <a:buChar char="•"/>
              <a:defRPr/>
            </a:pPr>
            <a:endParaRPr lang="en-GB" sz="1200" b="0" i="0" dirty="0">
              <a:solidFill>
                <a:srgbClr val="000000"/>
              </a:solidFill>
              <a:effectLst/>
              <a:latin typeface="+mn-lt"/>
            </a:endParaRPr>
          </a:p>
          <a:p>
            <a:pPr marL="0" indent="0" defTabSz="966246">
              <a:buFont typeface="Arial" panose="020B0604020202020204" pitchFamily="34" charset="0"/>
              <a:buNone/>
              <a:defRPr/>
            </a:pPr>
            <a:r>
              <a:rPr lang="en-GB" sz="1200" b="0" i="0" dirty="0">
                <a:solidFill>
                  <a:srgbClr val="000000"/>
                </a:solidFill>
                <a:effectLst/>
                <a:latin typeface="+mn-lt"/>
              </a:rPr>
              <a:t>Facilitating a market for standardised caps makes good public policy sense, as these kinds of markets provide net social benefits but they suffer from ‘chicken and egg’ problems, or what economists call network effects. </a:t>
            </a:r>
          </a:p>
          <a:p>
            <a:pPr marL="171450" indent="-171450" defTabSz="966246">
              <a:buFont typeface="Arial" panose="020B0604020202020204" pitchFamily="34" charset="0"/>
              <a:buChar char="•"/>
              <a:defRPr/>
            </a:pPr>
            <a:r>
              <a:rPr lang="en-GB" sz="1200" b="0" i="0" dirty="0">
                <a:solidFill>
                  <a:srgbClr val="000000"/>
                </a:solidFill>
                <a:effectLst/>
                <a:latin typeface="+mn-lt"/>
              </a:rPr>
              <a:t>A ‘chicken and egg’ problem arises because the commercial value such a market provides to each participant is strongly influenced by the volume of activity on the market, and therefore by the number of users. </a:t>
            </a:r>
          </a:p>
          <a:p>
            <a:pPr marL="171450" indent="-171450" defTabSz="966246">
              <a:buFont typeface="Arial" panose="020B0604020202020204" pitchFamily="34" charset="0"/>
              <a:buChar char="•"/>
              <a:defRPr/>
            </a:pPr>
            <a:r>
              <a:rPr lang="en-GB" sz="1200" b="0" i="0" dirty="0">
                <a:solidFill>
                  <a:srgbClr val="000000"/>
                </a:solidFill>
                <a:effectLst/>
                <a:latin typeface="+mn-lt"/>
              </a:rPr>
              <a:t>The public policy benefits come from reducing </a:t>
            </a:r>
            <a:r>
              <a:rPr lang="en-GB" sz="1200" dirty="0">
                <a:latin typeface="+mn-lt"/>
              </a:rPr>
              <a:t>entry barriers for renewable energy providers – especially for wind, solar and battery.</a:t>
            </a:r>
          </a:p>
          <a:p>
            <a:pPr marL="171450" indent="-171450" defTabSz="966246">
              <a:buFont typeface="Arial" panose="020B0604020202020204" pitchFamily="34" charset="0"/>
              <a:buChar char="•"/>
              <a:defRPr/>
            </a:pPr>
            <a:r>
              <a:rPr lang="en-GB" sz="1200" dirty="0">
                <a:latin typeface="+mn-lt"/>
              </a:rPr>
              <a:t>And from </a:t>
            </a:r>
            <a:r>
              <a:rPr lang="en-GB" sz="1200" b="0" i="0" dirty="0">
                <a:solidFill>
                  <a:srgbClr val="000000"/>
                </a:solidFill>
                <a:effectLst/>
                <a:latin typeface="+mn-lt"/>
              </a:rPr>
              <a:t>reducing uncertainty for providers of dry year and intermittent cover and making their propositions more bankable.</a:t>
            </a:r>
          </a:p>
          <a:p>
            <a:pPr marL="171450" indent="-171450" defTabSz="966246">
              <a:buFont typeface="Arial" panose="020B0604020202020204" pitchFamily="34" charset="0"/>
              <a:buChar char="•"/>
              <a:defRPr/>
            </a:pPr>
            <a:r>
              <a:rPr lang="en-GB" sz="1200" b="0" i="0" dirty="0">
                <a:solidFill>
                  <a:srgbClr val="000000"/>
                </a:solidFill>
                <a:effectLst/>
                <a:latin typeface="+mn-lt"/>
              </a:rPr>
              <a:t>A standardised cap contracts market would also bring greater transparency to the costs and risks of provisioning dry year cover. </a:t>
            </a:r>
          </a:p>
          <a:p>
            <a:pPr marL="171450" indent="-171450" defTabSz="966246">
              <a:buFont typeface="Arial" panose="020B0604020202020204" pitchFamily="34" charset="0"/>
              <a:buChar char="•"/>
              <a:defRPr/>
            </a:pPr>
            <a:r>
              <a:rPr lang="en-GB" sz="1200" b="0" i="0" dirty="0">
                <a:solidFill>
                  <a:srgbClr val="000000"/>
                </a:solidFill>
                <a:effectLst/>
                <a:latin typeface="+mn-lt"/>
              </a:rPr>
              <a:t>And it could also reduce incentives to exercise market power during dry year events. </a:t>
            </a:r>
          </a:p>
          <a:p>
            <a:pPr marL="171450" indent="-171450" defTabSz="966246">
              <a:buFont typeface="Arial" panose="020B0604020202020204" pitchFamily="34" charset="0"/>
              <a:buChar char="•"/>
              <a:defRPr/>
            </a:pPr>
            <a:r>
              <a:rPr lang="en-GB" sz="1200" b="0" i="0" dirty="0">
                <a:solidFill>
                  <a:srgbClr val="000000"/>
                </a:solidFill>
                <a:effectLst/>
                <a:latin typeface="+mn-lt"/>
              </a:rPr>
              <a:t>In my view this is the single most useful step the EA could take to improve knowledge, incentives and decision rights regarding security of supply, and it would also have the added benefit of further enhancing competition in the wholesale market.</a:t>
            </a:r>
            <a:endParaRPr lang="en-GB" sz="1200" dirty="0">
              <a:latin typeface="+mn-lt"/>
            </a:endParaRPr>
          </a:p>
          <a:p>
            <a:endParaRPr lang="en-NZ"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000000"/>
                </a:solidFill>
                <a:effectLst/>
                <a:latin typeface="Helvetica Neue"/>
              </a:rPr>
              <a:t>Another suggestion is that the EA work with EDBs and DERs to establish flexibility markets for the purchase of support services, as a step towards eventually adopting full system operation.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390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t>Improving knowledge, incentives and decision rights is likely to yield better outcomes than now, and certainly better outcomes than targets and direct intervention:</a:t>
            </a:r>
          </a:p>
          <a:p>
            <a:pPr marL="171450" indent="-171450">
              <a:buFont typeface="Arial" panose="020B0604020202020204" pitchFamily="34" charset="0"/>
              <a:buChar char="•"/>
            </a:pPr>
            <a:r>
              <a:rPr lang="en-NZ" sz="1100" dirty="0"/>
              <a:t>Better carbon outcomes</a:t>
            </a:r>
          </a:p>
          <a:p>
            <a:pPr marL="171450" indent="-171450">
              <a:buFont typeface="Arial" panose="020B0604020202020204" pitchFamily="34" charset="0"/>
              <a:buChar char="•"/>
            </a:pPr>
            <a:r>
              <a:rPr lang="en-NZ" sz="1100" dirty="0"/>
              <a:t>Better security of supply outcomes than would be achieved through direct intervention</a:t>
            </a:r>
          </a:p>
          <a:p>
            <a:pPr marL="171450" indent="-171450">
              <a:buFont typeface="Arial" panose="020B0604020202020204" pitchFamily="34" charset="0"/>
              <a:buChar char="•"/>
            </a:pPr>
            <a:r>
              <a:rPr lang="en-NZ" sz="1100" dirty="0"/>
              <a:t>And also improve confidence in wholesale market competition and therefore confidence in wholesale market prices.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143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17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50" dirty="0"/>
              <a:t>Before I elaborate on those themes, let me disclose that I’ve undertaken assignments from across the electricity sector in the last three years. I still see myself as a pro-consumer guy, and so its on that basis that I’ve accepted assignments with the kinds of entities listed on the slide.</a:t>
            </a:r>
          </a:p>
          <a:p>
            <a:endParaRPr lang="en-NZ" sz="1050" dirty="0"/>
          </a:p>
          <a:p>
            <a:r>
              <a:rPr lang="en-NZ" sz="1050" dirty="0"/>
              <a:t>And its on that basis that I’m currently assisting the Infrastructure Commission, covering a wide range of infrastructure sectors on matters relating to technology advances, climate change policies and population growth and decline. The views I’m expressing tonight are mine and have not been discussed with the Commission.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16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200" dirty="0"/>
              <a:t>By way of background:</a:t>
            </a:r>
          </a:p>
          <a:p>
            <a:pPr marL="171450" indent="-171450">
              <a:buFont typeface="Arial" panose="020B0604020202020204" pitchFamily="34" charset="0"/>
              <a:buChar char="•"/>
            </a:pPr>
            <a:r>
              <a:rPr lang="en-NZ" sz="1200" dirty="0"/>
              <a:t>The spot electricity market began on 1 October 1996, </a:t>
            </a:r>
            <a:r>
              <a:rPr lang="en-NZ" sz="1050" dirty="0"/>
              <a:t>providing price discovery at 244 nodes across the national grid.</a:t>
            </a:r>
          </a:p>
          <a:p>
            <a:pPr marL="171450" indent="-171450">
              <a:buFont typeface="Arial" panose="020B0604020202020204" pitchFamily="34" charset="0"/>
              <a:buChar char="•"/>
            </a:pPr>
            <a:r>
              <a:rPr lang="en-NZ" sz="1200" dirty="0"/>
              <a:t>A voluntary hedge market was also provided for in the 1996 design, however it attracted little activity and little serious policy attention for many years. </a:t>
            </a:r>
          </a:p>
          <a:p>
            <a:pPr marL="171450" indent="-171450">
              <a:buFont typeface="Arial" panose="020B0604020202020204" pitchFamily="34" charset="0"/>
              <a:buChar char="•"/>
            </a:pPr>
            <a:r>
              <a:rPr lang="en-NZ" sz="1200" dirty="0"/>
              <a:t>When I came into the EA my view was that further developing the hedge market should be top priority, and I still think further enhancements are essential.</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As many of you will know, the spot market originated from severe security of supply (SOS) problems in 1992, and in fact severe shortages occurred several times before that, with two events in the mid and late 1980s despite the country having generation potential during normal hydrological conditions far exceeding efficient levels  … see the </a:t>
            </a:r>
            <a:r>
              <a:rPr lang="en-NZ" sz="1200" dirty="0">
                <a:solidFill>
                  <a:srgbClr val="FF0000"/>
                </a:solidFill>
              </a:rPr>
              <a:t>red dots</a:t>
            </a:r>
            <a:r>
              <a:rPr lang="en-NZ" sz="1200" dirty="0"/>
              <a:t> on the 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80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100" dirty="0"/>
              <a:t>To cast your mind back to the period before 1992, we had a single provider building and operating almost all of NZ’s generation. </a:t>
            </a:r>
          </a:p>
          <a:p>
            <a:pPr marL="171450" indent="-171450">
              <a:buFont typeface="Arial" panose="020B0604020202020204" pitchFamily="34" charset="0"/>
              <a:buChar char="•"/>
            </a:pPr>
            <a:r>
              <a:rPr lang="en-NZ" sz="1100" dirty="0"/>
              <a:t>During the corporatisation era in the late 1980s, the Electricity Corporation of New Zealand (ECNZ) was established and ran the whole show, owning and operating 97% of NZ’s generation capacity.</a:t>
            </a:r>
            <a:endParaRPr kumimoji="0" lang="en-NZ" sz="1100" b="0" i="0" u="none" strike="noStrike" kern="1200" cap="none" spc="0" normalizeH="0" baseline="0" dirty="0">
              <a:ln>
                <a:noFill/>
              </a:ln>
              <a:solidFill>
                <a:schemeClr val="tx1"/>
              </a:solidFill>
              <a:effectLst/>
              <a:uLnTx/>
              <a:uFillTx/>
              <a:latin typeface="+mn-lt"/>
              <a:ea typeface="+mn-ea"/>
              <a:cs typeface="+mn-cs"/>
            </a:endParaRPr>
          </a:p>
          <a:p>
            <a:pPr marL="171450" indent="-171450">
              <a:buFont typeface="Arial" panose="020B0604020202020204" pitchFamily="34" charset="0"/>
              <a:buChar char="•"/>
            </a:pPr>
            <a:r>
              <a:rPr kumimoji="0" lang="en-NZ" sz="1100" b="0" i="0" u="none" strike="noStrike" kern="1200" cap="none" spc="0" normalizeH="0" baseline="0" noProof="0" dirty="0">
                <a:ln>
                  <a:noFill/>
                </a:ln>
                <a:solidFill>
                  <a:schemeClr val="tx1"/>
                </a:solidFill>
                <a:effectLst/>
                <a:uLnTx/>
                <a:uFillTx/>
                <a:latin typeface="+mn-lt"/>
                <a:ea typeface="+mn-ea"/>
                <a:cs typeface="+mn-cs"/>
              </a:rPr>
              <a:t>You can see however, d</a:t>
            </a:r>
            <a:r>
              <a:rPr kumimoji="0" lang="en-US" sz="1100" b="0" i="0" u="none" strike="noStrike" kern="1200" cap="none" spc="0" normalizeH="0" baseline="0" noProof="0" dirty="0" err="1">
                <a:ln>
                  <a:noFill/>
                </a:ln>
                <a:solidFill>
                  <a:srgbClr val="FFFFFF"/>
                </a:solidFill>
                <a:effectLst/>
                <a:uLnTx/>
                <a:uFillTx/>
                <a:latin typeface="Calibri Light" panose="020F0302020204030204"/>
                <a:ea typeface="+mj-ea"/>
                <a:cs typeface="+mj-cs"/>
              </a:rPr>
              <a:t>espite</a:t>
            </a:r>
            <a:r>
              <a:rPr kumimoji="0" lang="en-US" sz="1100" b="0" i="0" u="none" strike="noStrike" kern="1200" cap="none" spc="0" normalizeH="0" baseline="0" noProof="0" dirty="0">
                <a:ln>
                  <a:noFill/>
                </a:ln>
                <a:solidFill>
                  <a:srgbClr val="FFFFFF"/>
                </a:solidFill>
                <a:effectLst/>
                <a:uLnTx/>
                <a:uFillTx/>
                <a:latin typeface="Calibri Light" panose="020F0302020204030204"/>
                <a:ea typeface="+mj-ea"/>
                <a:cs typeface="+mj-cs"/>
              </a:rPr>
              <a:t> substantial generation potential – far exceeding the estimated efficient margin over demand – NZ had numerous mandatory power restrictions (</a:t>
            </a:r>
            <a:r>
              <a:rPr kumimoji="0" lang="en-US" sz="1100" b="0" i="0" u="none" strike="noStrike" kern="1200" cap="none" spc="0" normalizeH="0" baseline="0" noProof="0" dirty="0">
                <a:ln>
                  <a:noFill/>
                </a:ln>
                <a:solidFill>
                  <a:srgbClr val="FF0000"/>
                </a:solidFill>
                <a:effectLst/>
                <a:uLnTx/>
                <a:uFillTx/>
                <a:latin typeface="Calibri Light" panose="020F0302020204030204"/>
                <a:ea typeface="+mj-ea"/>
                <a:cs typeface="+mj-cs"/>
              </a:rPr>
              <a:t>red </a:t>
            </a:r>
            <a:r>
              <a:rPr kumimoji="0" lang="en-US" sz="1100" b="0" i="0" u="none" strike="noStrike" kern="1200" cap="none" spc="0" normalizeH="0" baseline="0" noProof="0" dirty="0">
                <a:ln>
                  <a:noFill/>
                </a:ln>
                <a:solidFill>
                  <a:schemeClr val="bg1"/>
                </a:solidFill>
                <a:effectLst/>
                <a:uLnTx/>
                <a:uFillTx/>
                <a:latin typeface="Calibri Light" panose="020F0302020204030204"/>
                <a:ea typeface="+mj-ea"/>
                <a:cs typeface="+mj-cs"/>
              </a:rPr>
              <a:t>dots</a:t>
            </a:r>
            <a:r>
              <a:rPr kumimoji="0" lang="en-US" sz="1100" b="0" i="0" u="none" strike="noStrike" kern="1200" cap="none" spc="0" normalizeH="0" baseline="0" noProof="0" dirty="0">
                <a:ln>
                  <a:noFill/>
                </a:ln>
                <a:solidFill>
                  <a:srgbClr val="FFFFFF"/>
                </a:solidFill>
                <a:effectLst/>
                <a:uLnTx/>
                <a:uFillTx/>
                <a:latin typeface="Calibri Light" panose="020F0302020204030204"/>
                <a:ea typeface="+mj-ea"/>
                <a:cs typeface="+mj-cs"/>
              </a:rPr>
              <a:t>) before spot market began.</a:t>
            </a:r>
          </a:p>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FFFFFF"/>
                </a:solidFill>
                <a:effectLst/>
                <a:uLnTx/>
                <a:uFillTx/>
                <a:latin typeface="Calibri Light" panose="020F0302020204030204"/>
                <a:ea typeface="+mj-ea"/>
                <a:cs typeface="+mj-cs"/>
              </a:rPr>
              <a:t>There haven’t been any power restrictions since the spot market began, although during the 2000’s there were three power conservation campaigns, where consumers were asked to save power.</a:t>
            </a:r>
          </a:p>
          <a:p>
            <a:pPr marL="171450" indent="-171450">
              <a:buFont typeface="Arial" panose="020B0604020202020204" pitchFamily="34" charset="0"/>
              <a:buChar char="•"/>
            </a:pPr>
            <a:r>
              <a:rPr kumimoji="0" lang="en-US" sz="1100" b="0" i="0" u="none" strike="noStrike" kern="1200" cap="none" spc="0" normalizeH="0" baseline="0" noProof="0" dirty="0">
                <a:ln>
                  <a:noFill/>
                </a:ln>
                <a:solidFill>
                  <a:srgbClr val="FFFFFF"/>
                </a:solidFill>
                <a:effectLst/>
                <a:uLnTx/>
                <a:uFillTx/>
                <a:latin typeface="Calibri Light" panose="020F0302020204030204"/>
                <a:ea typeface="+mj-ea"/>
                <a:cs typeface="+mj-cs"/>
              </a:rPr>
              <a:t>And since 2010, we haven’t had any conservation campaigns.</a:t>
            </a:r>
            <a:endParaRPr lang="en-NZ" sz="1100" dirty="0"/>
          </a:p>
          <a:p>
            <a:pPr marL="0" indent="0">
              <a:buFont typeface="Arial" panose="020B0604020202020204" pitchFamily="34" charset="0"/>
              <a:buNone/>
            </a:pPr>
            <a:endParaRPr lang="en-NZ" sz="110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11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246">
              <a:buFont typeface="Arial" panose="020B0604020202020204" pitchFamily="34" charset="0"/>
              <a:buNone/>
              <a:defRPr/>
            </a:pPr>
            <a:r>
              <a:rPr lang="en-GB" sz="1200" dirty="0"/>
              <a:t>The SOS outcomes from the centralised phase involved many instances of rolling blackouts and conservation campaigns. </a:t>
            </a:r>
          </a:p>
          <a:p>
            <a:pPr marL="628650" lvl="1" indent="-171450" defTabSz="966246">
              <a:buFont typeface="Arial" panose="020B0604020202020204" pitchFamily="34" charset="0"/>
              <a:buChar char="•"/>
              <a:defRPr/>
            </a:pPr>
            <a:r>
              <a:rPr lang="en-GB" sz="1200" dirty="0"/>
              <a:t>Centralised structure placed all operational decision-making for generation in the hands of a single player. Hence, poor allocation of decision rights. </a:t>
            </a:r>
          </a:p>
          <a:p>
            <a:pPr marL="628650" marR="0" lvl="1" indent="-171450" algn="l" defTabSz="9662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Lack of market pricing left consumers with poor information and no incentives to conserve demand when supply risks increase. </a:t>
            </a:r>
          </a:p>
          <a:p>
            <a:pPr marL="628650" lvl="1" indent="-171450" defTabSz="966246">
              <a:buFont typeface="Arial" panose="020B0604020202020204" pitchFamily="34" charset="0"/>
              <a:buChar char="•"/>
              <a:defRPr/>
            </a:pPr>
            <a:r>
              <a:rPr lang="en-GB" sz="1200" dirty="0"/>
              <a:t>The single generator also had poor knowledge of the costs to industrial consumers (and other consumers) of supply shortages. </a:t>
            </a:r>
          </a:p>
          <a:p>
            <a:pPr marL="628650" lvl="1" indent="-171450" defTabSz="966246">
              <a:buFont typeface="Arial" panose="020B0604020202020204" pitchFamily="34" charset="0"/>
              <a:buChar char="•"/>
              <a:defRPr/>
            </a:pPr>
            <a:r>
              <a:rPr lang="en-GB" sz="1200" dirty="0"/>
              <a:t>The single generator faced political incentives to avoid an unnecessary SOS event but not financial incentives to do so. </a:t>
            </a:r>
          </a:p>
          <a:p>
            <a:pPr marL="628650" lvl="1" indent="-171450" defTabSz="966246">
              <a:buFont typeface="Arial" panose="020B0604020202020204" pitchFamily="34" charset="0"/>
              <a:buChar char="•"/>
              <a:defRPr/>
            </a:pPr>
            <a:r>
              <a:rPr lang="en-GB" sz="1200" dirty="0"/>
              <a:t>It also faced political incentives to keep electricity costs low, which it did by closing a significant thermal plant in the early stages of the 1992 dry episode. </a:t>
            </a:r>
          </a:p>
          <a:p>
            <a:pPr marL="0" indent="0" defTabSz="966246">
              <a:buFont typeface="Arial" panose="020B0604020202020204" pitchFamily="34" charset="0"/>
              <a:buNone/>
              <a:defRPr/>
            </a:pPr>
            <a:endParaRPr lang="en-GB" sz="1200" dirty="0"/>
          </a:p>
          <a:p>
            <a:pPr marL="0" indent="0" defTabSz="966246">
              <a:buFont typeface="Arial" panose="020B0604020202020204" pitchFamily="34" charset="0"/>
              <a:buNone/>
              <a:defRPr/>
            </a:pPr>
            <a:r>
              <a:rPr lang="en-GB" sz="1200" dirty="0"/>
              <a:t>Market phase I was an improvement on the centralised approach, but without a well-functioning hedge market it created an unintended cycle of political hedging rather than financial hedging.</a:t>
            </a:r>
          </a:p>
          <a:p>
            <a:pPr marL="0" indent="0" defTabSz="966246">
              <a:buFont typeface="Arial" panose="020B0604020202020204" pitchFamily="34" charset="0"/>
              <a:buNone/>
              <a:defRPr/>
            </a:pPr>
            <a:r>
              <a:rPr lang="en-GB" sz="1200" dirty="0"/>
              <a:t>We can see from the previous chart that the competitive spot market approach achieved better physical outcomes – no rolling blackouts.</a:t>
            </a:r>
          </a:p>
          <a:p>
            <a:pPr marL="0" indent="0" defTabSz="966246">
              <a:buFont typeface="Arial" panose="020B0604020202020204" pitchFamily="34" charset="0"/>
              <a:buNone/>
              <a:defRPr/>
            </a:pPr>
            <a:r>
              <a:rPr lang="en-GB" sz="1200" dirty="0"/>
              <a:t>But as I will now show, it greatly exacerbated commercial risks for unhedged industrial consumers and retailers. </a:t>
            </a:r>
          </a:p>
          <a:p>
            <a:pPr defTabSz="966246">
              <a:defRPr/>
            </a:pPr>
            <a:endParaRPr lang="en-GB" sz="110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28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When the spot market started in 1996, we had only two large generators competing in the market</a:t>
            </a:r>
            <a:r>
              <a:rPr lang="en-NZ" sz="1050" dirty="0"/>
              <a:t>: Contact Energy with about 25% of the old ECNZ generation capacity and new ECNZ with the remaining 75%.</a:t>
            </a:r>
          </a:p>
          <a:p>
            <a:pPr marL="171450" indent="-171450">
              <a:buFont typeface="Arial" panose="020B0604020202020204" pitchFamily="34" charset="0"/>
              <a:buChar char="•"/>
            </a:pPr>
            <a:r>
              <a:rPr lang="en-NZ" sz="1050" dirty="0"/>
              <a:t>The buy-side was typically 1 or 2 buyers, with generation vertically separate from retailing.</a:t>
            </a:r>
          </a:p>
          <a:p>
            <a:pPr marL="171450" indent="-171450">
              <a:buFont typeface="Arial" panose="020B0604020202020204" pitchFamily="34" charset="0"/>
              <a:buChar char="•"/>
            </a:pPr>
            <a:r>
              <a:rPr lang="en-NZ" sz="1200" dirty="0"/>
              <a:t>And spot prices averaged just $35 per MWh over 96 – 2001</a:t>
            </a:r>
            <a:r>
              <a:rPr lang="en-NZ" sz="1050" dirty="0"/>
              <a:t>, a level that now looks exceedingly low, and in fact they were unsustainably low. </a:t>
            </a:r>
          </a:p>
          <a:p>
            <a:pPr marL="171450" indent="-171450">
              <a:buFont typeface="Arial" panose="020B0604020202020204" pitchFamily="34" charset="0"/>
              <a:buChar char="•"/>
            </a:pPr>
            <a:r>
              <a:rPr lang="en-NZ" altLang="en-US" sz="1050" dirty="0">
                <a:solidFill>
                  <a:schemeClr val="accent1">
                    <a:lumMod val="50000"/>
                  </a:schemeClr>
                </a:solidFill>
                <a:latin typeface="+mn-lt"/>
              </a:rPr>
              <a:t>Structural reforms in 1998/9 increased the number of large generators from 2 to 5, with </a:t>
            </a:r>
            <a:r>
              <a:rPr lang="en-US" sz="1050" dirty="0">
                <a:solidFill>
                  <a:schemeClr val="accent1">
                    <a:lumMod val="50000"/>
                  </a:schemeClr>
                </a:solidFill>
              </a:rPr>
              <a:t>ECNZ split into Mercury, Genesis and Meridian and the fifth largest generator coming from the forced separation of distribution and retailing activities, which led to the creation of </a:t>
            </a:r>
            <a:r>
              <a:rPr lang="en-US" sz="1050" dirty="0" err="1">
                <a:solidFill>
                  <a:schemeClr val="accent1">
                    <a:lumMod val="50000"/>
                  </a:schemeClr>
                </a:solidFill>
              </a:rPr>
              <a:t>Trustpower</a:t>
            </a:r>
            <a:r>
              <a:rPr lang="en-US" sz="1050" dirty="0">
                <a:solidFill>
                  <a:schemeClr val="accent1">
                    <a:lumMod val="50000"/>
                  </a:schemeClr>
                </a:solidFill>
              </a:rPr>
              <a:t>. </a:t>
            </a:r>
            <a:r>
              <a:rPr lang="en-NZ" altLang="en-US" sz="1050" dirty="0">
                <a:solidFill>
                  <a:schemeClr val="accent1">
                    <a:lumMod val="50000"/>
                  </a:schemeClr>
                </a:solidFill>
                <a:latin typeface="+mn-lt"/>
              </a:rPr>
              <a:t>Todd Energy was the 6</a:t>
            </a:r>
            <a:r>
              <a:rPr lang="en-NZ" altLang="en-US" sz="1050" baseline="30000" dirty="0">
                <a:solidFill>
                  <a:schemeClr val="accent1">
                    <a:lumMod val="50000"/>
                  </a:schemeClr>
                </a:solidFill>
                <a:latin typeface="+mn-lt"/>
              </a:rPr>
              <a:t>th</a:t>
            </a:r>
            <a:r>
              <a:rPr lang="en-NZ" altLang="en-US" sz="1050" dirty="0">
                <a:solidFill>
                  <a:schemeClr val="accent1">
                    <a:lumMod val="50000"/>
                  </a:schemeClr>
                </a:solidFill>
                <a:latin typeface="+mn-lt"/>
              </a:rPr>
              <a:t> large competitor. </a:t>
            </a:r>
          </a:p>
          <a:p>
            <a:pPr marL="171450" indent="-171450">
              <a:buFont typeface="Arial" panose="020B0604020202020204" pitchFamily="34" charset="0"/>
              <a:buChar char="•"/>
            </a:pPr>
            <a:r>
              <a:rPr lang="en-NZ" altLang="en-US" sz="1200" dirty="0">
                <a:solidFill>
                  <a:schemeClr val="accent1">
                    <a:lumMod val="50000"/>
                  </a:schemeClr>
                </a:solidFill>
                <a:latin typeface="+mn-lt"/>
              </a:rPr>
              <a:t>More importantly, the forced </a:t>
            </a:r>
            <a:r>
              <a:rPr lang="en-US" sz="1200" dirty="0">
                <a:solidFill>
                  <a:schemeClr val="accent1">
                    <a:lumMod val="50000"/>
                  </a:schemeClr>
                </a:solidFill>
              </a:rPr>
              <a:t>separation of distribution and retailing activities led to the four large generators buying the retailing activities off distribution businesses, which meant the generators had far less need to hedge their spot market risks, and this basically killed off the hedge market.</a:t>
            </a:r>
          </a:p>
          <a:p>
            <a:pPr marL="685800" lvl="2">
              <a:lnSpc>
                <a:spcPct val="100000"/>
              </a:lnSpc>
              <a:spcBef>
                <a:spcPts val="1000"/>
              </a:spcBef>
            </a:pPr>
            <a:endParaRPr lang="en-US" sz="1600" dirty="0">
              <a:solidFill>
                <a:schemeClr val="accent1">
                  <a:lumMod val="50000"/>
                </a:schemeClr>
              </a:solidFill>
            </a:endParaRPr>
          </a:p>
          <a:p>
            <a:pPr marL="171450" indent="-171450">
              <a:buFont typeface="Arial" panose="020B0604020202020204" pitchFamily="34" charset="0"/>
              <a:buChar char="•"/>
            </a:pPr>
            <a:endParaRPr lang="en-US" altLang="en-US" sz="1050" dirty="0">
              <a:solidFill>
                <a:schemeClr val="accent1">
                  <a:lumMod val="50000"/>
                </a:schemeClr>
              </a:solidFill>
              <a:latin typeface="+mn-lt"/>
            </a:endParaRPr>
          </a:p>
          <a:p>
            <a:pPr marL="0" indent="0">
              <a:buFont typeface="Arial" panose="020B0604020202020204" pitchFamily="34" charset="0"/>
              <a:buNone/>
            </a:pPr>
            <a:endParaRPr lang="en-NZ" sz="105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86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accent1">
                    <a:lumMod val="50000"/>
                  </a:schemeClr>
                </a:solidFill>
              </a:rPr>
              <a:t>This chart of monthly average spot prices shows that benign hydro conditions over the 1996 – 2000 period masked the extent of commercial risks, which wasn’t good for encouraging industrial consumers to hedge their spot market risks.</a:t>
            </a:r>
          </a:p>
          <a:p>
            <a:pPr marL="0" indent="0">
              <a:buFont typeface="Arial" panose="020B0604020202020204" pitchFamily="34" charset="0"/>
              <a:buNone/>
            </a:pPr>
            <a:endParaRPr lang="en-NZ" sz="1200" dirty="0"/>
          </a:p>
          <a:p>
            <a:pPr marL="0" indent="0">
              <a:buFont typeface="Arial" panose="020B0604020202020204" pitchFamily="34" charset="0"/>
              <a:buNone/>
            </a:pPr>
            <a:r>
              <a:rPr lang="en-NZ" sz="1200" dirty="0"/>
              <a:t>As a result, many industrial consumers – and NZ’s largest electricity retailer – were largely unhedged when the first dry event occurred in mid 2001, and for various reasons I can elaborate on later, many remained unhedged when the 2003 event occurred.</a:t>
            </a:r>
          </a:p>
          <a:p>
            <a:pPr marL="0" indent="0">
              <a:buFont typeface="Arial" panose="020B0604020202020204" pitchFamily="34" charset="0"/>
              <a:buNone/>
            </a:pPr>
            <a:endParaRPr lang="en-NZ" sz="1200" dirty="0"/>
          </a:p>
          <a:p>
            <a:endParaRPr lang="en-NZ"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FB76B-5A6A-45F3-B942-03B1796685A5}"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N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70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lnSpc>
                <a:spcPct val="100000"/>
              </a:lnSpc>
              <a:spcBef>
                <a:spcPts val="1000"/>
              </a:spcBef>
            </a:pPr>
            <a:r>
              <a:rPr lang="en-NZ" sz="1200" b="1" dirty="0">
                <a:solidFill>
                  <a:schemeClr val="accent1">
                    <a:lumMod val="50000"/>
                  </a:schemeClr>
                </a:solidFill>
              </a:rPr>
              <a:t>Regime change</a:t>
            </a:r>
            <a:r>
              <a:rPr lang="en-NZ" sz="1200" dirty="0">
                <a:solidFill>
                  <a:schemeClr val="accent1">
                    <a:lumMod val="50000"/>
                  </a:schemeClr>
                </a:solidFill>
              </a:rPr>
              <a:t>: the Government replaced the Electricity Commission with the Electricity Authority </a:t>
            </a:r>
          </a:p>
          <a:p>
            <a:endParaRPr lang="en-NZ" sz="1200" dirty="0"/>
          </a:p>
          <a:p>
            <a:r>
              <a:rPr lang="en-NZ" sz="1200" dirty="0"/>
              <a:t>The EA was given a clear set of objectives, functions and powers.</a:t>
            </a:r>
          </a:p>
          <a:p>
            <a:pPr marL="171450" indent="-171450">
              <a:buFont typeface="Arial" panose="020B0604020202020204" pitchFamily="34" charset="0"/>
              <a:buChar char="•"/>
            </a:pPr>
            <a:r>
              <a:rPr lang="en-NZ" sz="1050" dirty="0"/>
              <a:t>Objectives – promote competition, reliability/security of supply and efficiency for the long-term benefit of consumers</a:t>
            </a:r>
          </a:p>
          <a:p>
            <a:pPr marL="171450" indent="-171450">
              <a:buFont typeface="Arial" panose="020B0604020202020204" pitchFamily="34" charset="0"/>
              <a:buChar char="•"/>
            </a:pPr>
            <a:r>
              <a:rPr lang="en-NZ" sz="1050" dirty="0"/>
              <a:t>Functions – right the rules, undertake market facilitation measures, undertake active monitoring of market performance, and undertake investigations into breaches of the rules and enforce them</a:t>
            </a:r>
          </a:p>
          <a:p>
            <a:pPr marL="171450" indent="-171450">
              <a:buFont typeface="Arial" panose="020B0604020202020204" pitchFamily="34" charset="0"/>
              <a:buChar char="•"/>
            </a:pPr>
            <a:r>
              <a:rPr lang="en-NZ" sz="1200" dirty="0"/>
              <a:t>Importantly – establish and service a Security &amp; Reliability Council, comprising CEOs, to closely monitor security of supply among other things</a:t>
            </a:r>
          </a:p>
          <a:p>
            <a:pPr marL="171450" indent="-171450">
              <a:buFont typeface="Arial" panose="020B0604020202020204" pitchFamily="34" charset="0"/>
              <a:buChar char="•"/>
            </a:pPr>
            <a:r>
              <a:rPr lang="en-NZ" sz="1050" dirty="0"/>
              <a:t>Powers – compel information provision to do monitoring and investigations</a:t>
            </a:r>
          </a:p>
          <a:p>
            <a:pPr marL="171450" indent="-171450">
              <a:buFont typeface="Arial" panose="020B0604020202020204" pitchFamily="34" charset="0"/>
              <a:buChar char="•"/>
            </a:pPr>
            <a:endParaRPr lang="en-NZ" sz="1050" dirty="0"/>
          </a:p>
          <a:p>
            <a:pPr marL="0" indent="0">
              <a:buFont typeface="Arial" panose="020B0604020202020204" pitchFamily="34" charset="0"/>
              <a:buNone/>
            </a:pPr>
            <a:r>
              <a:rPr lang="en-NZ" sz="1050" dirty="0"/>
              <a:t>Since its inception in November 2010, primary focus on improving market arrangements for market participants to make better decisions, rather than making decisions for them. Wherever possible, we pursued obliquitous approaches and eschewed direct intervention. </a:t>
            </a:r>
            <a:r>
              <a:rPr lang="en-NZ" sz="1050" dirty="0" err="1"/>
              <a:t>Eg</a:t>
            </a:r>
            <a:r>
              <a:rPr lang="en-NZ" sz="1050" dirty="0"/>
              <a:t>, FTR market, facilitating market making on the hedge market, improving prudential settlement rules, promoting consumer choice, and so on.</a:t>
            </a:r>
          </a:p>
          <a:p>
            <a:endParaRPr lang="en-NZ" sz="1100" dirty="0"/>
          </a:p>
        </p:txBody>
      </p:sp>
      <p:sp>
        <p:nvSpPr>
          <p:cNvPr id="4" name="Slide Number Placeholder 3"/>
          <p:cNvSpPr>
            <a:spLocks noGrp="1"/>
          </p:cNvSpPr>
          <p:nvPr>
            <p:ph type="sldNum" sz="quarter" idx="5"/>
          </p:nvPr>
        </p:nvSpPr>
        <p:spPr/>
        <p:txBody>
          <a:bodyPr/>
          <a:lstStyle/>
          <a:p>
            <a:fld id="{BF7FB76B-5A6A-45F3-B942-03B1796685A5}" type="slidenum">
              <a:rPr lang="en-NZ" smtClean="0"/>
              <a:t>9</a:t>
            </a:fld>
            <a:endParaRPr lang="en-NZ" dirty="0"/>
          </a:p>
        </p:txBody>
      </p:sp>
    </p:spTree>
    <p:extLst>
      <p:ext uri="{BB962C8B-B14F-4D97-AF65-F5344CB8AC3E}">
        <p14:creationId xmlns:p14="http://schemas.microsoft.com/office/powerpoint/2010/main" val="49350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8E800A-509D-43C3-8D9B-DE71BACF1B61}" type="datetimeFigureOut">
              <a:rPr lang="en-NZ" smtClean="0"/>
              <a:t>28/06/2021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198072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E800A-509D-43C3-8D9B-DE71BACF1B61}" type="datetimeFigureOut">
              <a:rPr lang="en-NZ" smtClean="0"/>
              <a:t>28/06/2021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375627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E800A-509D-43C3-8D9B-DE71BACF1B61}" type="datetimeFigureOut">
              <a:rPr lang="en-NZ" smtClean="0"/>
              <a:t>28/06/2021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31888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B3A8F9F-3F6F-4EC4-A049-F67B7C0A5B95}"/>
              </a:ext>
            </a:extLst>
          </p:cNvPr>
          <p:cNvSpPr>
            <a:spLocks noGrp="1" noChangeArrowheads="1"/>
          </p:cNvSpPr>
          <p:nvPr>
            <p:ph type="sldNum" sz="quarter" idx="10"/>
          </p:nvPr>
        </p:nvSpPr>
        <p:spPr/>
        <p:txBody>
          <a:bodyPr/>
          <a:lstStyle>
            <a:lvl1pPr>
              <a:defRPr/>
            </a:lvl1pPr>
          </a:lstStyle>
          <a:p>
            <a:fld id="{C42A64B9-79D1-41ED-B636-AD0AD7E5B124}" type="slidenum">
              <a:rPr lang="en-US" altLang="en-US"/>
              <a:pPr/>
              <a:t>‹#›</a:t>
            </a:fld>
            <a:endParaRPr lang="en-US" altLang="en-US"/>
          </a:p>
        </p:txBody>
      </p:sp>
    </p:spTree>
    <p:extLst>
      <p:ext uri="{BB962C8B-B14F-4D97-AF65-F5344CB8AC3E}">
        <p14:creationId xmlns:p14="http://schemas.microsoft.com/office/powerpoint/2010/main" val="127563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914400" y="1343026"/>
            <a:ext cx="10322984" cy="1865313"/>
          </a:xfrm>
        </p:spPr>
        <p:txBody>
          <a:bodyPr tIns="45720" bIns="45720"/>
          <a:lstStyle>
            <a:lvl1pPr>
              <a:lnSpc>
                <a:spcPts val="5600"/>
              </a:lnSpc>
              <a:defRPr sz="4400"/>
            </a:lvl1pPr>
          </a:lstStyle>
          <a:p>
            <a:r>
              <a:rPr lang="en-US"/>
              <a:t>Click to edit Master title style</a:t>
            </a:r>
          </a:p>
        </p:txBody>
      </p:sp>
      <p:sp>
        <p:nvSpPr>
          <p:cNvPr id="322563" name="Rectangle 3"/>
          <p:cNvSpPr>
            <a:spLocks noGrp="1" noChangeArrowheads="1"/>
          </p:cNvSpPr>
          <p:nvPr>
            <p:ph type="subTitle" idx="1"/>
          </p:nvPr>
        </p:nvSpPr>
        <p:spPr>
          <a:xfrm>
            <a:off x="912285" y="3427413"/>
            <a:ext cx="10322983" cy="931862"/>
          </a:xfrm>
        </p:spPr>
        <p:txBody>
          <a:bodyPr/>
          <a:lstStyle>
            <a:lvl1pPr>
              <a:defRPr sz="3200"/>
            </a:lvl1pPr>
          </a:lstStyle>
          <a:p>
            <a:r>
              <a:rPr lang="en-US"/>
              <a:t>Click to edit Master subtitle style</a:t>
            </a:r>
          </a:p>
        </p:txBody>
      </p:sp>
      <p:sp>
        <p:nvSpPr>
          <p:cNvPr id="4" name="Rectangle 8">
            <a:extLst>
              <a:ext uri="{FF2B5EF4-FFF2-40B4-BE49-F238E27FC236}">
                <a16:creationId xmlns:a16="http://schemas.microsoft.com/office/drawing/2014/main" id="{FD377234-B1AE-4CEE-B80A-ECC9563F653E}"/>
              </a:ext>
            </a:extLst>
          </p:cNvPr>
          <p:cNvSpPr>
            <a:spLocks noGrp="1" noChangeArrowheads="1"/>
          </p:cNvSpPr>
          <p:nvPr>
            <p:ph type="sldNum" sz="quarter" idx="10"/>
          </p:nvPr>
        </p:nvSpPr>
        <p:spPr/>
        <p:txBody>
          <a:bodyPr/>
          <a:lstStyle>
            <a:lvl1pPr>
              <a:defRPr/>
            </a:lvl1pPr>
          </a:lstStyle>
          <a:p>
            <a:fld id="{9C7FD302-F41F-4909-B13E-122B5A36B690}" type="slidenum">
              <a:rPr lang="en-US" altLang="en-US"/>
              <a:pPr/>
              <a:t>‹#›</a:t>
            </a:fld>
            <a:endParaRPr lang="en-US" altLang="en-US"/>
          </a:p>
        </p:txBody>
      </p:sp>
      <p:sp>
        <p:nvSpPr>
          <p:cNvPr id="5" name="Footer Placeholder 1">
            <a:extLst>
              <a:ext uri="{FF2B5EF4-FFF2-40B4-BE49-F238E27FC236}">
                <a16:creationId xmlns:a16="http://schemas.microsoft.com/office/drawing/2014/main" id="{C2CE1FC9-A24F-4C6A-819D-7548E428DAAA}"/>
              </a:ext>
            </a:extLst>
          </p:cNvPr>
          <p:cNvSpPr>
            <a:spLocks noGrp="1"/>
          </p:cNvSpPr>
          <p:nvPr>
            <p:ph type="ftr" sz="quarter" idx="11"/>
          </p:nvPr>
        </p:nvSpPr>
        <p:spPr>
          <a:xfrm>
            <a:off x="4163484" y="6492876"/>
            <a:ext cx="3860800" cy="365125"/>
          </a:xfrm>
          <a:prstGeom prst="rect">
            <a:avLst/>
          </a:prstGeom>
        </p:spPr>
        <p:txBody>
          <a:bodyPr/>
          <a:lstStyle>
            <a:lvl1pPr>
              <a:defRPr>
                <a:solidFill>
                  <a:srgbClr val="540000"/>
                </a:solidFill>
                <a:latin typeface="Arial" charset="0"/>
                <a:cs typeface="Arial" charset="0"/>
              </a:defRPr>
            </a:lvl1pPr>
          </a:lstStyle>
          <a:p>
            <a:pPr>
              <a:defRPr/>
            </a:pPr>
            <a:endParaRPr lang="en-NZ"/>
          </a:p>
        </p:txBody>
      </p:sp>
    </p:spTree>
    <p:extLst>
      <p:ext uri="{BB962C8B-B14F-4D97-AF65-F5344CB8AC3E}">
        <p14:creationId xmlns:p14="http://schemas.microsoft.com/office/powerpoint/2010/main" val="320655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E3DEF2-A5E4-4BF1-918F-24ABD960C716}"/>
              </a:ext>
            </a:extLst>
          </p:cNvPr>
          <p:cNvSpPr>
            <a:spLocks noGrp="1" noChangeArrowheads="1"/>
          </p:cNvSpPr>
          <p:nvPr>
            <p:ph type="sldNum" sz="quarter" idx="10"/>
          </p:nvPr>
        </p:nvSpPr>
        <p:spPr/>
        <p:txBody>
          <a:bodyPr/>
          <a:lstStyle>
            <a:lvl1pPr>
              <a:defRPr/>
            </a:lvl1pPr>
          </a:lstStyle>
          <a:p>
            <a:fld id="{4BB42B2A-7FDA-4841-919C-FC411891DD37}" type="slidenum">
              <a:rPr lang="en-US" altLang="en-US"/>
              <a:pPr/>
              <a:t>‹#›</a:t>
            </a:fld>
            <a:endParaRPr lang="en-US" altLang="en-US"/>
          </a:p>
        </p:txBody>
      </p:sp>
    </p:spTree>
    <p:extLst>
      <p:ext uri="{BB962C8B-B14F-4D97-AF65-F5344CB8AC3E}">
        <p14:creationId xmlns:p14="http://schemas.microsoft.com/office/powerpoint/2010/main" val="46455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914400" y="1343026"/>
            <a:ext cx="10322984" cy="1865313"/>
          </a:xfrm>
        </p:spPr>
        <p:txBody>
          <a:bodyPr tIns="45720" bIns="45720"/>
          <a:lstStyle>
            <a:lvl1pPr>
              <a:lnSpc>
                <a:spcPts val="5600"/>
              </a:lnSpc>
              <a:defRPr sz="4400"/>
            </a:lvl1pPr>
          </a:lstStyle>
          <a:p>
            <a:r>
              <a:rPr lang="en-US"/>
              <a:t>Click to edit Master title style</a:t>
            </a:r>
          </a:p>
        </p:txBody>
      </p:sp>
      <p:sp>
        <p:nvSpPr>
          <p:cNvPr id="322563" name="Rectangle 3"/>
          <p:cNvSpPr>
            <a:spLocks noGrp="1" noChangeArrowheads="1"/>
          </p:cNvSpPr>
          <p:nvPr>
            <p:ph type="subTitle" idx="1"/>
          </p:nvPr>
        </p:nvSpPr>
        <p:spPr>
          <a:xfrm>
            <a:off x="912285" y="3427413"/>
            <a:ext cx="10322983" cy="931862"/>
          </a:xfrm>
        </p:spPr>
        <p:txBody>
          <a:bodyPr/>
          <a:lstStyle>
            <a:lvl1pPr>
              <a:defRPr sz="3200"/>
            </a:lvl1pPr>
          </a:lstStyle>
          <a:p>
            <a:r>
              <a:rPr lang="en-US"/>
              <a:t>Click to edit Master subtitle style</a:t>
            </a:r>
          </a:p>
        </p:txBody>
      </p:sp>
      <p:sp>
        <p:nvSpPr>
          <p:cNvPr id="4" name="Rectangle 8">
            <a:extLst>
              <a:ext uri="{FF2B5EF4-FFF2-40B4-BE49-F238E27FC236}">
                <a16:creationId xmlns:a16="http://schemas.microsoft.com/office/drawing/2014/main" id="{864E338A-7231-40DB-B0CC-E0EDA74055C3}"/>
              </a:ext>
            </a:extLst>
          </p:cNvPr>
          <p:cNvSpPr>
            <a:spLocks noGrp="1" noChangeArrowheads="1"/>
          </p:cNvSpPr>
          <p:nvPr>
            <p:ph type="sldNum" sz="quarter" idx="10"/>
          </p:nvPr>
        </p:nvSpPr>
        <p:spPr/>
        <p:txBody>
          <a:bodyPr/>
          <a:lstStyle>
            <a:lvl1pPr>
              <a:defRPr/>
            </a:lvl1pPr>
          </a:lstStyle>
          <a:p>
            <a:fld id="{DF84BA05-96B0-4F39-BCF5-A272EF6FD921}" type="slidenum">
              <a:rPr lang="en-US" altLang="en-US"/>
              <a:pPr/>
              <a:t>‹#›</a:t>
            </a:fld>
            <a:endParaRPr lang="en-US" altLang="en-US"/>
          </a:p>
        </p:txBody>
      </p:sp>
      <p:sp>
        <p:nvSpPr>
          <p:cNvPr id="5" name="Footer Placeholder 1">
            <a:extLst>
              <a:ext uri="{FF2B5EF4-FFF2-40B4-BE49-F238E27FC236}">
                <a16:creationId xmlns:a16="http://schemas.microsoft.com/office/drawing/2014/main" id="{70FA8780-7873-4B61-9CE7-C13897E8D74D}"/>
              </a:ext>
            </a:extLst>
          </p:cNvPr>
          <p:cNvSpPr>
            <a:spLocks noGrp="1"/>
          </p:cNvSpPr>
          <p:nvPr>
            <p:ph type="ftr" sz="quarter" idx="11"/>
          </p:nvPr>
        </p:nvSpPr>
        <p:spPr>
          <a:xfrm>
            <a:off x="4163484" y="6492876"/>
            <a:ext cx="3860800" cy="365125"/>
          </a:xfrm>
          <a:prstGeom prst="rect">
            <a:avLst/>
          </a:prstGeom>
        </p:spPr>
        <p:txBody>
          <a:bodyPr/>
          <a:lstStyle>
            <a:lvl1pPr>
              <a:defRPr>
                <a:solidFill>
                  <a:srgbClr val="540000"/>
                </a:solidFill>
                <a:latin typeface="Arial" charset="0"/>
                <a:cs typeface="Arial" charset="0"/>
              </a:defRPr>
            </a:lvl1pPr>
          </a:lstStyle>
          <a:p>
            <a:pPr>
              <a:defRPr/>
            </a:pPr>
            <a:endParaRPr lang="en-NZ"/>
          </a:p>
        </p:txBody>
      </p:sp>
    </p:spTree>
    <p:extLst>
      <p:ext uri="{BB962C8B-B14F-4D97-AF65-F5344CB8AC3E}">
        <p14:creationId xmlns:p14="http://schemas.microsoft.com/office/powerpoint/2010/main" val="393278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89325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434" y="401638"/>
            <a:ext cx="10310284" cy="5548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Slide Number Placeholder 2">
            <a:extLst>
              <a:ext uri="{FF2B5EF4-FFF2-40B4-BE49-F238E27FC236}">
                <a16:creationId xmlns:a16="http://schemas.microsoft.com/office/drawing/2014/main" id="{C65FB2E7-32CE-46E3-B836-0D41EDCD449A}"/>
              </a:ext>
            </a:extLst>
          </p:cNvPr>
          <p:cNvSpPr>
            <a:spLocks noGrp="1"/>
          </p:cNvSpPr>
          <p:nvPr>
            <p:ph type="sldNum" sz="quarter" idx="10"/>
          </p:nvPr>
        </p:nvSpPr>
        <p:spPr>
          <a:xfrm>
            <a:off x="10547351" y="6524625"/>
            <a:ext cx="924983" cy="260350"/>
          </a:xfrm>
        </p:spPr>
        <p:txBody>
          <a:bodyPr/>
          <a:lstStyle>
            <a:lvl1pPr>
              <a:defRPr/>
            </a:lvl1pPr>
          </a:lstStyle>
          <a:p>
            <a:fld id="{24D221D6-99AB-4F9C-BCF0-6AFD74670057}" type="slidenum">
              <a:rPr lang="en-GB" altLang="en-US"/>
              <a:pPr/>
              <a:t>‹#›</a:t>
            </a:fld>
            <a:endParaRPr lang="en-GB" altLang="en-US"/>
          </a:p>
        </p:txBody>
      </p:sp>
    </p:spTree>
    <p:extLst>
      <p:ext uri="{BB962C8B-B14F-4D97-AF65-F5344CB8AC3E}">
        <p14:creationId xmlns:p14="http://schemas.microsoft.com/office/powerpoint/2010/main" val="198107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E800A-509D-43C3-8D9B-DE71BACF1B61}" type="datetimeFigureOut">
              <a:rPr lang="en-NZ" smtClean="0"/>
              <a:t>28/06/2021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172588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E800A-509D-43C3-8D9B-DE71BACF1B61}" type="datetimeFigureOut">
              <a:rPr lang="en-NZ" smtClean="0"/>
              <a:t>28/06/2021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348898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8E800A-509D-43C3-8D9B-DE71BACF1B61}" type="datetimeFigureOut">
              <a:rPr lang="en-NZ" smtClean="0"/>
              <a:t>28/06/2021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230588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8E800A-509D-43C3-8D9B-DE71BACF1B61}" type="datetimeFigureOut">
              <a:rPr lang="en-NZ" smtClean="0"/>
              <a:t>28/06/2021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46993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8E800A-509D-43C3-8D9B-DE71BACF1B61}" type="datetimeFigureOut">
              <a:rPr lang="en-NZ" smtClean="0"/>
              <a:t>28/06/2021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270811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E800A-509D-43C3-8D9B-DE71BACF1B61}" type="datetimeFigureOut">
              <a:rPr lang="en-NZ" smtClean="0"/>
              <a:t>28/06/2021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232607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E800A-509D-43C3-8D9B-DE71BACF1B61}" type="datetimeFigureOut">
              <a:rPr lang="en-NZ" smtClean="0"/>
              <a:t>28/06/2021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20614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E800A-509D-43C3-8D9B-DE71BACF1B61}" type="datetimeFigureOut">
              <a:rPr lang="en-NZ" smtClean="0"/>
              <a:t>28/06/2021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085AB7C-CBA7-4AC1-9495-8A530558DEBE}" type="slidenum">
              <a:rPr lang="en-NZ" smtClean="0"/>
              <a:t>‹#›</a:t>
            </a:fld>
            <a:endParaRPr lang="en-NZ"/>
          </a:p>
        </p:txBody>
      </p:sp>
    </p:spTree>
    <p:extLst>
      <p:ext uri="{BB962C8B-B14F-4D97-AF65-F5344CB8AC3E}">
        <p14:creationId xmlns:p14="http://schemas.microsoft.com/office/powerpoint/2010/main" val="272520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E800A-509D-43C3-8D9B-DE71BACF1B61}" type="datetimeFigureOut">
              <a:rPr lang="en-NZ" smtClean="0"/>
              <a:t>28/06/2021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5AB7C-CBA7-4AC1-9495-8A530558DEBE}" type="slidenum">
              <a:rPr lang="en-NZ" smtClean="0"/>
              <a:t>‹#›</a:t>
            </a:fld>
            <a:endParaRPr lang="en-NZ"/>
          </a:p>
        </p:txBody>
      </p:sp>
    </p:spTree>
    <p:extLst>
      <p:ext uri="{BB962C8B-B14F-4D97-AF65-F5344CB8AC3E}">
        <p14:creationId xmlns:p14="http://schemas.microsoft.com/office/powerpoint/2010/main" val="37235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170" name="Picture 5" descr="inside-page">
            <a:extLst>
              <a:ext uri="{FF2B5EF4-FFF2-40B4-BE49-F238E27FC236}">
                <a16:creationId xmlns:a16="http://schemas.microsoft.com/office/drawing/2014/main" id="{D2FFF7A2-E2F6-494E-8527-17F8BA168F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t="18457"/>
          <a:stretch>
            <a:fillRect/>
          </a:stretch>
        </p:blipFill>
        <p:spPr bwMode="auto">
          <a:xfrm>
            <a:off x="1" y="1268414"/>
            <a:ext cx="1218776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68EFE712-0BA6-453C-B65D-CB22CA7A9540}"/>
              </a:ext>
            </a:extLst>
          </p:cNvPr>
          <p:cNvSpPr>
            <a:spLocks noGrp="1" noChangeArrowheads="1"/>
          </p:cNvSpPr>
          <p:nvPr>
            <p:ph type="title"/>
          </p:nvPr>
        </p:nvSpPr>
        <p:spPr bwMode="auto">
          <a:xfrm>
            <a:off x="1096433" y="401638"/>
            <a:ext cx="8494184"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58404" name="Rectangle 4">
            <a:extLst>
              <a:ext uri="{FF2B5EF4-FFF2-40B4-BE49-F238E27FC236}">
                <a16:creationId xmlns:a16="http://schemas.microsoft.com/office/drawing/2014/main" id="{1A7F576C-ED54-45AE-9D60-DD15B0535EE7}"/>
              </a:ext>
            </a:extLst>
          </p:cNvPr>
          <p:cNvSpPr>
            <a:spLocks noGrp="1" noChangeArrowheads="1"/>
          </p:cNvSpPr>
          <p:nvPr>
            <p:ph type="body" idx="1"/>
          </p:nvPr>
        </p:nvSpPr>
        <p:spPr bwMode="auto">
          <a:xfrm>
            <a:off x="1096434" y="1919288"/>
            <a:ext cx="10310284" cy="403066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Master text </a:t>
            </a:r>
            <a:r>
              <a:rPr lang="en-US" dirty="0" err="1"/>
              <a:t>stylesxxxxxxxxxxxxxxxx</a:t>
            </a:r>
            <a:endParaRPr lang="en-US" dirty="0"/>
          </a:p>
          <a:p>
            <a:pPr lvl="1"/>
            <a:r>
              <a:rPr lang="en-US" dirty="0"/>
              <a:t>First </a:t>
            </a:r>
            <a:r>
              <a:rPr lang="en-US" dirty="0" err="1"/>
              <a:t>levelxxxxxxxxxxxxxxxxxxxxxxxxxxxxxxxxx</a:t>
            </a:r>
            <a:endParaRPr lang="en-US" dirty="0"/>
          </a:p>
          <a:p>
            <a:pPr lvl="2"/>
            <a:r>
              <a:rPr lang="en-US" dirty="0"/>
              <a:t>Second </a:t>
            </a:r>
            <a:r>
              <a:rPr lang="en-US" dirty="0" err="1"/>
              <a:t>levelxxxxxxxxxxxxxxxxxxxxxxxxxxxxxxxxxxx</a:t>
            </a:r>
            <a:endParaRPr lang="en-US" dirty="0"/>
          </a:p>
          <a:p>
            <a:pPr lvl="3"/>
            <a:r>
              <a:rPr lang="en-US" dirty="0"/>
              <a:t>Third </a:t>
            </a:r>
            <a:r>
              <a:rPr lang="en-US" dirty="0" err="1"/>
              <a:t>levelxxxxxxxxxxxxxxxxxxxxxxxxxxxxxxxxxx</a:t>
            </a:r>
            <a:endParaRPr lang="en-US" dirty="0"/>
          </a:p>
          <a:p>
            <a:pPr lvl="4"/>
            <a:r>
              <a:rPr lang="en-US" dirty="0"/>
              <a:t>Fourth level</a:t>
            </a:r>
          </a:p>
          <a:p>
            <a:pPr lvl="5"/>
            <a:endParaRPr lang="en-US" dirty="0"/>
          </a:p>
        </p:txBody>
      </p:sp>
      <p:sp>
        <p:nvSpPr>
          <p:cNvPr id="6" name="Rectangle 8">
            <a:extLst>
              <a:ext uri="{FF2B5EF4-FFF2-40B4-BE49-F238E27FC236}">
                <a16:creationId xmlns:a16="http://schemas.microsoft.com/office/drawing/2014/main" id="{86A35046-3CF3-4475-92E4-F821E5EE885E}"/>
              </a:ext>
            </a:extLst>
          </p:cNvPr>
          <p:cNvSpPr>
            <a:spLocks noGrp="1" noChangeArrowheads="1"/>
          </p:cNvSpPr>
          <p:nvPr>
            <p:ph type="sldNum" sz="quarter" idx="4"/>
          </p:nvPr>
        </p:nvSpPr>
        <p:spPr>
          <a:xfrm>
            <a:off x="10608733" y="6524625"/>
            <a:ext cx="924984" cy="260350"/>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540000"/>
                </a:solidFill>
              </a:defRPr>
            </a:lvl1pPr>
          </a:lstStyle>
          <a:p>
            <a:fld id="{2F9D0ED0-DCBE-48BA-A416-038D95E113FE}" type="slidenum">
              <a:rPr lang="en-US" altLang="en-US"/>
              <a:pPr/>
              <a:t>‹#›</a:t>
            </a:fld>
            <a:endParaRPr lang="en-US" altLang="en-US"/>
          </a:p>
        </p:txBody>
      </p:sp>
    </p:spTree>
    <p:extLst>
      <p:ext uri="{BB962C8B-B14F-4D97-AF65-F5344CB8AC3E}">
        <p14:creationId xmlns:p14="http://schemas.microsoft.com/office/powerpoint/2010/main" val="3745764517"/>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0" fontAlgn="base" hangingPunct="0">
        <a:lnSpc>
          <a:spcPts val="4000"/>
        </a:lnSpc>
        <a:spcBef>
          <a:spcPct val="0"/>
        </a:spcBef>
        <a:spcAft>
          <a:spcPct val="0"/>
        </a:spcAft>
        <a:defRPr sz="3400" b="1">
          <a:solidFill>
            <a:schemeClr val="tx2"/>
          </a:solidFill>
          <a:latin typeface="+mj-lt"/>
          <a:ea typeface="+mj-ea"/>
          <a:cs typeface="+mj-cs"/>
        </a:defRPr>
      </a:lvl1pPr>
      <a:lvl2pPr algn="l" rtl="0" eaLnBrk="0" fontAlgn="base" hangingPunct="0">
        <a:lnSpc>
          <a:spcPts val="4000"/>
        </a:lnSpc>
        <a:spcBef>
          <a:spcPct val="0"/>
        </a:spcBef>
        <a:spcAft>
          <a:spcPct val="0"/>
        </a:spcAft>
        <a:defRPr sz="3400" b="1">
          <a:solidFill>
            <a:schemeClr val="tx2"/>
          </a:solidFill>
          <a:latin typeface="Arial" charset="0"/>
        </a:defRPr>
      </a:lvl2pPr>
      <a:lvl3pPr algn="l" rtl="0" eaLnBrk="0" fontAlgn="base" hangingPunct="0">
        <a:lnSpc>
          <a:spcPts val="4000"/>
        </a:lnSpc>
        <a:spcBef>
          <a:spcPct val="0"/>
        </a:spcBef>
        <a:spcAft>
          <a:spcPct val="0"/>
        </a:spcAft>
        <a:defRPr sz="3400" b="1">
          <a:solidFill>
            <a:schemeClr val="tx2"/>
          </a:solidFill>
          <a:latin typeface="Arial" charset="0"/>
        </a:defRPr>
      </a:lvl3pPr>
      <a:lvl4pPr algn="l" rtl="0" eaLnBrk="0" fontAlgn="base" hangingPunct="0">
        <a:lnSpc>
          <a:spcPts val="4000"/>
        </a:lnSpc>
        <a:spcBef>
          <a:spcPct val="0"/>
        </a:spcBef>
        <a:spcAft>
          <a:spcPct val="0"/>
        </a:spcAft>
        <a:defRPr sz="3400" b="1">
          <a:solidFill>
            <a:schemeClr val="tx2"/>
          </a:solidFill>
          <a:latin typeface="Arial" charset="0"/>
        </a:defRPr>
      </a:lvl4pPr>
      <a:lvl5pPr algn="l" rtl="0" eaLnBrk="0" fontAlgn="base" hangingPunct="0">
        <a:lnSpc>
          <a:spcPts val="4000"/>
        </a:lnSpc>
        <a:spcBef>
          <a:spcPct val="0"/>
        </a:spcBef>
        <a:spcAft>
          <a:spcPct val="0"/>
        </a:spcAft>
        <a:defRPr sz="3400" b="1">
          <a:solidFill>
            <a:schemeClr val="tx2"/>
          </a:solidFill>
          <a:latin typeface="Arial" charset="0"/>
        </a:defRPr>
      </a:lvl5pPr>
      <a:lvl6pPr marL="457200" algn="l" rtl="0" fontAlgn="base">
        <a:lnSpc>
          <a:spcPts val="4000"/>
        </a:lnSpc>
        <a:spcBef>
          <a:spcPct val="0"/>
        </a:spcBef>
        <a:spcAft>
          <a:spcPct val="0"/>
        </a:spcAft>
        <a:defRPr sz="3400" b="1">
          <a:solidFill>
            <a:schemeClr val="tx2"/>
          </a:solidFill>
          <a:latin typeface="Arial" charset="0"/>
        </a:defRPr>
      </a:lvl6pPr>
      <a:lvl7pPr marL="914400" algn="l" rtl="0" fontAlgn="base">
        <a:lnSpc>
          <a:spcPts val="4000"/>
        </a:lnSpc>
        <a:spcBef>
          <a:spcPct val="0"/>
        </a:spcBef>
        <a:spcAft>
          <a:spcPct val="0"/>
        </a:spcAft>
        <a:defRPr sz="3400" b="1">
          <a:solidFill>
            <a:schemeClr val="tx2"/>
          </a:solidFill>
          <a:latin typeface="Arial" charset="0"/>
        </a:defRPr>
      </a:lvl7pPr>
      <a:lvl8pPr marL="1371600" algn="l" rtl="0" fontAlgn="base">
        <a:lnSpc>
          <a:spcPts val="4000"/>
        </a:lnSpc>
        <a:spcBef>
          <a:spcPct val="0"/>
        </a:spcBef>
        <a:spcAft>
          <a:spcPct val="0"/>
        </a:spcAft>
        <a:defRPr sz="3400" b="1">
          <a:solidFill>
            <a:schemeClr val="tx2"/>
          </a:solidFill>
          <a:latin typeface="Arial" charset="0"/>
        </a:defRPr>
      </a:lvl8pPr>
      <a:lvl9pPr marL="1828800" algn="l" rtl="0" fontAlgn="base">
        <a:lnSpc>
          <a:spcPts val="4000"/>
        </a:lnSpc>
        <a:spcBef>
          <a:spcPct val="0"/>
        </a:spcBef>
        <a:spcAft>
          <a:spcPct val="0"/>
        </a:spcAft>
        <a:defRPr sz="3400" b="1">
          <a:solidFill>
            <a:schemeClr val="tx2"/>
          </a:solidFill>
          <a:latin typeface="Arial" charset="0"/>
        </a:defRPr>
      </a:lvl9pPr>
    </p:titleStyle>
    <p:bodyStyle>
      <a:lvl1pPr marL="342900" indent="-342900" algn="l" rtl="0" eaLnBrk="0" fontAlgn="base" hangingPunct="0">
        <a:lnSpc>
          <a:spcPct val="90000"/>
        </a:lnSpc>
        <a:spcBef>
          <a:spcPct val="30000"/>
        </a:spcBef>
        <a:spcAft>
          <a:spcPct val="0"/>
        </a:spcAft>
        <a:buClr>
          <a:schemeClr val="bg2"/>
        </a:buClr>
        <a:defRPr sz="3000">
          <a:solidFill>
            <a:schemeClr val="tx1"/>
          </a:solidFill>
          <a:latin typeface="+mn-lt"/>
          <a:ea typeface="+mn-ea"/>
          <a:cs typeface="+mn-cs"/>
        </a:defRPr>
      </a:lvl1pPr>
      <a:lvl2pPr marL="327025" indent="-325438" algn="l" rtl="0" eaLnBrk="0" fontAlgn="base" hangingPunct="0">
        <a:lnSpc>
          <a:spcPct val="90000"/>
        </a:lnSpc>
        <a:spcBef>
          <a:spcPct val="30000"/>
        </a:spcBef>
        <a:spcAft>
          <a:spcPct val="0"/>
        </a:spcAft>
        <a:buClr>
          <a:schemeClr val="accent1"/>
        </a:buClr>
        <a:buChar char="•"/>
        <a:defRPr sz="2800">
          <a:solidFill>
            <a:schemeClr val="tx1"/>
          </a:solidFill>
          <a:latin typeface="+mn-lt"/>
        </a:defRPr>
      </a:lvl2pPr>
      <a:lvl3pPr marL="692150" indent="-363538" algn="l" rtl="0" eaLnBrk="0" fontAlgn="base" hangingPunct="0">
        <a:lnSpc>
          <a:spcPct val="90000"/>
        </a:lnSpc>
        <a:spcBef>
          <a:spcPct val="30000"/>
        </a:spcBef>
        <a:spcAft>
          <a:spcPct val="0"/>
        </a:spcAft>
        <a:buClr>
          <a:schemeClr val="accent1"/>
        </a:buClr>
        <a:buChar char="•"/>
        <a:defRPr sz="2500">
          <a:solidFill>
            <a:schemeClr val="tx1"/>
          </a:solidFill>
          <a:latin typeface="+mn-lt"/>
        </a:defRPr>
      </a:lvl3pPr>
      <a:lvl4pPr marL="1044575" indent="-350838" algn="l" rtl="0" eaLnBrk="0" fontAlgn="base" hangingPunct="0">
        <a:lnSpc>
          <a:spcPct val="90000"/>
        </a:lnSpc>
        <a:spcBef>
          <a:spcPct val="30000"/>
        </a:spcBef>
        <a:spcAft>
          <a:spcPct val="0"/>
        </a:spcAft>
        <a:buClr>
          <a:schemeClr val="accent1"/>
        </a:buClr>
        <a:buChar char="•"/>
        <a:defRPr sz="2500">
          <a:solidFill>
            <a:schemeClr val="tx1"/>
          </a:solidFill>
          <a:latin typeface="+mn-lt"/>
        </a:defRPr>
      </a:lvl4pPr>
      <a:lvl5pPr marL="1358900" indent="-312738" algn="l" rtl="0" eaLnBrk="0" fontAlgn="base" hangingPunct="0">
        <a:lnSpc>
          <a:spcPct val="90000"/>
        </a:lnSpc>
        <a:spcBef>
          <a:spcPct val="30000"/>
        </a:spcBef>
        <a:spcAft>
          <a:spcPct val="0"/>
        </a:spcAft>
        <a:buClr>
          <a:schemeClr val="accent1"/>
        </a:buClr>
        <a:buChar char="•"/>
        <a:defRPr sz="2500">
          <a:solidFill>
            <a:schemeClr val="tx1"/>
          </a:solidFill>
          <a:latin typeface="+mn-lt"/>
        </a:defRPr>
      </a:lvl5pPr>
      <a:lvl6pPr marL="1371600" indent="1588" algn="l" rtl="0" fontAlgn="base">
        <a:lnSpc>
          <a:spcPct val="90000"/>
        </a:lnSpc>
        <a:spcBef>
          <a:spcPct val="30000"/>
        </a:spcBef>
        <a:spcAft>
          <a:spcPct val="0"/>
        </a:spcAft>
        <a:buClr>
          <a:schemeClr val="bg2"/>
        </a:buClr>
        <a:buNone/>
        <a:defRPr sz="2500">
          <a:solidFill>
            <a:schemeClr val="tx1"/>
          </a:solidFill>
          <a:latin typeface="+mn-lt"/>
        </a:defRPr>
      </a:lvl6pPr>
      <a:lvl7pPr marL="2273300" indent="-312738" algn="l" rtl="0" fontAlgn="base">
        <a:lnSpc>
          <a:spcPct val="90000"/>
        </a:lnSpc>
        <a:spcBef>
          <a:spcPct val="30000"/>
        </a:spcBef>
        <a:spcAft>
          <a:spcPct val="0"/>
        </a:spcAft>
        <a:buClr>
          <a:schemeClr val="bg2"/>
        </a:buClr>
        <a:buChar char="•"/>
        <a:defRPr sz="2500">
          <a:solidFill>
            <a:schemeClr val="tx1"/>
          </a:solidFill>
          <a:latin typeface="+mn-lt"/>
        </a:defRPr>
      </a:lvl7pPr>
      <a:lvl8pPr marL="2730500" indent="-312738" algn="l" rtl="0" fontAlgn="base">
        <a:lnSpc>
          <a:spcPct val="90000"/>
        </a:lnSpc>
        <a:spcBef>
          <a:spcPct val="30000"/>
        </a:spcBef>
        <a:spcAft>
          <a:spcPct val="0"/>
        </a:spcAft>
        <a:buClr>
          <a:schemeClr val="bg2"/>
        </a:buClr>
        <a:buChar char="•"/>
        <a:defRPr sz="2500">
          <a:solidFill>
            <a:schemeClr val="tx1"/>
          </a:solidFill>
          <a:latin typeface="+mn-lt"/>
        </a:defRPr>
      </a:lvl8pPr>
      <a:lvl9pPr marL="3187700" indent="-312738" algn="l" rtl="0" fontAlgn="base">
        <a:lnSpc>
          <a:spcPct val="90000"/>
        </a:lnSpc>
        <a:spcBef>
          <a:spcPct val="30000"/>
        </a:spcBef>
        <a:spcAft>
          <a:spcPct val="0"/>
        </a:spcAft>
        <a:buClr>
          <a:schemeClr val="bg2"/>
        </a:buClr>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7650" name="Picture 5" descr="inside-page">
            <a:extLst>
              <a:ext uri="{FF2B5EF4-FFF2-40B4-BE49-F238E27FC236}">
                <a16:creationId xmlns:a16="http://schemas.microsoft.com/office/drawing/2014/main" id="{DF46DB4C-C6FE-43CF-92D4-750C4FA7A22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18457"/>
          <a:stretch>
            <a:fillRect/>
          </a:stretch>
        </p:blipFill>
        <p:spPr bwMode="auto">
          <a:xfrm>
            <a:off x="1" y="1268414"/>
            <a:ext cx="1218776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FAA8D264-B6A9-4756-9D94-70E9EB2D27D2}"/>
              </a:ext>
            </a:extLst>
          </p:cNvPr>
          <p:cNvSpPr>
            <a:spLocks noGrp="1" noChangeArrowheads="1"/>
          </p:cNvSpPr>
          <p:nvPr>
            <p:ph type="title"/>
          </p:nvPr>
        </p:nvSpPr>
        <p:spPr bwMode="auto">
          <a:xfrm>
            <a:off x="1096433" y="401638"/>
            <a:ext cx="8494184"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58404" name="Rectangle 4">
            <a:extLst>
              <a:ext uri="{FF2B5EF4-FFF2-40B4-BE49-F238E27FC236}">
                <a16:creationId xmlns:a16="http://schemas.microsoft.com/office/drawing/2014/main" id="{EF1C1F04-D2CB-4802-853C-1B6F1A8C0D0E}"/>
              </a:ext>
            </a:extLst>
          </p:cNvPr>
          <p:cNvSpPr>
            <a:spLocks noGrp="1" noChangeArrowheads="1"/>
          </p:cNvSpPr>
          <p:nvPr>
            <p:ph type="body" idx="1"/>
          </p:nvPr>
        </p:nvSpPr>
        <p:spPr bwMode="auto">
          <a:xfrm>
            <a:off x="1096434" y="1919288"/>
            <a:ext cx="10310284" cy="403066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Master text </a:t>
            </a:r>
            <a:r>
              <a:rPr lang="en-US" dirty="0" err="1"/>
              <a:t>stylesxxxxxxxxxxxxxxxx</a:t>
            </a:r>
            <a:endParaRPr lang="en-US" dirty="0"/>
          </a:p>
          <a:p>
            <a:pPr lvl="1"/>
            <a:r>
              <a:rPr lang="en-US" dirty="0"/>
              <a:t>First </a:t>
            </a:r>
            <a:r>
              <a:rPr lang="en-US" dirty="0" err="1"/>
              <a:t>levelxxxxxxxxxxxxxxxxxxxxxxxxxxxxxxxxx</a:t>
            </a:r>
            <a:endParaRPr lang="en-US" dirty="0"/>
          </a:p>
          <a:p>
            <a:pPr lvl="2"/>
            <a:r>
              <a:rPr lang="en-US" dirty="0"/>
              <a:t>Second </a:t>
            </a:r>
            <a:r>
              <a:rPr lang="en-US" dirty="0" err="1"/>
              <a:t>levelxxxxxxxxxxxxxxxxxxxxxxxxxxxxxxxxxxx</a:t>
            </a:r>
            <a:endParaRPr lang="en-US" dirty="0"/>
          </a:p>
          <a:p>
            <a:pPr lvl="3"/>
            <a:r>
              <a:rPr lang="en-US" dirty="0"/>
              <a:t>Third </a:t>
            </a:r>
            <a:r>
              <a:rPr lang="en-US" dirty="0" err="1"/>
              <a:t>levelxxxxxxxxxxxxxxxxxxxxxxxxxxxxxxxxxx</a:t>
            </a:r>
            <a:endParaRPr lang="en-US" dirty="0"/>
          </a:p>
          <a:p>
            <a:pPr lvl="4"/>
            <a:r>
              <a:rPr lang="en-US" dirty="0"/>
              <a:t>Fourth level</a:t>
            </a:r>
          </a:p>
          <a:p>
            <a:pPr lvl="5"/>
            <a:endParaRPr lang="en-US" dirty="0"/>
          </a:p>
        </p:txBody>
      </p:sp>
      <p:sp>
        <p:nvSpPr>
          <p:cNvPr id="6" name="Rectangle 8">
            <a:extLst>
              <a:ext uri="{FF2B5EF4-FFF2-40B4-BE49-F238E27FC236}">
                <a16:creationId xmlns:a16="http://schemas.microsoft.com/office/drawing/2014/main" id="{19E53B80-3B84-4660-9244-E1B5E5E56C8A}"/>
              </a:ext>
            </a:extLst>
          </p:cNvPr>
          <p:cNvSpPr>
            <a:spLocks noGrp="1" noChangeArrowheads="1"/>
          </p:cNvSpPr>
          <p:nvPr>
            <p:ph type="sldNum" sz="quarter" idx="4"/>
          </p:nvPr>
        </p:nvSpPr>
        <p:spPr>
          <a:xfrm>
            <a:off x="10608733" y="6524625"/>
            <a:ext cx="924984" cy="260350"/>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540000"/>
                </a:solidFill>
              </a:defRPr>
            </a:lvl1pPr>
          </a:lstStyle>
          <a:p>
            <a:fld id="{7C6F09D7-9729-4F12-8A65-1FDBDC50C85C}" type="slidenum">
              <a:rPr lang="en-US" altLang="en-US"/>
              <a:pPr/>
              <a:t>‹#›</a:t>
            </a:fld>
            <a:endParaRPr lang="en-US" altLang="en-US"/>
          </a:p>
        </p:txBody>
      </p:sp>
    </p:spTree>
    <p:extLst>
      <p:ext uri="{BB962C8B-B14F-4D97-AF65-F5344CB8AC3E}">
        <p14:creationId xmlns:p14="http://schemas.microsoft.com/office/powerpoint/2010/main" val="40356735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Lst>
  <p:hf sldNum="0" hdr="0" ftr="0" dt="0"/>
  <p:txStyles>
    <p:titleStyle>
      <a:lvl1pPr algn="l" rtl="0" eaLnBrk="0" fontAlgn="base" hangingPunct="0">
        <a:lnSpc>
          <a:spcPts val="4000"/>
        </a:lnSpc>
        <a:spcBef>
          <a:spcPct val="0"/>
        </a:spcBef>
        <a:spcAft>
          <a:spcPct val="0"/>
        </a:spcAft>
        <a:defRPr sz="3400" b="1">
          <a:solidFill>
            <a:schemeClr val="tx2"/>
          </a:solidFill>
          <a:latin typeface="+mj-lt"/>
          <a:ea typeface="+mj-ea"/>
          <a:cs typeface="+mj-cs"/>
        </a:defRPr>
      </a:lvl1pPr>
      <a:lvl2pPr algn="l" rtl="0" eaLnBrk="0" fontAlgn="base" hangingPunct="0">
        <a:lnSpc>
          <a:spcPts val="4000"/>
        </a:lnSpc>
        <a:spcBef>
          <a:spcPct val="0"/>
        </a:spcBef>
        <a:spcAft>
          <a:spcPct val="0"/>
        </a:spcAft>
        <a:defRPr sz="3400" b="1">
          <a:solidFill>
            <a:schemeClr val="tx2"/>
          </a:solidFill>
          <a:latin typeface="Arial" charset="0"/>
        </a:defRPr>
      </a:lvl2pPr>
      <a:lvl3pPr algn="l" rtl="0" eaLnBrk="0" fontAlgn="base" hangingPunct="0">
        <a:lnSpc>
          <a:spcPts val="4000"/>
        </a:lnSpc>
        <a:spcBef>
          <a:spcPct val="0"/>
        </a:spcBef>
        <a:spcAft>
          <a:spcPct val="0"/>
        </a:spcAft>
        <a:defRPr sz="3400" b="1">
          <a:solidFill>
            <a:schemeClr val="tx2"/>
          </a:solidFill>
          <a:latin typeface="Arial" charset="0"/>
        </a:defRPr>
      </a:lvl3pPr>
      <a:lvl4pPr algn="l" rtl="0" eaLnBrk="0" fontAlgn="base" hangingPunct="0">
        <a:lnSpc>
          <a:spcPts val="4000"/>
        </a:lnSpc>
        <a:spcBef>
          <a:spcPct val="0"/>
        </a:spcBef>
        <a:spcAft>
          <a:spcPct val="0"/>
        </a:spcAft>
        <a:defRPr sz="3400" b="1">
          <a:solidFill>
            <a:schemeClr val="tx2"/>
          </a:solidFill>
          <a:latin typeface="Arial" charset="0"/>
        </a:defRPr>
      </a:lvl4pPr>
      <a:lvl5pPr algn="l" rtl="0" eaLnBrk="0" fontAlgn="base" hangingPunct="0">
        <a:lnSpc>
          <a:spcPts val="4000"/>
        </a:lnSpc>
        <a:spcBef>
          <a:spcPct val="0"/>
        </a:spcBef>
        <a:spcAft>
          <a:spcPct val="0"/>
        </a:spcAft>
        <a:defRPr sz="3400" b="1">
          <a:solidFill>
            <a:schemeClr val="tx2"/>
          </a:solidFill>
          <a:latin typeface="Arial" charset="0"/>
        </a:defRPr>
      </a:lvl5pPr>
      <a:lvl6pPr marL="457200" algn="l" rtl="0" fontAlgn="base">
        <a:lnSpc>
          <a:spcPts val="4000"/>
        </a:lnSpc>
        <a:spcBef>
          <a:spcPct val="0"/>
        </a:spcBef>
        <a:spcAft>
          <a:spcPct val="0"/>
        </a:spcAft>
        <a:defRPr sz="3400" b="1">
          <a:solidFill>
            <a:schemeClr val="tx2"/>
          </a:solidFill>
          <a:latin typeface="Arial" charset="0"/>
        </a:defRPr>
      </a:lvl6pPr>
      <a:lvl7pPr marL="914400" algn="l" rtl="0" fontAlgn="base">
        <a:lnSpc>
          <a:spcPts val="4000"/>
        </a:lnSpc>
        <a:spcBef>
          <a:spcPct val="0"/>
        </a:spcBef>
        <a:spcAft>
          <a:spcPct val="0"/>
        </a:spcAft>
        <a:defRPr sz="3400" b="1">
          <a:solidFill>
            <a:schemeClr val="tx2"/>
          </a:solidFill>
          <a:latin typeface="Arial" charset="0"/>
        </a:defRPr>
      </a:lvl7pPr>
      <a:lvl8pPr marL="1371600" algn="l" rtl="0" fontAlgn="base">
        <a:lnSpc>
          <a:spcPts val="4000"/>
        </a:lnSpc>
        <a:spcBef>
          <a:spcPct val="0"/>
        </a:spcBef>
        <a:spcAft>
          <a:spcPct val="0"/>
        </a:spcAft>
        <a:defRPr sz="3400" b="1">
          <a:solidFill>
            <a:schemeClr val="tx2"/>
          </a:solidFill>
          <a:latin typeface="Arial" charset="0"/>
        </a:defRPr>
      </a:lvl8pPr>
      <a:lvl9pPr marL="1828800" algn="l" rtl="0" fontAlgn="base">
        <a:lnSpc>
          <a:spcPts val="4000"/>
        </a:lnSpc>
        <a:spcBef>
          <a:spcPct val="0"/>
        </a:spcBef>
        <a:spcAft>
          <a:spcPct val="0"/>
        </a:spcAft>
        <a:defRPr sz="3400" b="1">
          <a:solidFill>
            <a:schemeClr val="tx2"/>
          </a:solidFill>
          <a:latin typeface="Arial" charset="0"/>
        </a:defRPr>
      </a:lvl9pPr>
    </p:titleStyle>
    <p:bodyStyle>
      <a:lvl1pPr marL="342900" indent="-342900" algn="l" rtl="0" eaLnBrk="0" fontAlgn="base" hangingPunct="0">
        <a:lnSpc>
          <a:spcPct val="90000"/>
        </a:lnSpc>
        <a:spcBef>
          <a:spcPct val="30000"/>
        </a:spcBef>
        <a:spcAft>
          <a:spcPct val="0"/>
        </a:spcAft>
        <a:buClr>
          <a:schemeClr val="bg2"/>
        </a:buClr>
        <a:defRPr sz="3000">
          <a:solidFill>
            <a:schemeClr val="tx1"/>
          </a:solidFill>
          <a:latin typeface="+mn-lt"/>
          <a:ea typeface="+mn-ea"/>
          <a:cs typeface="+mn-cs"/>
        </a:defRPr>
      </a:lvl1pPr>
      <a:lvl2pPr marL="327025" indent="-325438" algn="l" rtl="0" eaLnBrk="0" fontAlgn="base" hangingPunct="0">
        <a:lnSpc>
          <a:spcPct val="90000"/>
        </a:lnSpc>
        <a:spcBef>
          <a:spcPct val="30000"/>
        </a:spcBef>
        <a:spcAft>
          <a:spcPct val="0"/>
        </a:spcAft>
        <a:buClr>
          <a:schemeClr val="accent1"/>
        </a:buClr>
        <a:buChar char="•"/>
        <a:defRPr sz="2800">
          <a:solidFill>
            <a:schemeClr val="tx1"/>
          </a:solidFill>
          <a:latin typeface="+mn-lt"/>
        </a:defRPr>
      </a:lvl2pPr>
      <a:lvl3pPr marL="692150" indent="-363538" algn="l" rtl="0" eaLnBrk="0" fontAlgn="base" hangingPunct="0">
        <a:lnSpc>
          <a:spcPct val="90000"/>
        </a:lnSpc>
        <a:spcBef>
          <a:spcPct val="30000"/>
        </a:spcBef>
        <a:spcAft>
          <a:spcPct val="0"/>
        </a:spcAft>
        <a:buClr>
          <a:schemeClr val="accent1"/>
        </a:buClr>
        <a:buChar char="•"/>
        <a:defRPr sz="2500">
          <a:solidFill>
            <a:schemeClr val="tx1"/>
          </a:solidFill>
          <a:latin typeface="+mn-lt"/>
        </a:defRPr>
      </a:lvl3pPr>
      <a:lvl4pPr marL="1044575" indent="-350838" algn="l" rtl="0" eaLnBrk="0" fontAlgn="base" hangingPunct="0">
        <a:lnSpc>
          <a:spcPct val="90000"/>
        </a:lnSpc>
        <a:spcBef>
          <a:spcPct val="30000"/>
        </a:spcBef>
        <a:spcAft>
          <a:spcPct val="0"/>
        </a:spcAft>
        <a:buClr>
          <a:schemeClr val="accent1"/>
        </a:buClr>
        <a:buChar char="•"/>
        <a:defRPr sz="2500">
          <a:solidFill>
            <a:schemeClr val="tx1"/>
          </a:solidFill>
          <a:latin typeface="+mn-lt"/>
        </a:defRPr>
      </a:lvl4pPr>
      <a:lvl5pPr marL="1358900" indent="-312738" algn="l" rtl="0" eaLnBrk="0" fontAlgn="base" hangingPunct="0">
        <a:lnSpc>
          <a:spcPct val="90000"/>
        </a:lnSpc>
        <a:spcBef>
          <a:spcPct val="30000"/>
        </a:spcBef>
        <a:spcAft>
          <a:spcPct val="0"/>
        </a:spcAft>
        <a:buClr>
          <a:schemeClr val="accent1"/>
        </a:buClr>
        <a:buChar char="•"/>
        <a:defRPr sz="2500">
          <a:solidFill>
            <a:schemeClr val="tx1"/>
          </a:solidFill>
          <a:latin typeface="+mn-lt"/>
        </a:defRPr>
      </a:lvl5pPr>
      <a:lvl6pPr marL="1371600" indent="1588" algn="l" rtl="0" fontAlgn="base">
        <a:lnSpc>
          <a:spcPct val="90000"/>
        </a:lnSpc>
        <a:spcBef>
          <a:spcPct val="30000"/>
        </a:spcBef>
        <a:spcAft>
          <a:spcPct val="0"/>
        </a:spcAft>
        <a:buClr>
          <a:schemeClr val="bg2"/>
        </a:buClr>
        <a:buNone/>
        <a:defRPr sz="2500">
          <a:solidFill>
            <a:schemeClr val="tx1"/>
          </a:solidFill>
          <a:latin typeface="+mn-lt"/>
        </a:defRPr>
      </a:lvl6pPr>
      <a:lvl7pPr marL="2273300" indent="-312738" algn="l" rtl="0" fontAlgn="base">
        <a:lnSpc>
          <a:spcPct val="90000"/>
        </a:lnSpc>
        <a:spcBef>
          <a:spcPct val="30000"/>
        </a:spcBef>
        <a:spcAft>
          <a:spcPct val="0"/>
        </a:spcAft>
        <a:buClr>
          <a:schemeClr val="bg2"/>
        </a:buClr>
        <a:buChar char="•"/>
        <a:defRPr sz="2500">
          <a:solidFill>
            <a:schemeClr val="tx1"/>
          </a:solidFill>
          <a:latin typeface="+mn-lt"/>
        </a:defRPr>
      </a:lvl7pPr>
      <a:lvl8pPr marL="2730500" indent="-312738" algn="l" rtl="0" fontAlgn="base">
        <a:lnSpc>
          <a:spcPct val="90000"/>
        </a:lnSpc>
        <a:spcBef>
          <a:spcPct val="30000"/>
        </a:spcBef>
        <a:spcAft>
          <a:spcPct val="0"/>
        </a:spcAft>
        <a:buClr>
          <a:schemeClr val="bg2"/>
        </a:buClr>
        <a:buChar char="•"/>
        <a:defRPr sz="2500">
          <a:solidFill>
            <a:schemeClr val="tx1"/>
          </a:solidFill>
          <a:latin typeface="+mn-lt"/>
        </a:defRPr>
      </a:lvl8pPr>
      <a:lvl9pPr marL="3187700" indent="-312738" algn="l" rtl="0" fontAlgn="base">
        <a:lnSpc>
          <a:spcPct val="90000"/>
        </a:lnSpc>
        <a:spcBef>
          <a:spcPct val="30000"/>
        </a:spcBef>
        <a:spcAft>
          <a:spcPct val="0"/>
        </a:spcAft>
        <a:buClr>
          <a:schemeClr val="bg2"/>
        </a:buClr>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85" y="13128"/>
            <a:ext cx="3620802" cy="6844872"/>
          </a:xfrm>
          <a:prstGeom prst="rect">
            <a:avLst/>
          </a:prstGeom>
          <a:gradFill>
            <a:gsLst>
              <a:gs pos="0">
                <a:srgbClr val="000000">
                  <a:alpha val="72000"/>
                </a:srgbClr>
              </a:gs>
              <a:gs pos="98000">
                <a:schemeClr val="accent1">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7414" y="0"/>
            <a:ext cx="8584585" cy="6400798"/>
          </a:xfrm>
          <a:prstGeom prst="rect">
            <a:avLst/>
          </a:prstGeom>
          <a:gradFill>
            <a:gsLst>
              <a:gs pos="0">
                <a:schemeClr val="accent1">
                  <a:lumMod val="75000"/>
                  <a:alpha val="50000"/>
                </a:schemeClr>
              </a:gs>
              <a:gs pos="99000">
                <a:srgbClr val="000000">
                  <a:alpha val="65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5682F0-7BC6-4526-8BFA-58EA002C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348001" y="892771"/>
            <a:ext cx="4675167" cy="5009112"/>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43000">
                <a:schemeClr val="accent1">
                  <a:lumMod val="60000"/>
                  <a:lumOff val="40000"/>
                  <a:alpha val="0"/>
                </a:schemeClr>
              </a:gs>
              <a:gs pos="100000">
                <a:schemeClr val="accent1">
                  <a:alpha val="2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68C8C67-D250-4A0C-8C4D-368548224C6D}"/>
              </a:ext>
            </a:extLst>
          </p:cNvPr>
          <p:cNvSpPr>
            <a:spLocks noGrp="1"/>
          </p:cNvSpPr>
          <p:nvPr>
            <p:ph type="ctrTitle"/>
          </p:nvPr>
        </p:nvSpPr>
        <p:spPr>
          <a:xfrm>
            <a:off x="4221803" y="1173479"/>
            <a:ext cx="6598597" cy="2336483"/>
          </a:xfrm>
        </p:spPr>
        <p:txBody>
          <a:bodyPr>
            <a:normAutofit/>
          </a:bodyPr>
          <a:lstStyle/>
          <a:p>
            <a:pPr algn="l"/>
            <a:r>
              <a:rPr lang="en-NZ" sz="4800" b="1" dirty="0">
                <a:solidFill>
                  <a:srgbClr val="FFFFFF"/>
                </a:solidFill>
              </a:rPr>
              <a:t>Challenges facing the electricity sector</a:t>
            </a:r>
          </a:p>
        </p:txBody>
      </p:sp>
      <p:sp>
        <p:nvSpPr>
          <p:cNvPr id="3" name="Subtitle 2">
            <a:extLst>
              <a:ext uri="{FF2B5EF4-FFF2-40B4-BE49-F238E27FC236}">
                <a16:creationId xmlns:a16="http://schemas.microsoft.com/office/drawing/2014/main" id="{356CE729-4653-44AB-96E6-DB3FA5157271}"/>
              </a:ext>
            </a:extLst>
          </p:cNvPr>
          <p:cNvSpPr>
            <a:spLocks noGrp="1"/>
          </p:cNvSpPr>
          <p:nvPr>
            <p:ph type="subTitle" idx="1"/>
          </p:nvPr>
        </p:nvSpPr>
        <p:spPr>
          <a:xfrm>
            <a:off x="4221803" y="3758499"/>
            <a:ext cx="6598597" cy="1741549"/>
          </a:xfrm>
        </p:spPr>
        <p:txBody>
          <a:bodyPr>
            <a:normAutofit/>
          </a:bodyPr>
          <a:lstStyle/>
          <a:p>
            <a:pPr algn="l"/>
            <a:endParaRPr lang="en-NZ" sz="1200" dirty="0">
              <a:solidFill>
                <a:srgbClr val="FFFFFF"/>
              </a:solidFill>
            </a:endParaRPr>
          </a:p>
          <a:p>
            <a:pPr algn="l"/>
            <a:r>
              <a:rPr lang="en-NZ" sz="1200" dirty="0">
                <a:solidFill>
                  <a:srgbClr val="FFFFFF"/>
                </a:solidFill>
              </a:rPr>
              <a:t>Carl Hansen, Capital Strategic Advisors Limited</a:t>
            </a:r>
          </a:p>
          <a:p>
            <a:pPr algn="l"/>
            <a:r>
              <a:rPr lang="en-NZ" sz="1200" dirty="0">
                <a:solidFill>
                  <a:srgbClr val="FFFFFF"/>
                </a:solidFill>
              </a:rPr>
              <a:t>24 June 2021</a:t>
            </a:r>
          </a:p>
        </p:txBody>
      </p:sp>
      <p:sp>
        <p:nvSpPr>
          <p:cNvPr id="72" name="Rectangle 71">
            <a:extLst>
              <a:ext uri="{FF2B5EF4-FFF2-40B4-BE49-F238E27FC236}">
                <a16:creationId xmlns:a16="http://schemas.microsoft.com/office/drawing/2014/main" id="{1F0DF0F3-0179-4A8A-92E0-932C473DA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89" y="13127"/>
            <a:ext cx="3620804" cy="6387672"/>
          </a:xfrm>
          <a:prstGeom prst="rect">
            <a:avLst/>
          </a:prstGeom>
          <a:gradFill>
            <a:gsLst>
              <a:gs pos="25000">
                <a:schemeClr val="accent1">
                  <a:lumMod val="75000"/>
                  <a:alpha val="0"/>
                </a:schemeClr>
              </a:gs>
              <a:gs pos="100000">
                <a:srgbClr val="000000">
                  <a:alpha val="5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2E78152-2AF7-444E-8C4D-3A5DD062B7FA}"/>
              </a:ext>
            </a:extLst>
          </p:cNvPr>
          <p:cNvPicPr>
            <a:picLocks noChangeAspect="1"/>
          </p:cNvPicPr>
          <p:nvPr/>
        </p:nvPicPr>
        <p:blipFill rotWithShape="1">
          <a:blip r:embed="rId3"/>
          <a:srcRect l="33545" r="30847" b="-1"/>
          <a:stretch/>
        </p:blipFill>
        <p:spPr>
          <a:xfrm>
            <a:off x="1037820" y="896184"/>
            <a:ext cx="2569597" cy="5051526"/>
          </a:xfrm>
          <a:custGeom>
            <a:avLst/>
            <a:gdLst/>
            <a:ahLst/>
            <a:cxnLst/>
            <a:rect l="l" t="t" r="r" b="b"/>
            <a:pathLst>
              <a:path w="2569597" h="5051526">
                <a:moveTo>
                  <a:pt x="2525763" y="0"/>
                </a:moveTo>
                <a:lnTo>
                  <a:pt x="2569597" y="2214"/>
                </a:lnTo>
                <a:lnTo>
                  <a:pt x="2569597" y="5049313"/>
                </a:lnTo>
                <a:lnTo>
                  <a:pt x="2525763" y="5051526"/>
                </a:lnTo>
                <a:cubicBezTo>
                  <a:pt x="1130823" y="5051526"/>
                  <a:pt x="0" y="3920703"/>
                  <a:pt x="0" y="2525763"/>
                </a:cubicBezTo>
                <a:cubicBezTo>
                  <a:pt x="0" y="1130823"/>
                  <a:pt x="1130823" y="0"/>
                  <a:pt x="2525763" y="0"/>
                </a:cubicBezTo>
                <a:close/>
              </a:path>
            </a:pathLst>
          </a:custGeom>
        </p:spPr>
      </p:pic>
      <p:sp>
        <p:nvSpPr>
          <p:cNvPr id="51" name="Title 1">
            <a:extLst>
              <a:ext uri="{FF2B5EF4-FFF2-40B4-BE49-F238E27FC236}">
                <a16:creationId xmlns:a16="http://schemas.microsoft.com/office/drawing/2014/main" id="{0ECCBED3-367F-4372-BB74-1835B446CDFF}"/>
              </a:ext>
            </a:extLst>
          </p:cNvPr>
          <p:cNvSpPr txBox="1">
            <a:spLocks/>
          </p:cNvSpPr>
          <p:nvPr/>
        </p:nvSpPr>
        <p:spPr>
          <a:xfrm>
            <a:off x="4230510" y="404947"/>
            <a:ext cx="6598597" cy="14024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NZ" sz="2400" b="1" dirty="0">
                <a:solidFill>
                  <a:srgbClr val="FFFFFF"/>
                </a:solidFill>
              </a:rPr>
              <a:t>Presentation to LEANZ</a:t>
            </a:r>
          </a:p>
        </p:txBody>
      </p:sp>
    </p:spTree>
    <p:extLst>
      <p:ext uri="{BB962C8B-B14F-4D97-AF65-F5344CB8AC3E}">
        <p14:creationId xmlns:p14="http://schemas.microsoft.com/office/powerpoint/2010/main" val="17493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51"/>
                                        </p:tgtEl>
                                        <p:attrNameLst>
                                          <p:attrName>style.visibility</p:attrName>
                                        </p:attrNameLst>
                                      </p:cBhvr>
                                      <p:to>
                                        <p:strVal val="visible"/>
                                      </p:to>
                                    </p:set>
                                    <p:animEffect transition="in" filter="fade">
                                      <p:cBhvr>
                                        <p:cTn id="18" dur="4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4AA1-B3FF-4141-8191-2F5DCA4FD407}"/>
              </a:ext>
            </a:extLst>
          </p:cNvPr>
          <p:cNvSpPr>
            <a:spLocks noGrp="1"/>
          </p:cNvSpPr>
          <p:nvPr>
            <p:ph type="title"/>
          </p:nvPr>
        </p:nvSpPr>
        <p:spPr/>
        <p:txBody>
          <a:bodyPr>
            <a:normAutofit/>
          </a:bodyPr>
          <a:lstStyle/>
          <a:p>
            <a:r>
              <a:rPr lang="en-NZ" sz="3200" dirty="0">
                <a:solidFill>
                  <a:schemeClr val="accent1">
                    <a:lumMod val="50000"/>
                  </a:schemeClr>
                </a:solidFill>
                <a:latin typeface="+mn-lt"/>
              </a:rPr>
              <a:t>EA reforms in 2011 involved</a:t>
            </a: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838200" y="1224951"/>
            <a:ext cx="10515600" cy="5267924"/>
          </a:xfrm>
        </p:spPr>
        <p:txBody>
          <a:bodyPr>
            <a:noAutofit/>
          </a:bodyPr>
          <a:lstStyle/>
          <a:p>
            <a:pPr>
              <a:lnSpc>
                <a:spcPct val="100000"/>
              </a:lnSpc>
            </a:pPr>
            <a:r>
              <a:rPr lang="en-US" sz="1800" dirty="0">
                <a:solidFill>
                  <a:schemeClr val="accent1">
                    <a:lumMod val="50000"/>
                  </a:schemeClr>
                </a:solidFill>
              </a:rPr>
              <a:t>Greater pluralism</a:t>
            </a:r>
          </a:p>
          <a:p>
            <a:pPr lvl="1">
              <a:lnSpc>
                <a:spcPct val="100000"/>
              </a:lnSpc>
            </a:pPr>
            <a:r>
              <a:rPr lang="en-US" sz="1800" dirty="0">
                <a:solidFill>
                  <a:schemeClr val="accent1">
                    <a:lumMod val="50000"/>
                  </a:schemeClr>
                </a:solidFill>
              </a:rPr>
              <a:t>The Govt transferred Tekapo A &amp; B power stations from Meridian Energy to Genesis Energy </a:t>
            </a:r>
          </a:p>
          <a:p>
            <a:pPr lvl="1">
              <a:lnSpc>
                <a:spcPct val="100000"/>
              </a:lnSpc>
            </a:pPr>
            <a:r>
              <a:rPr lang="en-US" sz="1800" dirty="0">
                <a:solidFill>
                  <a:schemeClr val="accent1">
                    <a:lumMod val="50000"/>
                  </a:schemeClr>
                </a:solidFill>
              </a:rPr>
              <a:t>This increased the number of generators operating South Island hydro stations</a:t>
            </a:r>
          </a:p>
          <a:p>
            <a:pPr>
              <a:lnSpc>
                <a:spcPct val="100000"/>
              </a:lnSpc>
            </a:pPr>
            <a:r>
              <a:rPr lang="en-US" sz="1800" dirty="0">
                <a:solidFill>
                  <a:schemeClr val="accent1">
                    <a:lumMod val="50000"/>
                  </a:schemeClr>
                </a:solidFill>
              </a:rPr>
              <a:t>Improved incentives</a:t>
            </a:r>
          </a:p>
          <a:p>
            <a:pPr lvl="1">
              <a:lnSpc>
                <a:spcPct val="100000"/>
              </a:lnSpc>
            </a:pPr>
            <a:r>
              <a:rPr lang="en-US" sz="1800" dirty="0">
                <a:solidFill>
                  <a:schemeClr val="accent1">
                    <a:lumMod val="50000"/>
                  </a:schemeClr>
                </a:solidFill>
              </a:rPr>
              <a:t>Govt removed the reserve energy scheme and sold the </a:t>
            </a:r>
            <a:r>
              <a:rPr lang="en-US" sz="1800" dirty="0" err="1">
                <a:solidFill>
                  <a:schemeClr val="accent1">
                    <a:lumMod val="50000"/>
                  </a:schemeClr>
                </a:solidFill>
              </a:rPr>
              <a:t>Whirinaki</a:t>
            </a:r>
            <a:r>
              <a:rPr lang="en-US" sz="1800" dirty="0">
                <a:solidFill>
                  <a:schemeClr val="accent1">
                    <a:lumMod val="50000"/>
                  </a:schemeClr>
                </a:solidFill>
              </a:rPr>
              <a:t> power station</a:t>
            </a:r>
          </a:p>
          <a:p>
            <a:pPr lvl="1">
              <a:lnSpc>
                <a:spcPct val="100000"/>
              </a:lnSpc>
            </a:pPr>
            <a:r>
              <a:rPr lang="en-US" sz="1800" dirty="0">
                <a:solidFill>
                  <a:schemeClr val="accent1">
                    <a:lumMod val="50000"/>
                  </a:schemeClr>
                </a:solidFill>
              </a:rPr>
              <a:t>EA specified in the Code that official conservation campaigns (OCCs) can only occur when the risk of hydro shortages exceeded 10%, which reduced scope for market participants to call for OCCs</a:t>
            </a:r>
          </a:p>
          <a:p>
            <a:pPr lvl="1">
              <a:lnSpc>
                <a:spcPct val="100000"/>
              </a:lnSpc>
            </a:pPr>
            <a:r>
              <a:rPr lang="en-US" sz="1800" dirty="0">
                <a:solidFill>
                  <a:schemeClr val="accent1">
                    <a:lumMod val="50000"/>
                  </a:schemeClr>
                </a:solidFill>
              </a:rPr>
              <a:t>EA introduced a customer compensation scheme on electricity retailers, to essentially internalize the externalities imposed on consumers </a:t>
            </a:r>
          </a:p>
          <a:p>
            <a:pPr lvl="1">
              <a:lnSpc>
                <a:spcPct val="100000"/>
              </a:lnSpc>
            </a:pPr>
            <a:r>
              <a:rPr lang="en-US" sz="1800" dirty="0">
                <a:solidFill>
                  <a:schemeClr val="accent1">
                    <a:lumMod val="50000"/>
                  </a:schemeClr>
                </a:solidFill>
              </a:rPr>
              <a:t>EA introduced a stress testing regime on purchasers of electricity … this improves information to politicians, allowing them to more credibly push back on calls for govt intervention, which feeds back into better incentives for market participants</a:t>
            </a:r>
          </a:p>
          <a:p>
            <a:pPr>
              <a:lnSpc>
                <a:spcPct val="100000"/>
              </a:lnSpc>
            </a:pPr>
            <a:r>
              <a:rPr lang="en-US" sz="1800" dirty="0">
                <a:solidFill>
                  <a:schemeClr val="accent1">
                    <a:lumMod val="50000"/>
                  </a:schemeClr>
                </a:solidFill>
              </a:rPr>
              <a:t>Improved information</a:t>
            </a:r>
          </a:p>
          <a:p>
            <a:pPr lvl="1">
              <a:lnSpc>
                <a:spcPct val="100000"/>
              </a:lnSpc>
            </a:pPr>
            <a:r>
              <a:rPr lang="en-US" sz="1800" dirty="0">
                <a:solidFill>
                  <a:schemeClr val="accent1">
                    <a:lumMod val="50000"/>
                  </a:schemeClr>
                </a:solidFill>
              </a:rPr>
              <a:t>EA facilitated an active hedge market to provide robust and transparent forward prices for electricity</a:t>
            </a:r>
          </a:p>
          <a:p>
            <a:pPr lvl="1">
              <a:lnSpc>
                <a:spcPct val="100000"/>
              </a:lnSpc>
            </a:pPr>
            <a:r>
              <a:rPr lang="en-US" sz="1800" dirty="0">
                <a:solidFill>
                  <a:schemeClr val="accent1">
                    <a:lumMod val="50000"/>
                  </a:schemeClr>
                </a:solidFill>
              </a:rPr>
              <a:t>This brings in the views of market participants, removing reliance on forecasts of capacity and energy margins by the system operator</a:t>
            </a:r>
          </a:p>
        </p:txBody>
      </p:sp>
    </p:spTree>
    <p:extLst>
      <p:ext uri="{BB962C8B-B14F-4D97-AF65-F5344CB8AC3E}">
        <p14:creationId xmlns:p14="http://schemas.microsoft.com/office/powerpoint/2010/main" val="228933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sz="3200" b="0" i="0" u="none" strike="noStrike" kern="1200" cap="none" spc="0" normalizeH="0" baseline="0" noProof="0" dirty="0">
                <a:ln>
                  <a:noFill/>
                </a:ln>
                <a:solidFill>
                  <a:srgbClr val="FFFFFF"/>
                </a:solidFill>
                <a:effectLst/>
                <a:uLnTx/>
                <a:uFillTx/>
                <a:latin typeface="+mj-lt"/>
                <a:ea typeface="+mj-ea"/>
                <a:cs typeface="+mj-cs"/>
              </a:rPr>
              <a:t>2012 was the driest ‘first six months’ on record</a:t>
            </a:r>
          </a:p>
        </p:txBody>
      </p:sp>
      <p:pic>
        <p:nvPicPr>
          <p:cNvPr id="9" name="Picture 7">
            <a:extLst>
              <a:ext uri="{FF2B5EF4-FFF2-40B4-BE49-F238E27FC236}">
                <a16:creationId xmlns:a16="http://schemas.microsoft.com/office/drawing/2014/main" id="{908D5885-E530-4F38-B429-ABFB5EABCE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28" y="1550305"/>
            <a:ext cx="7225748" cy="37573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F085AB7C-CBA7-4AC1-9495-8A530558DEBE}" type="slidenum">
              <a:rPr kumimoji="0" lang="en-US" sz="1100" b="0" i="0" u="none" strike="noStrike" cap="none" spc="0" normalizeH="0" baseline="0" noProof="0">
                <a:ln>
                  <a:noFill/>
                </a:ln>
                <a:solidFill>
                  <a:schemeClr val="tx1">
                    <a:lumMod val="50000"/>
                    <a:lumOff val="50000"/>
                  </a:schemeClr>
                </a:solidFill>
                <a:effectLst/>
                <a:uLnTx/>
                <a:uFillTx/>
              </a:rPr>
              <a:pPr marR="0" lvl="0" indent="0" defTabSz="914400" fontAlgn="auto">
                <a:spcBef>
                  <a:spcPts val="0"/>
                </a:spcBef>
                <a:spcAft>
                  <a:spcPts val="600"/>
                </a:spcAft>
                <a:buClrTx/>
                <a:buSzTx/>
                <a:buFontTx/>
                <a:buNone/>
                <a:tabLst/>
                <a:defRPr/>
              </a:pPr>
              <a:t>11</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0" name="TextBox 9">
            <a:extLst>
              <a:ext uri="{FF2B5EF4-FFF2-40B4-BE49-F238E27FC236}">
                <a16:creationId xmlns:a16="http://schemas.microsoft.com/office/drawing/2014/main" id="{F038CAB8-8B01-433F-874F-0E7B818AC9CC}"/>
              </a:ext>
            </a:extLst>
          </p:cNvPr>
          <p:cNvSpPr txBox="1"/>
          <p:nvPr/>
        </p:nvSpPr>
        <p:spPr>
          <a:xfrm>
            <a:off x="4974086" y="1201789"/>
            <a:ext cx="6754090" cy="369332"/>
          </a:xfrm>
          <a:prstGeom prst="rect">
            <a:avLst/>
          </a:prstGeom>
          <a:noFill/>
        </p:spPr>
        <p:txBody>
          <a:bodyPr wrap="square" rtlCol="0">
            <a:spAutoFit/>
          </a:bodyPr>
          <a:lstStyle/>
          <a:p>
            <a:pPr algn="ctr"/>
            <a:r>
              <a:rPr lang="en-NZ" dirty="0"/>
              <a:t>Hydro inflows for the first six months of every year (81 years to 2012)</a:t>
            </a:r>
          </a:p>
        </p:txBody>
      </p:sp>
    </p:spTree>
    <p:extLst>
      <p:ext uri="{BB962C8B-B14F-4D97-AF65-F5344CB8AC3E}">
        <p14:creationId xmlns:p14="http://schemas.microsoft.com/office/powerpoint/2010/main" val="243613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Hydro managed more prudently in 2012 v</a:t>
            </a:r>
            <a:r>
              <a:rPr lang="en-US" sz="3200" dirty="0">
                <a:solidFill>
                  <a:srgbClr val="FFFFFF"/>
                </a:solidFill>
                <a:latin typeface="Calibri Light" panose="020F0302020204030204"/>
              </a:rPr>
              <a:t> 2008</a:t>
            </a:r>
            <a:endPar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4" name="Picture 2" descr="C:\Users\hansenc\AppData\Local\Microsoft\Windows\Temporary Internet Files\Content.Outlook\TTTHORTU\Figure_60_South_Island_storage.png">
            <a:extLst>
              <a:ext uri="{FF2B5EF4-FFF2-40B4-BE49-F238E27FC236}">
                <a16:creationId xmlns:a16="http://schemas.microsoft.com/office/drawing/2014/main" id="{45CB078F-212F-4783-A425-8CC7FBF8B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485" y="1334450"/>
            <a:ext cx="723551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26449C8-4288-490A-8486-2648C9B32283}"/>
              </a:ext>
            </a:extLst>
          </p:cNvPr>
          <p:cNvSpPr txBox="1"/>
          <p:nvPr/>
        </p:nvSpPr>
        <p:spPr>
          <a:xfrm>
            <a:off x="5172890" y="953592"/>
            <a:ext cx="6555285" cy="369332"/>
          </a:xfrm>
          <a:prstGeom prst="rect">
            <a:avLst/>
          </a:prstGeom>
          <a:noFill/>
        </p:spPr>
        <p:txBody>
          <a:bodyPr wrap="square" rtlCol="0">
            <a:spAutoFit/>
          </a:bodyPr>
          <a:lstStyle/>
          <a:p>
            <a:pPr algn="ctr"/>
            <a:r>
              <a:rPr lang="en-NZ" dirty="0"/>
              <a:t>Levels of stored energy in our hydro reservoirs, 2012 v 2008</a:t>
            </a:r>
          </a:p>
        </p:txBody>
      </p:sp>
    </p:spTree>
    <p:extLst>
      <p:ext uri="{BB962C8B-B14F-4D97-AF65-F5344CB8AC3E}">
        <p14:creationId xmlns:p14="http://schemas.microsoft.com/office/powerpoint/2010/main" val="35172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Direct intervention (in phase II) took SOS backwards</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1EC1CDE7-5345-4914-A347-128D2999D2E8}"/>
              </a:ext>
            </a:extLst>
          </p:cNvPr>
          <p:cNvGraphicFramePr>
            <a:graphicFrameLocks/>
          </p:cNvGraphicFramePr>
          <p:nvPr>
            <p:extLst>
              <p:ext uri="{D42A27DB-BD31-4B8C-83A1-F6EECF244321}">
                <p14:modId xmlns:p14="http://schemas.microsoft.com/office/powerpoint/2010/main" val="2788031623"/>
              </p:ext>
            </p:extLst>
          </p:nvPr>
        </p:nvGraphicFramePr>
        <p:xfrm>
          <a:off x="878578" y="1961802"/>
          <a:ext cx="9384596" cy="3692287"/>
        </p:xfrm>
        <a:graphic>
          <a:graphicData uri="http://schemas.openxmlformats.org/drawingml/2006/table">
            <a:tbl>
              <a:tblPr firstRow="1" bandRow="1"/>
              <a:tblGrid>
                <a:gridCol w="3096515">
                  <a:extLst>
                    <a:ext uri="{9D8B030D-6E8A-4147-A177-3AD203B41FA5}">
                      <a16:colId xmlns:a16="http://schemas.microsoft.com/office/drawing/2014/main" val="22821654"/>
                    </a:ext>
                  </a:extLst>
                </a:gridCol>
                <a:gridCol w="2258376">
                  <a:extLst>
                    <a:ext uri="{9D8B030D-6E8A-4147-A177-3AD203B41FA5}">
                      <a16:colId xmlns:a16="http://schemas.microsoft.com/office/drawing/2014/main" val="2737099863"/>
                    </a:ext>
                  </a:extLst>
                </a:gridCol>
                <a:gridCol w="1983819">
                  <a:extLst>
                    <a:ext uri="{9D8B030D-6E8A-4147-A177-3AD203B41FA5}">
                      <a16:colId xmlns:a16="http://schemas.microsoft.com/office/drawing/2014/main" val="2371909094"/>
                    </a:ext>
                  </a:extLst>
                </a:gridCol>
                <a:gridCol w="2045886">
                  <a:extLst>
                    <a:ext uri="{9D8B030D-6E8A-4147-A177-3AD203B41FA5}">
                      <a16:colId xmlns:a16="http://schemas.microsoft.com/office/drawing/2014/main" val="4189312981"/>
                    </a:ext>
                  </a:extLst>
                </a:gridCol>
              </a:tblGrid>
              <a:tr h="4918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NZ" sz="18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Knowledge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Incentives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Decision rights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236048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Pre 1996: Centralised phase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1184215"/>
                  </a:ext>
                </a:extLst>
              </a:tr>
              <a:tr h="5783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1996 – 2003: Market phase 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89517032"/>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rgbClr val="FF0000"/>
                        </a:solidFill>
                      </a:endParaRPr>
                    </a:p>
                    <a:p>
                      <a:r>
                        <a:rPr lang="en-NZ" sz="1800" b="0" dirty="0">
                          <a:solidFill>
                            <a:srgbClr val="FF0000"/>
                          </a:solidFill>
                        </a:rPr>
                        <a:t>2003 – 2010: Market phase II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rgbClr val="FF0000"/>
                        </a:solidFill>
                      </a:endParaRPr>
                    </a:p>
                    <a:p>
                      <a:pPr algn="ctr"/>
                      <a:r>
                        <a:rPr lang="en-NZ" sz="1600" dirty="0">
                          <a:solidFill>
                            <a:srgbClr val="FF0000"/>
                          </a:solidFill>
                          <a:sym typeface="Wingdings 2" panose="05020102010507070707" pitchFamily="18" charset="2"/>
                        </a:rPr>
                        <a:t></a:t>
                      </a:r>
                      <a:endParaRPr lang="en-NZ" sz="1600" dirty="0">
                        <a:solidFill>
                          <a:srgbClr val="FF0000"/>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rgbClr val="FF0000"/>
                        </a:solidFill>
                      </a:endParaRPr>
                    </a:p>
                    <a:p>
                      <a:pPr algn="ctr"/>
                      <a:r>
                        <a:rPr lang="en-NZ" sz="1600" dirty="0">
                          <a:solidFill>
                            <a:srgbClr val="FF0000"/>
                          </a:solidFill>
                          <a:sym typeface="Wingdings 2" panose="05020102010507070707" pitchFamily="18" charset="2"/>
                        </a:rPr>
                        <a:t></a:t>
                      </a:r>
                      <a:endParaRPr lang="en-NZ" sz="1600" dirty="0">
                        <a:solidFill>
                          <a:srgbClr val="FF0000"/>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6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dirty="0">
                          <a:solidFill>
                            <a:srgbClr val="FF0000"/>
                          </a:solidFill>
                          <a:sym typeface="Wingdings 2" panose="05020102010507070707" pitchFamily="18" charset="2"/>
                        </a:rPr>
                        <a:t></a:t>
                      </a:r>
                      <a:endParaRPr lang="en-NZ" sz="1600" dirty="0">
                        <a:solidFill>
                          <a:srgbClr val="FF0000"/>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17271205"/>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rgbClr val="002060"/>
                        </a:solidFill>
                      </a:endParaRPr>
                    </a:p>
                    <a:p>
                      <a:r>
                        <a:rPr lang="en-NZ" sz="1800" b="0" dirty="0">
                          <a:solidFill>
                            <a:srgbClr val="002060"/>
                          </a:solidFill>
                        </a:rPr>
                        <a:t>2010 – 2021: Market phase III</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tx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dirty="0">
                          <a:solidFill>
                            <a:schemeClr val="tx2">
                              <a:lumMod val="50000"/>
                            </a:schemeClr>
                          </a:solidFill>
                          <a:sym typeface="Wingdings 2" panose="05020102010507070707" pitchFamily="18" charset="2"/>
                        </a:rPr>
                        <a:t></a:t>
                      </a:r>
                      <a:endParaRPr lang="en-NZ" sz="1600" dirty="0">
                        <a:solidFill>
                          <a:schemeClr val="tx2">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600" dirty="0">
                          <a:solidFill>
                            <a:schemeClr val="tx2">
                              <a:lumMod val="50000"/>
                            </a:schemeClr>
                          </a:solidFill>
                          <a:sym typeface="Wingdings 2" panose="05020102010507070707" pitchFamily="18" charset="2"/>
                        </a:rPr>
                        <a:t></a:t>
                      </a:r>
                      <a:endParaRPr lang="en-NZ" sz="1600" dirty="0">
                        <a:solidFill>
                          <a:schemeClr val="tx2">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600" dirty="0">
                          <a:solidFill>
                            <a:schemeClr val="tx2">
                              <a:lumMod val="50000"/>
                            </a:schemeClr>
                          </a:solidFill>
                          <a:sym typeface="Wingdings 2" panose="05020102010507070707" pitchFamily="18" charset="2"/>
                        </a:rPr>
                        <a:t></a:t>
                      </a:r>
                      <a:endParaRPr lang="en-NZ" sz="1600" dirty="0">
                        <a:solidFill>
                          <a:schemeClr val="tx2">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77503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solidFill>
                      </a:endParaRPr>
                    </a:p>
                    <a:p>
                      <a:r>
                        <a:rPr lang="en-NZ" sz="1800" b="0" dirty="0">
                          <a:solidFill>
                            <a:schemeClr val="bg1"/>
                          </a:solidFill>
                        </a:rPr>
                        <a:t>Forthcoming?</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21042147"/>
                  </a:ext>
                </a:extLst>
              </a:tr>
            </a:tbl>
          </a:graphicData>
        </a:graphic>
      </p:graphicFrame>
    </p:spTree>
    <p:extLst>
      <p:ext uri="{BB962C8B-B14F-4D97-AF65-F5344CB8AC3E}">
        <p14:creationId xmlns:p14="http://schemas.microsoft.com/office/powerpoint/2010/main" val="47984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bg1">
                    <a:lumMod val="50000"/>
                  </a:schemeClr>
                </a:solidFill>
              </a:rPr>
              <a:t>Background: pre 1996</a:t>
            </a:r>
          </a:p>
          <a:p>
            <a:pPr marL="514350" indent="-514350">
              <a:spcBef>
                <a:spcPts val="1800"/>
              </a:spcBef>
              <a:buFont typeface="+mj-lt"/>
              <a:buAutoNum type="arabicPeriod"/>
            </a:pPr>
            <a:r>
              <a:rPr lang="en-NZ" sz="2000" dirty="0">
                <a:solidFill>
                  <a:schemeClr val="bg1">
                    <a:lumMod val="50000"/>
                  </a:schemeClr>
                </a:solidFill>
              </a:rPr>
              <a:t>Past challenges: 1996 – 2017</a:t>
            </a:r>
          </a:p>
          <a:p>
            <a:pPr marL="756000" lvl="1"/>
            <a:r>
              <a:rPr lang="en-NZ" sz="1600" dirty="0">
                <a:solidFill>
                  <a:schemeClr val="bg1">
                    <a:lumMod val="50000"/>
                  </a:schemeClr>
                </a:solidFill>
              </a:rPr>
              <a:t>Security of supply</a:t>
            </a:r>
          </a:p>
          <a:p>
            <a:pPr marL="756000" lvl="1"/>
            <a:r>
              <a:rPr lang="en-NZ" sz="1600" dirty="0">
                <a:solidFill>
                  <a:schemeClr val="accent1">
                    <a:lumMod val="50000"/>
                  </a:schemeClr>
                </a:solidFill>
              </a:rPr>
              <a:t>Competitive pricing and behaviour</a:t>
            </a:r>
          </a:p>
          <a:p>
            <a:pPr marL="514350" indent="-514350">
              <a:spcBef>
                <a:spcPts val="1800"/>
              </a:spcBef>
              <a:buFont typeface="+mj-lt"/>
              <a:buAutoNum type="arabicPeriod"/>
            </a:pPr>
            <a:r>
              <a:rPr lang="en-NZ" sz="2000" dirty="0">
                <a:solidFill>
                  <a:schemeClr val="bg1"/>
                </a:solidFill>
              </a:rPr>
              <a:t>Recent challenges: 2018 – now </a:t>
            </a:r>
          </a:p>
          <a:p>
            <a:pPr marL="756000" lvl="1"/>
            <a:r>
              <a:rPr lang="en-NZ" sz="1600" dirty="0">
                <a:solidFill>
                  <a:schemeClr val="bg1"/>
                </a:solidFill>
              </a:rPr>
              <a:t>Security of supply (again) </a:t>
            </a:r>
          </a:p>
          <a:p>
            <a:pPr marL="756000" lvl="1"/>
            <a:r>
              <a:rPr lang="en-NZ" sz="1600" dirty="0">
                <a:solidFill>
                  <a:schemeClr val="bg1"/>
                </a:solidFill>
              </a:rPr>
              <a:t>Competitive pricing and behaviour (again)</a:t>
            </a:r>
          </a:p>
          <a:p>
            <a:pPr marL="514350" indent="-514350">
              <a:spcBef>
                <a:spcPts val="1800"/>
              </a:spcBef>
              <a:buFont typeface="+mj-lt"/>
              <a:buAutoNum type="arabicPeriod"/>
            </a:pPr>
            <a:r>
              <a:rPr lang="en-NZ" sz="2000" dirty="0">
                <a:solidFill>
                  <a:schemeClr val="bg1"/>
                </a:solidFill>
              </a:rPr>
              <a:t>Forthcoming challenges</a:t>
            </a:r>
          </a:p>
          <a:p>
            <a:pPr marL="756000" lvl="1"/>
            <a:r>
              <a:rPr lang="en-NZ" sz="1600" dirty="0">
                <a:solidFill>
                  <a:schemeClr val="bg1"/>
                </a:solidFill>
              </a:rPr>
              <a:t>Technology change and innovation </a:t>
            </a:r>
          </a:p>
          <a:p>
            <a:pPr marL="756000" lvl="1"/>
            <a:r>
              <a:rPr lang="en-NZ" sz="1600" dirty="0">
                <a:solidFill>
                  <a:schemeClr val="bg1"/>
                </a:solidFill>
              </a:rPr>
              <a:t>Carbon emissions policy</a:t>
            </a:r>
          </a:p>
          <a:p>
            <a:pPr marL="514350" indent="-514350">
              <a:spcBef>
                <a:spcPts val="1800"/>
              </a:spcBef>
              <a:buFont typeface="+mj-lt"/>
              <a:buAutoNum type="arabicPeriod"/>
            </a:pPr>
            <a:r>
              <a:rPr lang="en-NZ" sz="2000" dirty="0">
                <a:solidFill>
                  <a:schemeClr val="bg1"/>
                </a:solidFill>
              </a:rPr>
              <a:t>Comparative assessment</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4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bg1">
                    <a:lumMod val="50000"/>
                  </a:schemeClr>
                </a:solidFill>
              </a:rPr>
              <a:t>Background: pre 1996</a:t>
            </a:r>
          </a:p>
          <a:p>
            <a:pPr marL="514350" indent="-514350">
              <a:spcBef>
                <a:spcPts val="1800"/>
              </a:spcBef>
              <a:buFont typeface="+mj-lt"/>
              <a:buAutoNum type="arabicPeriod"/>
            </a:pPr>
            <a:r>
              <a:rPr lang="en-NZ" sz="2000" dirty="0">
                <a:solidFill>
                  <a:schemeClr val="bg1">
                    <a:lumMod val="50000"/>
                  </a:schemeClr>
                </a:solidFill>
              </a:rPr>
              <a:t>Past challenges: 1996 – 2017</a:t>
            </a:r>
          </a:p>
          <a:p>
            <a:pPr marL="756000" lvl="1"/>
            <a:r>
              <a:rPr lang="en-NZ" sz="1600" dirty="0">
                <a:solidFill>
                  <a:schemeClr val="bg1">
                    <a:lumMod val="50000"/>
                  </a:schemeClr>
                </a:solidFill>
              </a:rPr>
              <a:t>Security of supply</a:t>
            </a:r>
          </a:p>
          <a:p>
            <a:pPr marL="756000" lvl="1"/>
            <a:r>
              <a:rPr lang="en-NZ" sz="1600" dirty="0">
                <a:solidFill>
                  <a:schemeClr val="bg1">
                    <a:lumMod val="50000"/>
                  </a:schemeClr>
                </a:solidFill>
              </a:rPr>
              <a:t>Competitive pricing and behaviour</a:t>
            </a:r>
          </a:p>
          <a:p>
            <a:pPr marL="514350" indent="-514350">
              <a:spcBef>
                <a:spcPts val="1800"/>
              </a:spcBef>
              <a:buFont typeface="+mj-lt"/>
              <a:buAutoNum type="arabicPeriod"/>
            </a:pPr>
            <a:r>
              <a:rPr lang="en-NZ" sz="2000" dirty="0">
                <a:solidFill>
                  <a:schemeClr val="accent1">
                    <a:lumMod val="50000"/>
                  </a:schemeClr>
                </a:solidFill>
              </a:rPr>
              <a:t>Recent challenges: 2018 – now </a:t>
            </a:r>
          </a:p>
          <a:p>
            <a:pPr marL="756000" lvl="1"/>
            <a:r>
              <a:rPr lang="en-NZ" sz="1600" dirty="0">
                <a:solidFill>
                  <a:schemeClr val="accent1">
                    <a:lumMod val="50000"/>
                  </a:schemeClr>
                </a:solidFill>
              </a:rPr>
              <a:t>Security of supply (again) </a:t>
            </a:r>
          </a:p>
          <a:p>
            <a:pPr marL="756000" lvl="1"/>
            <a:r>
              <a:rPr lang="en-NZ" sz="1600" dirty="0">
                <a:solidFill>
                  <a:schemeClr val="bg1"/>
                </a:solidFill>
              </a:rPr>
              <a:t>Competitive pricing and behaviour (again)</a:t>
            </a:r>
          </a:p>
          <a:p>
            <a:pPr marL="514350" indent="-514350">
              <a:spcBef>
                <a:spcPts val="1800"/>
              </a:spcBef>
              <a:buFont typeface="+mj-lt"/>
              <a:buAutoNum type="arabicPeriod"/>
            </a:pPr>
            <a:r>
              <a:rPr lang="en-NZ" sz="2000" dirty="0">
                <a:solidFill>
                  <a:schemeClr val="bg1"/>
                </a:solidFill>
              </a:rPr>
              <a:t>Forthcoming challenges</a:t>
            </a:r>
          </a:p>
          <a:p>
            <a:pPr marL="756000" lvl="1"/>
            <a:r>
              <a:rPr lang="en-NZ" sz="1600" dirty="0">
                <a:solidFill>
                  <a:schemeClr val="bg1"/>
                </a:solidFill>
              </a:rPr>
              <a:t>Technology change and innovation </a:t>
            </a:r>
          </a:p>
          <a:p>
            <a:pPr marL="756000" lvl="1"/>
            <a:r>
              <a:rPr lang="en-NZ" sz="1600" dirty="0">
                <a:solidFill>
                  <a:schemeClr val="bg1"/>
                </a:solidFill>
              </a:rPr>
              <a:t>Carbon emissions policy</a:t>
            </a:r>
          </a:p>
          <a:p>
            <a:pPr marL="514350" indent="-514350">
              <a:spcBef>
                <a:spcPts val="1800"/>
              </a:spcBef>
              <a:buFont typeface="+mj-lt"/>
              <a:buAutoNum type="arabicPeriod"/>
            </a:pPr>
            <a:r>
              <a:rPr lang="en-NZ" sz="2000" dirty="0">
                <a:solidFill>
                  <a:schemeClr val="bg1"/>
                </a:solidFill>
              </a:rPr>
              <a:t>Comparative assessment</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4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463824" y="2767106"/>
            <a:ext cx="3141525"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Serious medium-term supply problems have developed since October 2018</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3" name="Picture 2" descr="Chart, histogram&#10;&#10;Description automatically generated">
            <a:extLst>
              <a:ext uri="{FF2B5EF4-FFF2-40B4-BE49-F238E27FC236}">
                <a16:creationId xmlns:a16="http://schemas.microsoft.com/office/drawing/2014/main" id="{43A920FA-A35C-4487-869C-1C3BC30EB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999" y="1058090"/>
            <a:ext cx="7407076" cy="5190568"/>
          </a:xfrm>
          <a:prstGeom prst="rect">
            <a:avLst/>
          </a:prstGeom>
        </p:spPr>
      </p:pic>
      <p:cxnSp>
        <p:nvCxnSpPr>
          <p:cNvPr id="11" name="Straight Connector 10">
            <a:extLst>
              <a:ext uri="{FF2B5EF4-FFF2-40B4-BE49-F238E27FC236}">
                <a16:creationId xmlns:a16="http://schemas.microsoft.com/office/drawing/2014/main" id="{BC25AECA-60B4-4A3B-B00D-994D390D2363}"/>
              </a:ext>
            </a:extLst>
          </p:cNvPr>
          <p:cNvCxnSpPr>
            <a:cxnSpLocks/>
          </p:cNvCxnSpPr>
          <p:nvPr/>
        </p:nvCxnSpPr>
        <p:spPr>
          <a:xfrm>
            <a:off x="10136776" y="1214848"/>
            <a:ext cx="0" cy="4023360"/>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EC9497-1CF0-442D-8CA5-538ACD0AB969}"/>
              </a:ext>
            </a:extLst>
          </p:cNvPr>
          <p:cNvSpPr txBox="1"/>
          <p:nvPr/>
        </p:nvSpPr>
        <p:spPr>
          <a:xfrm>
            <a:off x="5212080" y="731522"/>
            <a:ext cx="6492237" cy="369332"/>
          </a:xfrm>
          <a:prstGeom prst="rect">
            <a:avLst/>
          </a:prstGeom>
          <a:noFill/>
        </p:spPr>
        <p:txBody>
          <a:bodyPr wrap="square" rtlCol="0">
            <a:spAutoFit/>
          </a:bodyPr>
          <a:lstStyle/>
          <a:p>
            <a:pPr algn="ctr"/>
            <a:r>
              <a:rPr lang="en-NZ" dirty="0"/>
              <a:t>Baseload futures prices at Benmore</a:t>
            </a:r>
          </a:p>
        </p:txBody>
      </p:sp>
      <p:sp>
        <p:nvSpPr>
          <p:cNvPr id="19" name="Oval 18">
            <a:extLst>
              <a:ext uri="{FF2B5EF4-FFF2-40B4-BE49-F238E27FC236}">
                <a16:creationId xmlns:a16="http://schemas.microsoft.com/office/drawing/2014/main" id="{300FF2D8-003A-4EA4-A580-7A8F2FFF7AF1}"/>
              </a:ext>
            </a:extLst>
          </p:cNvPr>
          <p:cNvSpPr/>
          <p:nvPr/>
        </p:nvSpPr>
        <p:spPr>
          <a:xfrm>
            <a:off x="10950999" y="3714208"/>
            <a:ext cx="492063" cy="857792"/>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Box 19">
            <a:extLst>
              <a:ext uri="{FF2B5EF4-FFF2-40B4-BE49-F238E27FC236}">
                <a16:creationId xmlns:a16="http://schemas.microsoft.com/office/drawing/2014/main" id="{C268E736-1DD7-4771-848E-E8F44F158C9C}"/>
              </a:ext>
            </a:extLst>
          </p:cNvPr>
          <p:cNvSpPr txBox="1"/>
          <p:nvPr/>
        </p:nvSpPr>
        <p:spPr>
          <a:xfrm>
            <a:off x="10550034" y="4567658"/>
            <a:ext cx="1306683" cy="307777"/>
          </a:xfrm>
          <a:prstGeom prst="rect">
            <a:avLst/>
          </a:prstGeom>
          <a:noFill/>
        </p:spPr>
        <p:txBody>
          <a:bodyPr wrap="square" rtlCol="0">
            <a:spAutoFit/>
          </a:bodyPr>
          <a:lstStyle/>
          <a:p>
            <a:pPr algn="ctr"/>
            <a:r>
              <a:rPr lang="en-NZ" sz="1400" dirty="0">
                <a:solidFill>
                  <a:schemeClr val="accent1">
                    <a:lumMod val="50000"/>
                  </a:schemeClr>
                </a:solidFill>
              </a:rPr>
              <a:t>Tiwai flip flop</a:t>
            </a:r>
          </a:p>
        </p:txBody>
      </p:sp>
    </p:spTree>
    <p:extLst>
      <p:ext uri="{BB962C8B-B14F-4D97-AF65-F5344CB8AC3E}">
        <p14:creationId xmlns:p14="http://schemas.microsoft.com/office/powerpoint/2010/main" val="223517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bg1">
                    <a:lumMod val="50000"/>
                  </a:schemeClr>
                </a:solidFill>
              </a:rPr>
              <a:t>Background: pre 1996</a:t>
            </a:r>
          </a:p>
          <a:p>
            <a:pPr marL="514350" indent="-514350">
              <a:spcBef>
                <a:spcPts val="1800"/>
              </a:spcBef>
              <a:buFont typeface="+mj-lt"/>
              <a:buAutoNum type="arabicPeriod"/>
            </a:pPr>
            <a:r>
              <a:rPr lang="en-NZ" sz="2000" dirty="0">
                <a:solidFill>
                  <a:schemeClr val="bg1">
                    <a:lumMod val="50000"/>
                  </a:schemeClr>
                </a:solidFill>
              </a:rPr>
              <a:t>Past challenges: 1996 – 2017</a:t>
            </a:r>
          </a:p>
          <a:p>
            <a:pPr marL="756000" lvl="1"/>
            <a:r>
              <a:rPr lang="en-NZ" sz="1600" dirty="0">
                <a:solidFill>
                  <a:schemeClr val="bg1">
                    <a:lumMod val="50000"/>
                  </a:schemeClr>
                </a:solidFill>
              </a:rPr>
              <a:t>Security of supply</a:t>
            </a:r>
          </a:p>
          <a:p>
            <a:pPr marL="756000" lvl="1"/>
            <a:r>
              <a:rPr lang="en-NZ" sz="1600" dirty="0">
                <a:solidFill>
                  <a:schemeClr val="bg1">
                    <a:lumMod val="50000"/>
                  </a:schemeClr>
                </a:solidFill>
              </a:rPr>
              <a:t>Competitive pricing and behaviour</a:t>
            </a:r>
          </a:p>
          <a:p>
            <a:pPr marL="514350" indent="-514350">
              <a:spcBef>
                <a:spcPts val="1800"/>
              </a:spcBef>
              <a:buFont typeface="+mj-lt"/>
              <a:buAutoNum type="arabicPeriod"/>
            </a:pPr>
            <a:r>
              <a:rPr lang="en-NZ" sz="2000" dirty="0">
                <a:solidFill>
                  <a:schemeClr val="bg1">
                    <a:lumMod val="50000"/>
                  </a:schemeClr>
                </a:solidFill>
              </a:rPr>
              <a:t>Recent challenges: 2018 – now </a:t>
            </a:r>
          </a:p>
          <a:p>
            <a:pPr marL="756000" lvl="1"/>
            <a:r>
              <a:rPr lang="en-NZ" sz="1600" dirty="0">
                <a:solidFill>
                  <a:schemeClr val="bg1">
                    <a:lumMod val="50000"/>
                  </a:schemeClr>
                </a:solidFill>
              </a:rPr>
              <a:t>Security of supply (again) </a:t>
            </a:r>
          </a:p>
          <a:p>
            <a:pPr marL="756000" lvl="1"/>
            <a:r>
              <a:rPr lang="en-NZ" sz="1600" dirty="0">
                <a:solidFill>
                  <a:schemeClr val="accent1">
                    <a:lumMod val="50000"/>
                  </a:schemeClr>
                </a:solidFill>
              </a:rPr>
              <a:t>Competitive pricing and behaviour (again)</a:t>
            </a:r>
          </a:p>
          <a:p>
            <a:pPr marL="514350" indent="-514350">
              <a:spcBef>
                <a:spcPts val="1800"/>
              </a:spcBef>
              <a:buFont typeface="+mj-lt"/>
              <a:buAutoNum type="arabicPeriod"/>
            </a:pPr>
            <a:r>
              <a:rPr lang="en-NZ" sz="2000" dirty="0">
                <a:solidFill>
                  <a:schemeClr val="bg1"/>
                </a:solidFill>
              </a:rPr>
              <a:t>Forthcoming challenges</a:t>
            </a:r>
          </a:p>
          <a:p>
            <a:pPr marL="756000" lvl="1"/>
            <a:r>
              <a:rPr lang="en-NZ" sz="1600" dirty="0">
                <a:solidFill>
                  <a:schemeClr val="bg1"/>
                </a:solidFill>
              </a:rPr>
              <a:t>Technology change and innovation </a:t>
            </a:r>
          </a:p>
          <a:p>
            <a:pPr marL="756000" lvl="1"/>
            <a:r>
              <a:rPr lang="en-NZ" sz="1600" dirty="0">
                <a:solidFill>
                  <a:schemeClr val="bg1"/>
                </a:solidFill>
              </a:rPr>
              <a:t>Carbon emissions policy</a:t>
            </a:r>
          </a:p>
          <a:p>
            <a:pPr marL="514350" indent="-514350">
              <a:spcBef>
                <a:spcPts val="1800"/>
              </a:spcBef>
              <a:buFont typeface="+mj-lt"/>
              <a:buAutoNum type="arabicPeriod"/>
            </a:pPr>
            <a:r>
              <a:rPr lang="en-NZ" sz="2000" dirty="0">
                <a:solidFill>
                  <a:schemeClr val="bg1"/>
                </a:solidFill>
              </a:rPr>
              <a:t>Comparative assessment</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71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bg1">
                    <a:lumMod val="50000"/>
                  </a:schemeClr>
                </a:solidFill>
              </a:rPr>
              <a:t>Background: pre 1996</a:t>
            </a:r>
          </a:p>
          <a:p>
            <a:pPr marL="514350" indent="-514350">
              <a:spcBef>
                <a:spcPts val="1800"/>
              </a:spcBef>
              <a:buFont typeface="+mj-lt"/>
              <a:buAutoNum type="arabicPeriod"/>
            </a:pPr>
            <a:r>
              <a:rPr lang="en-NZ" sz="2000" dirty="0">
                <a:solidFill>
                  <a:schemeClr val="bg1">
                    <a:lumMod val="50000"/>
                  </a:schemeClr>
                </a:solidFill>
              </a:rPr>
              <a:t>Past challenges: 1996 – 2017</a:t>
            </a:r>
          </a:p>
          <a:p>
            <a:pPr marL="756000" lvl="1"/>
            <a:r>
              <a:rPr lang="en-NZ" sz="1600" dirty="0">
                <a:solidFill>
                  <a:schemeClr val="bg1">
                    <a:lumMod val="50000"/>
                  </a:schemeClr>
                </a:solidFill>
              </a:rPr>
              <a:t>Security of supply</a:t>
            </a:r>
          </a:p>
          <a:p>
            <a:pPr marL="756000" lvl="1"/>
            <a:r>
              <a:rPr lang="en-NZ" sz="1600" dirty="0">
                <a:solidFill>
                  <a:schemeClr val="bg1">
                    <a:lumMod val="50000"/>
                  </a:schemeClr>
                </a:solidFill>
              </a:rPr>
              <a:t>Competitive pricing and behaviour</a:t>
            </a:r>
          </a:p>
          <a:p>
            <a:pPr marL="514350" indent="-514350">
              <a:spcBef>
                <a:spcPts val="1800"/>
              </a:spcBef>
              <a:buFont typeface="+mj-lt"/>
              <a:buAutoNum type="arabicPeriod"/>
            </a:pPr>
            <a:r>
              <a:rPr lang="en-NZ" sz="2000" dirty="0">
                <a:solidFill>
                  <a:schemeClr val="bg1">
                    <a:lumMod val="50000"/>
                  </a:schemeClr>
                </a:solidFill>
              </a:rPr>
              <a:t>Recent challenges: 2018 – now </a:t>
            </a:r>
          </a:p>
          <a:p>
            <a:pPr marL="756000" lvl="1"/>
            <a:r>
              <a:rPr lang="en-NZ" sz="1600" dirty="0">
                <a:solidFill>
                  <a:schemeClr val="bg1">
                    <a:lumMod val="50000"/>
                  </a:schemeClr>
                </a:solidFill>
              </a:rPr>
              <a:t>Security of supply (again) </a:t>
            </a:r>
          </a:p>
          <a:p>
            <a:pPr marL="756000" lvl="1"/>
            <a:r>
              <a:rPr lang="en-NZ" sz="1600" dirty="0">
                <a:solidFill>
                  <a:schemeClr val="bg1">
                    <a:lumMod val="50000"/>
                  </a:schemeClr>
                </a:solidFill>
              </a:rPr>
              <a:t>Competitive pricing and behaviour (again)</a:t>
            </a:r>
          </a:p>
          <a:p>
            <a:pPr marL="514350" indent="-514350">
              <a:spcBef>
                <a:spcPts val="1800"/>
              </a:spcBef>
              <a:buFont typeface="+mj-lt"/>
              <a:buAutoNum type="arabicPeriod"/>
            </a:pPr>
            <a:r>
              <a:rPr lang="en-NZ" sz="2000" dirty="0">
                <a:solidFill>
                  <a:schemeClr val="accent1">
                    <a:lumMod val="50000"/>
                  </a:schemeClr>
                </a:solidFill>
              </a:rPr>
              <a:t>Forthcoming challenges</a:t>
            </a:r>
          </a:p>
          <a:p>
            <a:pPr marL="756000" lvl="1"/>
            <a:r>
              <a:rPr lang="en-NZ" sz="1600" dirty="0">
                <a:solidFill>
                  <a:schemeClr val="accent1">
                    <a:lumMod val="50000"/>
                  </a:schemeClr>
                </a:solidFill>
              </a:rPr>
              <a:t>Carbon emissions policy </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11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bg1">
                    <a:lumMod val="50000"/>
                  </a:schemeClr>
                </a:solidFill>
              </a:rPr>
              <a:t>Background: pre 1996</a:t>
            </a:r>
          </a:p>
          <a:p>
            <a:pPr marL="514350" indent="-514350">
              <a:spcBef>
                <a:spcPts val="1800"/>
              </a:spcBef>
              <a:buFont typeface="+mj-lt"/>
              <a:buAutoNum type="arabicPeriod"/>
            </a:pPr>
            <a:r>
              <a:rPr lang="en-NZ" sz="2000" dirty="0">
                <a:solidFill>
                  <a:schemeClr val="bg1">
                    <a:lumMod val="50000"/>
                  </a:schemeClr>
                </a:solidFill>
              </a:rPr>
              <a:t>Past challenges: 1996 – 2017</a:t>
            </a:r>
          </a:p>
          <a:p>
            <a:pPr marL="756000" lvl="1"/>
            <a:r>
              <a:rPr lang="en-NZ" sz="1600" dirty="0">
                <a:solidFill>
                  <a:schemeClr val="bg1">
                    <a:lumMod val="50000"/>
                  </a:schemeClr>
                </a:solidFill>
              </a:rPr>
              <a:t>Security of supply</a:t>
            </a:r>
          </a:p>
          <a:p>
            <a:pPr marL="756000" lvl="1"/>
            <a:r>
              <a:rPr lang="en-NZ" sz="1600" dirty="0">
                <a:solidFill>
                  <a:schemeClr val="bg1">
                    <a:lumMod val="50000"/>
                  </a:schemeClr>
                </a:solidFill>
              </a:rPr>
              <a:t>Competitive pricing and behaviour</a:t>
            </a:r>
          </a:p>
          <a:p>
            <a:pPr marL="514350" indent="-514350">
              <a:spcBef>
                <a:spcPts val="1800"/>
              </a:spcBef>
              <a:buFont typeface="+mj-lt"/>
              <a:buAutoNum type="arabicPeriod"/>
            </a:pPr>
            <a:r>
              <a:rPr lang="en-NZ" sz="2000" dirty="0">
                <a:solidFill>
                  <a:schemeClr val="bg1">
                    <a:lumMod val="50000"/>
                  </a:schemeClr>
                </a:solidFill>
              </a:rPr>
              <a:t>Recent challenges: 2018 – now </a:t>
            </a:r>
          </a:p>
          <a:p>
            <a:pPr marL="756000" lvl="1"/>
            <a:r>
              <a:rPr lang="en-NZ" sz="1600" dirty="0">
                <a:solidFill>
                  <a:schemeClr val="bg1">
                    <a:lumMod val="50000"/>
                  </a:schemeClr>
                </a:solidFill>
              </a:rPr>
              <a:t>Security of supply (again) </a:t>
            </a:r>
          </a:p>
          <a:p>
            <a:pPr marL="756000" lvl="1"/>
            <a:r>
              <a:rPr lang="en-NZ" sz="1600" dirty="0">
                <a:solidFill>
                  <a:schemeClr val="bg1">
                    <a:lumMod val="50000"/>
                  </a:schemeClr>
                </a:solidFill>
              </a:rPr>
              <a:t>Competitive pricing and behaviour (again)</a:t>
            </a:r>
          </a:p>
          <a:p>
            <a:pPr marL="514350" indent="-514350">
              <a:spcBef>
                <a:spcPts val="1800"/>
              </a:spcBef>
              <a:buFont typeface="+mj-lt"/>
              <a:buAutoNum type="arabicPeriod"/>
            </a:pPr>
            <a:r>
              <a:rPr lang="en-NZ" sz="2000" dirty="0">
                <a:solidFill>
                  <a:schemeClr val="bg1">
                    <a:lumMod val="50000"/>
                  </a:schemeClr>
                </a:solidFill>
              </a:rPr>
              <a:t>Forthcoming challenges</a:t>
            </a:r>
          </a:p>
          <a:p>
            <a:pPr marL="756000" lvl="1"/>
            <a:r>
              <a:rPr lang="en-NZ" sz="1600" dirty="0">
                <a:solidFill>
                  <a:schemeClr val="bg1">
                    <a:lumMod val="50000"/>
                  </a:schemeClr>
                </a:solidFill>
              </a:rPr>
              <a:t>Carbon emissions policy </a:t>
            </a:r>
          </a:p>
          <a:p>
            <a:pPr marL="756000" lvl="1"/>
            <a:r>
              <a:rPr lang="en-NZ" sz="1600" dirty="0">
                <a:solidFill>
                  <a:schemeClr val="accent1">
                    <a:lumMod val="50000"/>
                  </a:schemeClr>
                </a:solidFill>
              </a:rPr>
              <a:t>Technology change and innovation </a:t>
            </a:r>
          </a:p>
          <a:p>
            <a:pPr marL="756000" lvl="1"/>
            <a:r>
              <a:rPr lang="en-NZ" sz="1600" dirty="0">
                <a:solidFill>
                  <a:schemeClr val="bg1"/>
                </a:solidFill>
              </a:rPr>
              <a:t>Carbon emissions policy</a:t>
            </a:r>
          </a:p>
          <a:p>
            <a:pPr marL="514350" indent="-514350">
              <a:spcBef>
                <a:spcPts val="1800"/>
              </a:spcBef>
              <a:buFont typeface="+mj-lt"/>
              <a:buAutoNum type="arabicPeriod"/>
            </a:pPr>
            <a:r>
              <a:rPr lang="en-NZ" sz="2000" dirty="0">
                <a:solidFill>
                  <a:schemeClr val="bg1"/>
                </a:solidFill>
              </a:rPr>
              <a:t>Comparative assessment</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0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accent1">
                    <a:lumMod val="50000"/>
                  </a:schemeClr>
                </a:solidFill>
              </a:rPr>
              <a:t>Background: pre 1996</a:t>
            </a:r>
          </a:p>
          <a:p>
            <a:pPr marL="514350" indent="-514350">
              <a:spcBef>
                <a:spcPts val="1800"/>
              </a:spcBef>
              <a:buFont typeface="+mj-lt"/>
              <a:buAutoNum type="arabicPeriod"/>
            </a:pPr>
            <a:r>
              <a:rPr lang="en-NZ" sz="2000" dirty="0">
                <a:solidFill>
                  <a:schemeClr val="accent1">
                    <a:lumMod val="50000"/>
                  </a:schemeClr>
                </a:solidFill>
              </a:rPr>
              <a:t>Past challenges: 1996 – 2017</a:t>
            </a:r>
          </a:p>
          <a:p>
            <a:pPr marL="756000" lvl="1"/>
            <a:r>
              <a:rPr lang="en-NZ" sz="1600" dirty="0">
                <a:solidFill>
                  <a:schemeClr val="accent1">
                    <a:lumMod val="50000"/>
                  </a:schemeClr>
                </a:solidFill>
              </a:rPr>
              <a:t>Security of supply</a:t>
            </a:r>
          </a:p>
          <a:p>
            <a:pPr marL="756000" lvl="1"/>
            <a:r>
              <a:rPr lang="en-NZ" sz="1600" dirty="0">
                <a:solidFill>
                  <a:schemeClr val="accent1">
                    <a:lumMod val="50000"/>
                  </a:schemeClr>
                </a:solidFill>
              </a:rPr>
              <a:t>Competitive pricing and behaviour</a:t>
            </a:r>
          </a:p>
          <a:p>
            <a:pPr marL="514350" indent="-514350">
              <a:spcBef>
                <a:spcPts val="1800"/>
              </a:spcBef>
              <a:buFont typeface="+mj-lt"/>
              <a:buAutoNum type="arabicPeriod"/>
            </a:pPr>
            <a:r>
              <a:rPr lang="en-NZ" sz="2000" dirty="0">
                <a:solidFill>
                  <a:schemeClr val="accent1">
                    <a:lumMod val="50000"/>
                  </a:schemeClr>
                </a:solidFill>
              </a:rPr>
              <a:t>Recent challenges: 2018 – now </a:t>
            </a:r>
          </a:p>
          <a:p>
            <a:pPr marL="756000" lvl="1"/>
            <a:r>
              <a:rPr lang="en-NZ" sz="1600" dirty="0">
                <a:solidFill>
                  <a:schemeClr val="accent1">
                    <a:lumMod val="50000"/>
                  </a:schemeClr>
                </a:solidFill>
              </a:rPr>
              <a:t>Security of supply (again) </a:t>
            </a:r>
          </a:p>
          <a:p>
            <a:pPr marL="756000" lvl="1"/>
            <a:r>
              <a:rPr lang="en-NZ" sz="1600" dirty="0">
                <a:solidFill>
                  <a:schemeClr val="accent1">
                    <a:lumMod val="50000"/>
                  </a:schemeClr>
                </a:solidFill>
              </a:rPr>
              <a:t>Competitive pricing and behaviour (again)</a:t>
            </a:r>
          </a:p>
          <a:p>
            <a:pPr marL="514350" indent="-514350">
              <a:spcBef>
                <a:spcPts val="1800"/>
              </a:spcBef>
              <a:buFont typeface="+mj-lt"/>
              <a:buAutoNum type="arabicPeriod"/>
            </a:pPr>
            <a:r>
              <a:rPr lang="en-NZ" sz="2000" dirty="0">
                <a:solidFill>
                  <a:schemeClr val="accent1">
                    <a:lumMod val="50000"/>
                  </a:schemeClr>
                </a:solidFill>
              </a:rPr>
              <a:t>Forthcoming challenges</a:t>
            </a:r>
          </a:p>
          <a:p>
            <a:pPr marL="756000" lvl="1"/>
            <a:r>
              <a:rPr lang="en-NZ" sz="1600" dirty="0">
                <a:solidFill>
                  <a:schemeClr val="accent1">
                    <a:lumMod val="50000"/>
                  </a:schemeClr>
                </a:solidFill>
              </a:rPr>
              <a:t>Carbon emissions policy</a:t>
            </a:r>
          </a:p>
          <a:p>
            <a:pPr marL="756000" lvl="1"/>
            <a:r>
              <a:rPr lang="en-NZ" sz="1600" dirty="0">
                <a:solidFill>
                  <a:schemeClr val="accent1">
                    <a:lumMod val="50000"/>
                  </a:schemeClr>
                </a:solidFill>
              </a:rPr>
              <a:t>Technology change and innovation </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a:ln>
                  <a:noFill/>
                </a:ln>
                <a:solidFill>
                  <a:srgbClr val="0F6FC6">
                    <a:lumMod val="50000"/>
                  </a:srgbClr>
                </a:solidFill>
                <a:effectLst/>
                <a:uLnTx/>
                <a:uFillTx/>
                <a:latin typeface="Calibri" panose="020F0502020204030204"/>
                <a:ea typeface="+mj-ea"/>
                <a:cs typeface="+mj-cs"/>
              </a:rPr>
              <a:t>Overview</a:t>
            </a:r>
            <a:endPar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endParaRP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556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660041" y="2688728"/>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Key challenges facing the sector</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3FEB4FBE-176E-49FD-A88F-099DA58DBF81}"/>
              </a:ext>
            </a:extLst>
          </p:cNvPr>
          <p:cNvSpPr>
            <a:spLocks noGrp="1"/>
          </p:cNvSpPr>
          <p:nvPr>
            <p:ph idx="1"/>
          </p:nvPr>
        </p:nvSpPr>
        <p:spPr>
          <a:xfrm>
            <a:off x="4810259" y="649480"/>
            <a:ext cx="6555347" cy="5546047"/>
          </a:xfrm>
        </p:spPr>
        <p:txBody>
          <a:bodyPr vert="horz" lIns="91440" tIns="45720" rIns="91440" bIns="45720" rtlCol="0" anchor="ctr">
            <a:normAutofit/>
          </a:bodyPr>
          <a:lstStyle/>
          <a:p>
            <a:pPr>
              <a:spcBef>
                <a:spcPts val="2400"/>
              </a:spcBef>
            </a:pPr>
            <a:r>
              <a:rPr lang="en-US" sz="2000" dirty="0">
                <a:solidFill>
                  <a:schemeClr val="accent1">
                    <a:lumMod val="50000"/>
                  </a:schemeClr>
                </a:solidFill>
              </a:rPr>
              <a:t>Low confidence in competition</a:t>
            </a:r>
          </a:p>
          <a:p>
            <a:pPr>
              <a:spcBef>
                <a:spcPts val="2400"/>
              </a:spcBef>
            </a:pPr>
            <a:r>
              <a:rPr lang="en-US" sz="2000" dirty="0">
                <a:solidFill>
                  <a:schemeClr val="accent1">
                    <a:lumMod val="50000"/>
                  </a:schemeClr>
                </a:solidFill>
              </a:rPr>
              <a:t>Government targets &amp; direct intervention</a:t>
            </a:r>
          </a:p>
          <a:p>
            <a:pPr>
              <a:spcBef>
                <a:spcPts val="2400"/>
              </a:spcBef>
            </a:pPr>
            <a:r>
              <a:rPr lang="en-US" sz="2000" dirty="0">
                <a:solidFill>
                  <a:schemeClr val="bg1"/>
                </a:solidFill>
              </a:rPr>
              <a:t>The current RMA and poor-quality RMA reform</a:t>
            </a:r>
          </a:p>
          <a:p>
            <a:pPr>
              <a:spcBef>
                <a:spcPts val="2400"/>
              </a:spcBef>
            </a:pPr>
            <a:r>
              <a:rPr lang="en-US" sz="2000" dirty="0">
                <a:solidFill>
                  <a:schemeClr val="bg1"/>
                </a:solidFill>
              </a:rPr>
              <a:t>Conventional views about spare transmission capacity</a:t>
            </a:r>
          </a:p>
          <a:p>
            <a:pPr>
              <a:spcBef>
                <a:spcPts val="2400"/>
              </a:spcBef>
            </a:pPr>
            <a:r>
              <a:rPr lang="en-US" sz="2000" dirty="0">
                <a:solidFill>
                  <a:schemeClr val="bg1"/>
                </a:solidFill>
              </a:rPr>
              <a:t>Technology colliding with monopoly lines businesses</a:t>
            </a:r>
          </a:p>
          <a:p>
            <a:pPr marL="0">
              <a:spcBef>
                <a:spcPts val="2400"/>
              </a:spcBef>
            </a:pPr>
            <a:r>
              <a:rPr lang="en-US" sz="2000" dirty="0">
                <a:solidFill>
                  <a:schemeClr val="bg1"/>
                </a:solidFill>
              </a:rPr>
              <a:t>Workforce capacity issues?</a:t>
            </a:r>
          </a:p>
        </p:txBody>
      </p:sp>
    </p:spTree>
    <p:extLst>
      <p:ext uri="{BB962C8B-B14F-4D97-AF65-F5344CB8AC3E}">
        <p14:creationId xmlns:p14="http://schemas.microsoft.com/office/powerpoint/2010/main" val="408767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660041" y="2688728"/>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Key challenges facing the sector</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3FEB4FBE-176E-49FD-A88F-099DA58DBF81}"/>
              </a:ext>
            </a:extLst>
          </p:cNvPr>
          <p:cNvSpPr>
            <a:spLocks noGrp="1"/>
          </p:cNvSpPr>
          <p:nvPr>
            <p:ph idx="1"/>
          </p:nvPr>
        </p:nvSpPr>
        <p:spPr>
          <a:xfrm>
            <a:off x="4810259" y="649480"/>
            <a:ext cx="6555347" cy="5546047"/>
          </a:xfrm>
        </p:spPr>
        <p:txBody>
          <a:bodyPr vert="horz" lIns="91440" tIns="45720" rIns="91440" bIns="45720" rtlCol="0" anchor="ctr">
            <a:normAutofit/>
          </a:bodyPr>
          <a:lstStyle/>
          <a:p>
            <a:pPr>
              <a:spcBef>
                <a:spcPts val="2400"/>
              </a:spcBef>
            </a:pPr>
            <a:r>
              <a:rPr lang="en-US" sz="2000" dirty="0">
                <a:solidFill>
                  <a:schemeClr val="bg1">
                    <a:lumMod val="50000"/>
                  </a:schemeClr>
                </a:solidFill>
              </a:rPr>
              <a:t>Low confidence in competition</a:t>
            </a:r>
          </a:p>
          <a:p>
            <a:pPr>
              <a:spcBef>
                <a:spcPts val="2400"/>
              </a:spcBef>
            </a:pPr>
            <a:r>
              <a:rPr lang="en-US" sz="2000" dirty="0">
                <a:solidFill>
                  <a:schemeClr val="bg1">
                    <a:lumMod val="50000"/>
                  </a:schemeClr>
                </a:solidFill>
              </a:rPr>
              <a:t>Government targets &amp; direct intervention</a:t>
            </a:r>
          </a:p>
          <a:p>
            <a:pPr>
              <a:spcBef>
                <a:spcPts val="2400"/>
              </a:spcBef>
            </a:pPr>
            <a:r>
              <a:rPr lang="en-US" sz="2000" dirty="0">
                <a:solidFill>
                  <a:schemeClr val="accent1">
                    <a:lumMod val="50000"/>
                  </a:schemeClr>
                </a:solidFill>
              </a:rPr>
              <a:t>The current RMA and poor-quality RMA reform</a:t>
            </a:r>
          </a:p>
          <a:p>
            <a:pPr>
              <a:spcBef>
                <a:spcPts val="2400"/>
              </a:spcBef>
            </a:pPr>
            <a:r>
              <a:rPr lang="en-US" sz="2000" dirty="0">
                <a:solidFill>
                  <a:schemeClr val="bg1"/>
                </a:solidFill>
              </a:rPr>
              <a:t>Conventional views about spare transmission capacity</a:t>
            </a:r>
          </a:p>
          <a:p>
            <a:pPr>
              <a:spcBef>
                <a:spcPts val="2400"/>
              </a:spcBef>
            </a:pPr>
            <a:r>
              <a:rPr lang="en-US" sz="2000" dirty="0">
                <a:solidFill>
                  <a:schemeClr val="bg1"/>
                </a:solidFill>
              </a:rPr>
              <a:t>Technology colliding with monopoly lines businesses</a:t>
            </a:r>
          </a:p>
          <a:p>
            <a:pPr marL="0">
              <a:spcBef>
                <a:spcPts val="2400"/>
              </a:spcBef>
            </a:pPr>
            <a:r>
              <a:rPr lang="en-US" sz="2000" dirty="0">
                <a:solidFill>
                  <a:schemeClr val="bg1"/>
                </a:solidFill>
              </a:rPr>
              <a:t>Workforce capacity issues?</a:t>
            </a:r>
          </a:p>
        </p:txBody>
      </p:sp>
    </p:spTree>
    <p:extLst>
      <p:ext uri="{BB962C8B-B14F-4D97-AF65-F5344CB8AC3E}">
        <p14:creationId xmlns:p14="http://schemas.microsoft.com/office/powerpoint/2010/main" val="163157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660041" y="2688728"/>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Key challenges facing the sector</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3FEB4FBE-176E-49FD-A88F-099DA58DBF81}"/>
              </a:ext>
            </a:extLst>
          </p:cNvPr>
          <p:cNvSpPr>
            <a:spLocks noGrp="1"/>
          </p:cNvSpPr>
          <p:nvPr>
            <p:ph idx="1"/>
          </p:nvPr>
        </p:nvSpPr>
        <p:spPr>
          <a:xfrm>
            <a:off x="4810259" y="649480"/>
            <a:ext cx="6555347" cy="5546047"/>
          </a:xfrm>
        </p:spPr>
        <p:txBody>
          <a:bodyPr vert="horz" lIns="91440" tIns="45720" rIns="91440" bIns="45720" rtlCol="0" anchor="ctr">
            <a:normAutofit/>
          </a:bodyPr>
          <a:lstStyle/>
          <a:p>
            <a:pPr>
              <a:spcBef>
                <a:spcPts val="2400"/>
              </a:spcBef>
            </a:pPr>
            <a:r>
              <a:rPr lang="en-US" sz="2000" dirty="0">
                <a:solidFill>
                  <a:schemeClr val="bg1">
                    <a:lumMod val="50000"/>
                  </a:schemeClr>
                </a:solidFill>
              </a:rPr>
              <a:t>Low confidence in competition</a:t>
            </a:r>
            <a:endParaRPr lang="en-US" sz="2000" dirty="0">
              <a:solidFill>
                <a:schemeClr val="accent1">
                  <a:lumMod val="50000"/>
                </a:schemeClr>
              </a:solidFill>
            </a:endParaRPr>
          </a:p>
          <a:p>
            <a:pPr>
              <a:spcBef>
                <a:spcPts val="2400"/>
              </a:spcBef>
            </a:pPr>
            <a:r>
              <a:rPr lang="en-US" sz="2000" dirty="0">
                <a:solidFill>
                  <a:schemeClr val="bg1">
                    <a:lumMod val="50000"/>
                  </a:schemeClr>
                </a:solidFill>
              </a:rPr>
              <a:t>Government targets &amp; direct intervention</a:t>
            </a:r>
          </a:p>
          <a:p>
            <a:pPr>
              <a:spcBef>
                <a:spcPts val="2400"/>
              </a:spcBef>
            </a:pPr>
            <a:r>
              <a:rPr lang="en-US" sz="2000" dirty="0">
                <a:solidFill>
                  <a:schemeClr val="bg1">
                    <a:lumMod val="50000"/>
                  </a:schemeClr>
                </a:solidFill>
              </a:rPr>
              <a:t>The current RMA and poor-quality RMA reform</a:t>
            </a:r>
          </a:p>
          <a:p>
            <a:pPr>
              <a:spcBef>
                <a:spcPts val="2400"/>
              </a:spcBef>
            </a:pPr>
            <a:r>
              <a:rPr lang="en-US" sz="2000" dirty="0">
                <a:solidFill>
                  <a:schemeClr val="accent1">
                    <a:lumMod val="50000"/>
                  </a:schemeClr>
                </a:solidFill>
              </a:rPr>
              <a:t>Conventional views about spare transmission capacity</a:t>
            </a:r>
          </a:p>
          <a:p>
            <a:pPr>
              <a:spcBef>
                <a:spcPts val="2400"/>
              </a:spcBef>
            </a:pPr>
            <a:r>
              <a:rPr lang="en-US" sz="2000" dirty="0">
                <a:solidFill>
                  <a:schemeClr val="accent1">
                    <a:lumMod val="50000"/>
                  </a:schemeClr>
                </a:solidFill>
              </a:rPr>
              <a:t>Technology colliding with monopoly lines businesses</a:t>
            </a:r>
          </a:p>
          <a:p>
            <a:pPr marL="0">
              <a:spcBef>
                <a:spcPts val="2400"/>
              </a:spcBef>
            </a:pPr>
            <a:r>
              <a:rPr lang="en-US" sz="2000" dirty="0">
                <a:solidFill>
                  <a:schemeClr val="accent1">
                    <a:lumMod val="50000"/>
                  </a:schemeClr>
                </a:solidFill>
              </a:rPr>
              <a:t>Workforce capacity issues?</a:t>
            </a:r>
          </a:p>
        </p:txBody>
      </p:sp>
    </p:spTree>
    <p:extLst>
      <p:ext uri="{BB962C8B-B14F-4D97-AF65-F5344CB8AC3E}">
        <p14:creationId xmlns:p14="http://schemas.microsoft.com/office/powerpoint/2010/main" val="223651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The challenges suggest we are at serious risk of security of supply arrangements going backwards</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1EC1CDE7-5345-4914-A347-128D2999D2E8}"/>
              </a:ext>
            </a:extLst>
          </p:cNvPr>
          <p:cNvGraphicFramePr>
            <a:graphicFrameLocks/>
          </p:cNvGraphicFramePr>
          <p:nvPr>
            <p:extLst>
              <p:ext uri="{D42A27DB-BD31-4B8C-83A1-F6EECF244321}">
                <p14:modId xmlns:p14="http://schemas.microsoft.com/office/powerpoint/2010/main" val="2758266460"/>
              </p:ext>
            </p:extLst>
          </p:nvPr>
        </p:nvGraphicFramePr>
        <p:xfrm>
          <a:off x="878578" y="1961802"/>
          <a:ext cx="9384596" cy="3692287"/>
        </p:xfrm>
        <a:graphic>
          <a:graphicData uri="http://schemas.openxmlformats.org/drawingml/2006/table">
            <a:tbl>
              <a:tblPr firstRow="1" bandRow="1"/>
              <a:tblGrid>
                <a:gridCol w="3096515">
                  <a:extLst>
                    <a:ext uri="{9D8B030D-6E8A-4147-A177-3AD203B41FA5}">
                      <a16:colId xmlns:a16="http://schemas.microsoft.com/office/drawing/2014/main" val="22821654"/>
                    </a:ext>
                  </a:extLst>
                </a:gridCol>
                <a:gridCol w="2258376">
                  <a:extLst>
                    <a:ext uri="{9D8B030D-6E8A-4147-A177-3AD203B41FA5}">
                      <a16:colId xmlns:a16="http://schemas.microsoft.com/office/drawing/2014/main" val="2737099863"/>
                    </a:ext>
                  </a:extLst>
                </a:gridCol>
                <a:gridCol w="1983819">
                  <a:extLst>
                    <a:ext uri="{9D8B030D-6E8A-4147-A177-3AD203B41FA5}">
                      <a16:colId xmlns:a16="http://schemas.microsoft.com/office/drawing/2014/main" val="2371909094"/>
                    </a:ext>
                  </a:extLst>
                </a:gridCol>
                <a:gridCol w="2045886">
                  <a:extLst>
                    <a:ext uri="{9D8B030D-6E8A-4147-A177-3AD203B41FA5}">
                      <a16:colId xmlns:a16="http://schemas.microsoft.com/office/drawing/2014/main" val="4189312981"/>
                    </a:ext>
                  </a:extLst>
                </a:gridCol>
              </a:tblGrid>
              <a:tr h="4918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NZ" sz="18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Knowledge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Incentives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Decision rights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236048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Pre 1996: Centralised phase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1184215"/>
                  </a:ext>
                </a:extLst>
              </a:tr>
              <a:tr h="5783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1996 – 2003: Market phase 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89517032"/>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2003 – 2010: Market phase II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600"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17271205"/>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2010 – 2021: Market phase III</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77503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rgbClr val="FF0000"/>
                        </a:solidFill>
                      </a:endParaRPr>
                    </a:p>
                    <a:p>
                      <a:r>
                        <a:rPr lang="en-NZ" sz="1800" b="0" dirty="0">
                          <a:solidFill>
                            <a:srgbClr val="FF0000"/>
                          </a:solidFill>
                        </a:rPr>
                        <a:t>Forthcoming?</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rgbClr val="FF0000"/>
                        </a:solidFill>
                      </a:endParaRPr>
                    </a:p>
                    <a:p>
                      <a:pPr algn="ctr"/>
                      <a:r>
                        <a:rPr lang="en-NZ" sz="1600" dirty="0">
                          <a:solidFill>
                            <a:srgbClr val="FF0000"/>
                          </a:solidFill>
                          <a:sym typeface="Wingdings 2" panose="05020102010507070707" pitchFamily="18" charset="2"/>
                        </a:rPr>
                        <a:t></a:t>
                      </a:r>
                      <a:endParaRPr lang="en-NZ" sz="1600" dirty="0">
                        <a:solidFill>
                          <a:srgbClr val="FF0000"/>
                        </a:solidFill>
                      </a:endParaRPr>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rgbClr val="FF0000"/>
                        </a:solidFill>
                      </a:endParaRPr>
                    </a:p>
                    <a:p>
                      <a:pPr algn="ctr"/>
                      <a:r>
                        <a:rPr lang="en-NZ" sz="1600" dirty="0">
                          <a:solidFill>
                            <a:srgbClr val="FF0000"/>
                          </a:solidFill>
                          <a:sym typeface="Wingdings 2" panose="05020102010507070707" pitchFamily="18" charset="2"/>
                        </a:rPr>
                        <a:t></a:t>
                      </a:r>
                      <a:endParaRPr lang="en-NZ" sz="1600" dirty="0">
                        <a:solidFill>
                          <a:srgbClr val="FF0000"/>
                        </a:solidFill>
                      </a:endParaRPr>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rgbClr val="FF0000"/>
                        </a:solidFill>
                      </a:endParaRPr>
                    </a:p>
                    <a:p>
                      <a:pPr algn="ctr"/>
                      <a:r>
                        <a:rPr lang="en-NZ" sz="1600" dirty="0">
                          <a:solidFill>
                            <a:srgbClr val="FF0000"/>
                          </a:solidFill>
                          <a:sym typeface="Wingdings 2" panose="05020102010507070707" pitchFamily="18" charset="2"/>
                        </a:rPr>
                        <a:t>?</a:t>
                      </a:r>
                      <a:endParaRPr lang="en-NZ" sz="1600" dirty="0">
                        <a:solidFill>
                          <a:srgbClr val="FF0000"/>
                        </a:solidFill>
                      </a:endParaRPr>
                    </a:p>
                  </a:txBody>
                  <a:tcPr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21042147"/>
                  </a:ext>
                </a:extLst>
              </a:tr>
            </a:tbl>
          </a:graphicData>
        </a:graphic>
      </p:graphicFrame>
    </p:spTree>
    <p:extLst>
      <p:ext uri="{BB962C8B-B14F-4D97-AF65-F5344CB8AC3E}">
        <p14:creationId xmlns:p14="http://schemas.microsoft.com/office/powerpoint/2010/main" val="168453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354105" y="2767106"/>
            <a:ext cx="3212054"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A suggestion</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3FEB4FBE-176E-49FD-A88F-099DA58DBF81}"/>
              </a:ext>
            </a:extLst>
          </p:cNvPr>
          <p:cNvSpPr>
            <a:spLocks noGrp="1"/>
          </p:cNvSpPr>
          <p:nvPr>
            <p:ph idx="1"/>
          </p:nvPr>
        </p:nvSpPr>
        <p:spPr>
          <a:xfrm>
            <a:off x="4810259" y="688669"/>
            <a:ext cx="6555347" cy="5546047"/>
          </a:xfrm>
        </p:spPr>
        <p:txBody>
          <a:bodyPr vert="horz" lIns="91440" tIns="45720" rIns="91440" bIns="45720" rtlCol="0" anchor="ctr">
            <a:normAutofit/>
          </a:bodyPr>
          <a:lstStyle/>
          <a:p>
            <a:pPr marL="0" indent="0" algn="ctr">
              <a:buNone/>
            </a:pPr>
            <a:endParaRPr lang="en-US" sz="2000" dirty="0">
              <a:solidFill>
                <a:schemeClr val="accent1">
                  <a:lumMod val="50000"/>
                </a:schemeClr>
              </a:solidFill>
            </a:endParaRPr>
          </a:p>
          <a:p>
            <a:pPr marL="0" indent="0" algn="ctr">
              <a:buNone/>
            </a:pPr>
            <a:r>
              <a:rPr lang="en-US" sz="2000" dirty="0">
                <a:solidFill>
                  <a:schemeClr val="accent1">
                    <a:lumMod val="50000"/>
                  </a:schemeClr>
                </a:solidFill>
              </a:rPr>
              <a:t>Facilitate </a:t>
            </a:r>
          </a:p>
          <a:p>
            <a:pPr marL="0" indent="0" algn="ctr">
              <a:buNone/>
            </a:pPr>
            <a:r>
              <a:rPr lang="en-US" sz="2000" dirty="0">
                <a:solidFill>
                  <a:schemeClr val="accent1">
                    <a:lumMod val="50000"/>
                  </a:schemeClr>
                </a:solidFill>
              </a:rPr>
              <a:t>a robust market in </a:t>
            </a:r>
            <a:r>
              <a:rPr lang="en-US" sz="2000" dirty="0" err="1">
                <a:solidFill>
                  <a:schemeClr val="accent1">
                    <a:lumMod val="50000"/>
                  </a:schemeClr>
                </a:solidFill>
              </a:rPr>
              <a:t>standardised</a:t>
            </a:r>
            <a:r>
              <a:rPr lang="en-US" sz="2000" dirty="0">
                <a:solidFill>
                  <a:schemeClr val="accent1">
                    <a:lumMod val="50000"/>
                  </a:schemeClr>
                </a:solidFill>
              </a:rPr>
              <a:t> cap contracts</a:t>
            </a:r>
          </a:p>
          <a:p>
            <a:pPr marL="0" indent="0" algn="ctr">
              <a:buNone/>
            </a:pPr>
            <a:endParaRPr lang="en-US" sz="2000" dirty="0">
              <a:solidFill>
                <a:schemeClr val="accent1">
                  <a:lumMod val="50000"/>
                </a:schemeClr>
              </a:solidFill>
            </a:endParaRPr>
          </a:p>
          <a:p>
            <a:pPr marL="0" indent="0" algn="ctr">
              <a:buNone/>
            </a:pPr>
            <a:endParaRPr lang="en-US" sz="2000" dirty="0">
              <a:solidFill>
                <a:schemeClr val="accent1">
                  <a:lumMod val="50000"/>
                </a:schemeClr>
              </a:solidFill>
            </a:endParaRPr>
          </a:p>
        </p:txBody>
      </p:sp>
    </p:spTree>
    <p:extLst>
      <p:ext uri="{BB962C8B-B14F-4D97-AF65-F5344CB8AC3E}">
        <p14:creationId xmlns:p14="http://schemas.microsoft.com/office/powerpoint/2010/main" val="30033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A robust caps market could yield better outcomes</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1EC1CDE7-5345-4914-A347-128D2999D2E8}"/>
              </a:ext>
            </a:extLst>
          </p:cNvPr>
          <p:cNvGraphicFramePr>
            <a:graphicFrameLocks/>
          </p:cNvGraphicFramePr>
          <p:nvPr>
            <p:extLst>
              <p:ext uri="{D42A27DB-BD31-4B8C-83A1-F6EECF244321}">
                <p14:modId xmlns:p14="http://schemas.microsoft.com/office/powerpoint/2010/main" val="868395870"/>
              </p:ext>
            </p:extLst>
          </p:nvPr>
        </p:nvGraphicFramePr>
        <p:xfrm>
          <a:off x="878578" y="1961802"/>
          <a:ext cx="9384596" cy="3692287"/>
        </p:xfrm>
        <a:graphic>
          <a:graphicData uri="http://schemas.openxmlformats.org/drawingml/2006/table">
            <a:tbl>
              <a:tblPr firstRow="1" bandRow="1"/>
              <a:tblGrid>
                <a:gridCol w="3096515">
                  <a:extLst>
                    <a:ext uri="{9D8B030D-6E8A-4147-A177-3AD203B41FA5}">
                      <a16:colId xmlns:a16="http://schemas.microsoft.com/office/drawing/2014/main" val="22821654"/>
                    </a:ext>
                  </a:extLst>
                </a:gridCol>
                <a:gridCol w="2258376">
                  <a:extLst>
                    <a:ext uri="{9D8B030D-6E8A-4147-A177-3AD203B41FA5}">
                      <a16:colId xmlns:a16="http://schemas.microsoft.com/office/drawing/2014/main" val="2737099863"/>
                    </a:ext>
                  </a:extLst>
                </a:gridCol>
                <a:gridCol w="1983819">
                  <a:extLst>
                    <a:ext uri="{9D8B030D-6E8A-4147-A177-3AD203B41FA5}">
                      <a16:colId xmlns:a16="http://schemas.microsoft.com/office/drawing/2014/main" val="2371909094"/>
                    </a:ext>
                  </a:extLst>
                </a:gridCol>
                <a:gridCol w="2045886">
                  <a:extLst>
                    <a:ext uri="{9D8B030D-6E8A-4147-A177-3AD203B41FA5}">
                      <a16:colId xmlns:a16="http://schemas.microsoft.com/office/drawing/2014/main" val="4189312981"/>
                    </a:ext>
                  </a:extLst>
                </a:gridCol>
              </a:tblGrid>
              <a:tr h="4918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NZ" sz="18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Knowledge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Incentives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Decision rights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236048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Pre 1996: Centralised phase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1184215"/>
                  </a:ext>
                </a:extLst>
              </a:tr>
              <a:tr h="5783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1996 – 2003: Market phase 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89517032"/>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lumMod val="50000"/>
                          </a:schemeClr>
                        </a:solidFill>
                      </a:endParaRPr>
                    </a:p>
                    <a:p>
                      <a:r>
                        <a:rPr lang="en-NZ" sz="1800" b="0" dirty="0">
                          <a:solidFill>
                            <a:schemeClr val="bg1">
                              <a:lumMod val="50000"/>
                            </a:schemeClr>
                          </a:solidFill>
                        </a:rPr>
                        <a:t>2003 – 2010: Market phase II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lumMod val="50000"/>
                          </a:schemeClr>
                        </a:solidFill>
                      </a:endParaRPr>
                    </a:p>
                    <a:p>
                      <a:pPr algn="ct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600"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dirty="0">
                          <a:solidFill>
                            <a:schemeClr val="bg1">
                              <a:lumMod val="50000"/>
                            </a:schemeClr>
                          </a:solidFill>
                          <a:sym typeface="Wingdings 2" panose="05020102010507070707" pitchFamily="18" charset="2"/>
                        </a:rPr>
                        <a:t></a:t>
                      </a:r>
                      <a:endParaRPr lang="en-NZ" sz="16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17271205"/>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rgbClr val="002060"/>
                        </a:solidFill>
                      </a:endParaRPr>
                    </a:p>
                    <a:p>
                      <a:r>
                        <a:rPr lang="en-NZ" sz="1800" b="0" dirty="0">
                          <a:solidFill>
                            <a:srgbClr val="002060"/>
                          </a:solidFill>
                        </a:rPr>
                        <a:t>2010 – 2021: Market phase III</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tx2">
                            <a:lumMod val="50000"/>
                          </a:schemeClr>
                        </a:solidFill>
                      </a:endParaRPr>
                    </a:p>
                    <a:p>
                      <a:pPr algn="ctr"/>
                      <a:r>
                        <a:rPr lang="en-NZ" sz="1600" dirty="0">
                          <a:solidFill>
                            <a:schemeClr val="tx2">
                              <a:lumMod val="50000"/>
                            </a:schemeClr>
                          </a:solidFill>
                          <a:sym typeface="Wingdings 2" panose="05020102010507070707" pitchFamily="18" charset="2"/>
                        </a:rPr>
                        <a:t></a:t>
                      </a:r>
                      <a:endParaRPr lang="en-NZ" sz="1600" dirty="0">
                        <a:solidFill>
                          <a:schemeClr val="tx2">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tx2">
                            <a:lumMod val="50000"/>
                          </a:schemeClr>
                        </a:solidFill>
                      </a:endParaRPr>
                    </a:p>
                    <a:p>
                      <a:pPr algn="ctr"/>
                      <a:r>
                        <a:rPr lang="en-NZ" sz="1600" dirty="0">
                          <a:solidFill>
                            <a:schemeClr val="tx2">
                              <a:lumMod val="50000"/>
                            </a:schemeClr>
                          </a:solidFill>
                          <a:sym typeface="Wingdings 2" panose="05020102010507070707" pitchFamily="18" charset="2"/>
                        </a:rPr>
                        <a:t></a:t>
                      </a:r>
                      <a:endParaRPr lang="en-NZ" sz="1600" dirty="0">
                        <a:solidFill>
                          <a:schemeClr val="tx2">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tx2">
                            <a:lumMod val="50000"/>
                          </a:schemeClr>
                        </a:solidFill>
                      </a:endParaRPr>
                    </a:p>
                    <a:p>
                      <a:pPr algn="ctr"/>
                      <a:r>
                        <a:rPr lang="en-NZ" sz="1600" dirty="0">
                          <a:solidFill>
                            <a:schemeClr val="tx2">
                              <a:lumMod val="50000"/>
                            </a:schemeClr>
                          </a:solidFill>
                          <a:sym typeface="Wingdings 2" panose="05020102010507070707" pitchFamily="18" charset="2"/>
                        </a:rPr>
                        <a:t></a:t>
                      </a:r>
                      <a:endParaRPr lang="en-NZ" sz="1600" dirty="0">
                        <a:solidFill>
                          <a:schemeClr val="tx2">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77503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accent4">
                            <a:lumMod val="50000"/>
                          </a:schemeClr>
                        </a:solidFill>
                      </a:endParaRPr>
                    </a:p>
                    <a:p>
                      <a:r>
                        <a:rPr lang="en-NZ" sz="1800" b="0" dirty="0">
                          <a:solidFill>
                            <a:schemeClr val="accent4">
                              <a:lumMod val="50000"/>
                            </a:schemeClr>
                          </a:solidFill>
                        </a:rPr>
                        <a:t>Forthcoming: Market phase IV</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4">
                            <a:lumMod val="50000"/>
                          </a:schemeClr>
                        </a:solidFill>
                      </a:endParaRPr>
                    </a:p>
                    <a:p>
                      <a:pPr algn="ctr"/>
                      <a:r>
                        <a:rPr lang="en-NZ" sz="1600" dirty="0">
                          <a:solidFill>
                            <a:schemeClr val="accent4">
                              <a:lumMod val="50000"/>
                            </a:schemeClr>
                          </a:solidFill>
                          <a:sym typeface="Wingdings 2" panose="05020102010507070707" pitchFamily="18" charset="2"/>
                        </a:rPr>
                        <a:t></a:t>
                      </a:r>
                      <a:endParaRPr lang="en-NZ" sz="1600" dirty="0">
                        <a:solidFill>
                          <a:schemeClr val="accent4">
                            <a:lumMod val="50000"/>
                          </a:schemeClr>
                        </a:solidFill>
                      </a:endParaRPr>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4">
                            <a:lumMod val="50000"/>
                          </a:schemeClr>
                        </a:solidFill>
                      </a:endParaRPr>
                    </a:p>
                    <a:p>
                      <a:pPr algn="ctr"/>
                      <a:r>
                        <a:rPr lang="en-NZ" sz="1600" dirty="0">
                          <a:solidFill>
                            <a:schemeClr val="accent4">
                              <a:lumMod val="50000"/>
                            </a:schemeClr>
                          </a:solidFill>
                          <a:sym typeface="Wingdings 2" panose="05020102010507070707" pitchFamily="18" charset="2"/>
                        </a:rPr>
                        <a:t></a:t>
                      </a:r>
                      <a:endParaRPr lang="en-NZ" sz="1600" dirty="0">
                        <a:solidFill>
                          <a:schemeClr val="accent4">
                            <a:lumMod val="50000"/>
                          </a:schemeClr>
                        </a:solidFill>
                      </a:endParaRPr>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4">
                            <a:lumMod val="50000"/>
                          </a:schemeClr>
                        </a:solidFill>
                      </a:endParaRPr>
                    </a:p>
                    <a:p>
                      <a:pPr algn="ctr"/>
                      <a:r>
                        <a:rPr lang="en-NZ" sz="1600" dirty="0">
                          <a:solidFill>
                            <a:schemeClr val="accent4">
                              <a:lumMod val="50000"/>
                            </a:schemeClr>
                          </a:solidFill>
                          <a:sym typeface="Wingdings 2" panose="05020102010507070707" pitchFamily="18" charset="2"/>
                        </a:rPr>
                        <a:t></a:t>
                      </a:r>
                      <a:endParaRPr lang="en-NZ" sz="1600" dirty="0">
                        <a:solidFill>
                          <a:schemeClr val="accent4">
                            <a:lumMod val="50000"/>
                          </a:schemeClr>
                        </a:solidFill>
                      </a:endParaRPr>
                    </a:p>
                  </a:txBody>
                  <a:tcPr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21042147"/>
                  </a:ext>
                </a:extLst>
              </a:tr>
            </a:tbl>
          </a:graphicData>
        </a:graphic>
      </p:graphicFrame>
    </p:spTree>
    <p:extLst>
      <p:ext uri="{BB962C8B-B14F-4D97-AF65-F5344CB8AC3E}">
        <p14:creationId xmlns:p14="http://schemas.microsoft.com/office/powerpoint/2010/main" val="309648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463824" y="3132870"/>
            <a:ext cx="3141525"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Questions</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E2500C4E-24FE-422E-AB50-D9A1BD2E6A90}"/>
              </a:ext>
            </a:extLst>
          </p:cNvPr>
          <p:cNvSpPr>
            <a:spLocks noGrp="1"/>
          </p:cNvSpPr>
          <p:nvPr>
            <p:ph idx="1"/>
          </p:nvPr>
        </p:nvSpPr>
        <p:spPr>
          <a:xfrm>
            <a:off x="4497945" y="623354"/>
            <a:ext cx="7230231" cy="5546047"/>
          </a:xfrm>
        </p:spPr>
        <p:txBody>
          <a:bodyPr vert="horz" lIns="91440" tIns="45720" rIns="91440" bIns="45720" rtlCol="0" anchor="ctr">
            <a:normAutofit/>
          </a:bodyPr>
          <a:lstStyle/>
          <a:p>
            <a:pPr marL="0" indent="0" algn="ctr">
              <a:buNone/>
            </a:pPr>
            <a:r>
              <a:rPr lang="en-US" sz="1400" dirty="0">
                <a:solidFill>
                  <a:schemeClr val="accent1">
                    <a:lumMod val="50000"/>
                  </a:schemeClr>
                </a:solidFill>
              </a:rPr>
              <a:t>carl.hansen@CapitalStrategicAdvisors.com</a:t>
            </a:r>
          </a:p>
        </p:txBody>
      </p:sp>
    </p:spTree>
    <p:extLst>
      <p:ext uri="{BB962C8B-B14F-4D97-AF65-F5344CB8AC3E}">
        <p14:creationId xmlns:p14="http://schemas.microsoft.com/office/powerpoint/2010/main" val="140677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463824" y="3132870"/>
            <a:ext cx="3141525"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Disclosure</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E2500C4E-24FE-422E-AB50-D9A1BD2E6A90}"/>
              </a:ext>
            </a:extLst>
          </p:cNvPr>
          <p:cNvSpPr>
            <a:spLocks noGrp="1"/>
          </p:cNvSpPr>
          <p:nvPr>
            <p:ph idx="1"/>
          </p:nvPr>
        </p:nvSpPr>
        <p:spPr>
          <a:xfrm>
            <a:off x="4497945" y="623354"/>
            <a:ext cx="7230231" cy="5546047"/>
          </a:xfrm>
        </p:spPr>
        <p:txBody>
          <a:bodyPr vert="horz" lIns="91440" tIns="45720" rIns="91440" bIns="45720" rtlCol="0" anchor="ctr">
            <a:normAutofit/>
          </a:bodyPr>
          <a:lstStyle/>
          <a:p>
            <a:pPr marL="0" indent="0">
              <a:buNone/>
            </a:pPr>
            <a:r>
              <a:rPr lang="en-US" sz="1400" dirty="0">
                <a:solidFill>
                  <a:schemeClr val="accent1">
                    <a:lumMod val="50000"/>
                  </a:schemeClr>
                </a:solidFill>
              </a:rPr>
              <a:t>Since leaving the Electricity Authority in mid 2018, I have provided strategy and policy advice on matters relating to this presentation to:</a:t>
            </a:r>
          </a:p>
          <a:p>
            <a:r>
              <a:rPr lang="en-US" sz="1400" dirty="0">
                <a:solidFill>
                  <a:schemeClr val="accent1">
                    <a:lumMod val="50000"/>
                  </a:schemeClr>
                </a:solidFill>
              </a:rPr>
              <a:t>A member of the distribution sector</a:t>
            </a:r>
          </a:p>
          <a:p>
            <a:r>
              <a:rPr lang="en-US" sz="1400" dirty="0">
                <a:solidFill>
                  <a:schemeClr val="accent1">
                    <a:lumMod val="50000"/>
                  </a:schemeClr>
                </a:solidFill>
              </a:rPr>
              <a:t>A major generator-retailer</a:t>
            </a:r>
          </a:p>
          <a:p>
            <a:r>
              <a:rPr lang="en-US" sz="1400" dirty="0">
                <a:solidFill>
                  <a:schemeClr val="accent1">
                    <a:lumMod val="50000"/>
                  </a:schemeClr>
                </a:solidFill>
              </a:rPr>
              <a:t>An industrial consumer</a:t>
            </a:r>
          </a:p>
          <a:p>
            <a:r>
              <a:rPr lang="en-US" sz="1400" dirty="0">
                <a:solidFill>
                  <a:schemeClr val="accent1">
                    <a:lumMod val="50000"/>
                  </a:schemeClr>
                </a:solidFill>
              </a:rPr>
              <a:t>Government agencies</a:t>
            </a:r>
            <a:endParaRPr lang="en-US" sz="1400" dirty="0"/>
          </a:p>
        </p:txBody>
      </p:sp>
    </p:spTree>
    <p:extLst>
      <p:ext uri="{BB962C8B-B14F-4D97-AF65-F5344CB8AC3E}">
        <p14:creationId xmlns:p14="http://schemas.microsoft.com/office/powerpoint/2010/main" val="128944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accent1">
                    <a:lumMod val="50000"/>
                  </a:schemeClr>
                </a:solidFill>
              </a:rPr>
              <a:t>Background: pre 1996</a:t>
            </a:r>
          </a:p>
          <a:p>
            <a:pPr marL="514350" indent="-514350">
              <a:spcBef>
                <a:spcPts val="1800"/>
              </a:spcBef>
              <a:buFont typeface="+mj-lt"/>
              <a:buAutoNum type="arabicPeriod"/>
            </a:pPr>
            <a:r>
              <a:rPr lang="en-NZ" sz="2000" dirty="0">
                <a:solidFill>
                  <a:schemeClr val="bg1"/>
                </a:solidFill>
              </a:rPr>
              <a:t>Past challenges: 2001 – 2017</a:t>
            </a:r>
          </a:p>
          <a:p>
            <a:pPr marL="756000" lvl="1"/>
            <a:r>
              <a:rPr lang="en-NZ" sz="1600" dirty="0">
                <a:solidFill>
                  <a:schemeClr val="bg1"/>
                </a:solidFill>
              </a:rPr>
              <a:t>Security of supply</a:t>
            </a:r>
          </a:p>
          <a:p>
            <a:pPr marL="756000" lvl="1"/>
            <a:r>
              <a:rPr lang="en-NZ" sz="1600" dirty="0">
                <a:solidFill>
                  <a:schemeClr val="bg1"/>
                </a:solidFill>
              </a:rPr>
              <a:t>Competitive pricing and behaviour</a:t>
            </a:r>
          </a:p>
          <a:p>
            <a:pPr marL="514350" indent="-514350">
              <a:spcBef>
                <a:spcPts val="1800"/>
              </a:spcBef>
              <a:buFont typeface="+mj-lt"/>
              <a:buAutoNum type="arabicPeriod"/>
            </a:pPr>
            <a:r>
              <a:rPr lang="en-NZ" sz="2000" dirty="0">
                <a:solidFill>
                  <a:schemeClr val="bg1"/>
                </a:solidFill>
              </a:rPr>
              <a:t>Recent challenges: 2018 – now </a:t>
            </a:r>
          </a:p>
          <a:p>
            <a:pPr marL="756000" lvl="1"/>
            <a:r>
              <a:rPr lang="en-NZ" sz="1600" dirty="0">
                <a:solidFill>
                  <a:schemeClr val="bg1"/>
                </a:solidFill>
              </a:rPr>
              <a:t>Security of supply (again) </a:t>
            </a:r>
          </a:p>
          <a:p>
            <a:pPr marL="756000" lvl="1"/>
            <a:r>
              <a:rPr lang="en-NZ" sz="1600" dirty="0">
                <a:solidFill>
                  <a:schemeClr val="bg1"/>
                </a:solidFill>
              </a:rPr>
              <a:t>Competitive pricing and behaviour (again)</a:t>
            </a:r>
          </a:p>
          <a:p>
            <a:pPr marL="514350" indent="-514350">
              <a:spcBef>
                <a:spcPts val="1800"/>
              </a:spcBef>
              <a:buFont typeface="+mj-lt"/>
              <a:buAutoNum type="arabicPeriod"/>
            </a:pPr>
            <a:r>
              <a:rPr lang="en-NZ" sz="2000" dirty="0">
                <a:solidFill>
                  <a:schemeClr val="bg1"/>
                </a:solidFill>
              </a:rPr>
              <a:t>Forthcoming challenges</a:t>
            </a:r>
          </a:p>
          <a:p>
            <a:pPr marL="756000" lvl="1"/>
            <a:r>
              <a:rPr lang="en-NZ" sz="1600" dirty="0">
                <a:solidFill>
                  <a:schemeClr val="bg1"/>
                </a:solidFill>
              </a:rPr>
              <a:t>Technology change and innovation </a:t>
            </a:r>
          </a:p>
          <a:p>
            <a:pPr marL="756000" lvl="1"/>
            <a:r>
              <a:rPr lang="en-NZ" sz="1600" dirty="0">
                <a:solidFill>
                  <a:schemeClr val="bg1"/>
                </a:solidFill>
              </a:rPr>
              <a:t>Carbon emissions policy</a:t>
            </a:r>
          </a:p>
          <a:p>
            <a:pPr marL="514350" indent="-514350">
              <a:spcBef>
                <a:spcPts val="1800"/>
              </a:spcBef>
              <a:buFont typeface="+mj-lt"/>
              <a:buAutoNum type="arabicPeriod"/>
            </a:pPr>
            <a:r>
              <a:rPr lang="en-NZ" sz="2000" dirty="0">
                <a:solidFill>
                  <a:schemeClr val="bg1"/>
                </a:solidFill>
              </a:rPr>
              <a:t>Comparative assessment</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29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463824" y="2767106"/>
            <a:ext cx="3141525"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Light" panose="020F0302020204030204"/>
                <a:ea typeface="+mj-ea"/>
                <a:cs typeface="+mj-cs"/>
              </a:rPr>
              <a:t>The ‘good ole’ days before the spot market began were not flash for security of supply</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A79ECCFA-55AF-4911-B497-3EEC23432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255" y="922890"/>
            <a:ext cx="7409410" cy="497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2C89E12E-D192-4952-BC97-0B87ED9CB73B}"/>
              </a:ext>
            </a:extLst>
          </p:cNvPr>
          <p:cNvSpPr/>
          <p:nvPr/>
        </p:nvSpPr>
        <p:spPr>
          <a:xfrm>
            <a:off x="4415255" y="1031962"/>
            <a:ext cx="6622868" cy="51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720F3A58-802B-4355-9BAD-F7D106ACF46A}"/>
              </a:ext>
            </a:extLst>
          </p:cNvPr>
          <p:cNvSpPr/>
          <p:nvPr/>
        </p:nvSpPr>
        <p:spPr>
          <a:xfrm>
            <a:off x="10829118" y="1410785"/>
            <a:ext cx="1097280" cy="180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758E6E18-63C6-4B69-BB17-8BE0DF7D7DE3}"/>
              </a:ext>
            </a:extLst>
          </p:cNvPr>
          <p:cNvSpPr/>
          <p:nvPr/>
        </p:nvSpPr>
        <p:spPr>
          <a:xfrm>
            <a:off x="4310752" y="5538648"/>
            <a:ext cx="7746274" cy="30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8CA6B3D5-9F8E-490C-BAEC-F56827A2A9CC}"/>
              </a:ext>
            </a:extLst>
          </p:cNvPr>
          <p:cNvSpPr/>
          <p:nvPr/>
        </p:nvSpPr>
        <p:spPr>
          <a:xfrm>
            <a:off x="6858009" y="1629996"/>
            <a:ext cx="1411382" cy="30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5198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Comparative assessment of security of supply arrangements</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ontent Placeholder 5">
            <a:extLst>
              <a:ext uri="{FF2B5EF4-FFF2-40B4-BE49-F238E27FC236}">
                <a16:creationId xmlns:a16="http://schemas.microsoft.com/office/drawing/2014/main" id="{1EC1CDE7-5345-4914-A347-128D2999D2E8}"/>
              </a:ext>
            </a:extLst>
          </p:cNvPr>
          <p:cNvGraphicFramePr>
            <a:graphicFrameLocks/>
          </p:cNvGraphicFramePr>
          <p:nvPr/>
        </p:nvGraphicFramePr>
        <p:xfrm>
          <a:off x="878578" y="1961802"/>
          <a:ext cx="9384596" cy="3600847"/>
        </p:xfrm>
        <a:graphic>
          <a:graphicData uri="http://schemas.openxmlformats.org/drawingml/2006/table">
            <a:tbl>
              <a:tblPr firstRow="1" bandRow="1"/>
              <a:tblGrid>
                <a:gridCol w="3096515">
                  <a:extLst>
                    <a:ext uri="{9D8B030D-6E8A-4147-A177-3AD203B41FA5}">
                      <a16:colId xmlns:a16="http://schemas.microsoft.com/office/drawing/2014/main" val="22821654"/>
                    </a:ext>
                  </a:extLst>
                </a:gridCol>
                <a:gridCol w="2258376">
                  <a:extLst>
                    <a:ext uri="{9D8B030D-6E8A-4147-A177-3AD203B41FA5}">
                      <a16:colId xmlns:a16="http://schemas.microsoft.com/office/drawing/2014/main" val="2737099863"/>
                    </a:ext>
                  </a:extLst>
                </a:gridCol>
                <a:gridCol w="1983819">
                  <a:extLst>
                    <a:ext uri="{9D8B030D-6E8A-4147-A177-3AD203B41FA5}">
                      <a16:colId xmlns:a16="http://schemas.microsoft.com/office/drawing/2014/main" val="2371909094"/>
                    </a:ext>
                  </a:extLst>
                </a:gridCol>
                <a:gridCol w="2045886">
                  <a:extLst>
                    <a:ext uri="{9D8B030D-6E8A-4147-A177-3AD203B41FA5}">
                      <a16:colId xmlns:a16="http://schemas.microsoft.com/office/drawing/2014/main" val="4189312981"/>
                    </a:ext>
                  </a:extLst>
                </a:gridCol>
              </a:tblGrid>
              <a:tr h="4918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NZ" sz="18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Knowledge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Incentives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NZ" sz="1800" dirty="0"/>
                        <a:t>Decision rights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2360488"/>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accent1">
                            <a:lumMod val="50000"/>
                          </a:schemeClr>
                        </a:solidFill>
                      </a:endParaRPr>
                    </a:p>
                    <a:p>
                      <a:r>
                        <a:rPr lang="en-NZ" sz="1800" b="0" dirty="0">
                          <a:solidFill>
                            <a:schemeClr val="accent1">
                              <a:lumMod val="50000"/>
                            </a:schemeClr>
                          </a:solidFill>
                        </a:rPr>
                        <a:t>Pre 1996: Centralised phase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1">
                            <a:lumMod val="50000"/>
                          </a:schemeClr>
                        </a:solidFill>
                      </a:endParaRPr>
                    </a:p>
                    <a:p>
                      <a:pPr algn="ctr"/>
                      <a:r>
                        <a:rPr lang="en-NZ" sz="1600" dirty="0">
                          <a:solidFill>
                            <a:schemeClr val="accent1">
                              <a:lumMod val="50000"/>
                            </a:schemeClr>
                          </a:solidFill>
                          <a:sym typeface="Wingdings 2" panose="05020102010507070707" pitchFamily="18" charset="2"/>
                        </a:rPr>
                        <a:t></a:t>
                      </a:r>
                      <a:endParaRPr lang="en-NZ" sz="1600" dirty="0">
                        <a:solidFill>
                          <a:schemeClr val="accent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1">
                            <a:lumMod val="50000"/>
                          </a:schemeClr>
                        </a:solidFill>
                      </a:endParaRPr>
                    </a:p>
                    <a:p>
                      <a:pPr algn="ctr"/>
                      <a:r>
                        <a:rPr lang="en-NZ" sz="1600" dirty="0">
                          <a:solidFill>
                            <a:schemeClr val="accent1">
                              <a:lumMod val="50000"/>
                            </a:schemeClr>
                          </a:solidFill>
                          <a:sym typeface="Wingdings 2" panose="05020102010507070707" pitchFamily="18" charset="2"/>
                        </a:rPr>
                        <a:t></a:t>
                      </a:r>
                      <a:endParaRPr lang="en-NZ" sz="1600" dirty="0">
                        <a:solidFill>
                          <a:schemeClr val="accent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1">
                            <a:lumMod val="50000"/>
                          </a:schemeClr>
                        </a:solidFill>
                      </a:endParaRPr>
                    </a:p>
                    <a:p>
                      <a:pPr algn="ctr"/>
                      <a:r>
                        <a:rPr lang="en-NZ" sz="1600" dirty="0">
                          <a:solidFill>
                            <a:schemeClr val="accent1">
                              <a:lumMod val="50000"/>
                            </a:schemeClr>
                          </a:solidFill>
                          <a:sym typeface="Wingdings 2" panose="05020102010507070707" pitchFamily="18" charset="2"/>
                        </a:rPr>
                        <a:t></a:t>
                      </a:r>
                      <a:endParaRPr lang="en-NZ" sz="1600" dirty="0">
                        <a:solidFill>
                          <a:schemeClr val="accent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91184215"/>
                  </a:ext>
                </a:extLst>
              </a:tr>
              <a:tr h="5783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accent1">
                            <a:lumMod val="50000"/>
                          </a:schemeClr>
                        </a:solidFill>
                      </a:endParaRPr>
                    </a:p>
                    <a:p>
                      <a:r>
                        <a:rPr lang="en-NZ" sz="1800" b="0" dirty="0">
                          <a:solidFill>
                            <a:schemeClr val="accent1">
                              <a:lumMod val="50000"/>
                            </a:schemeClr>
                          </a:solidFill>
                        </a:rPr>
                        <a:t>1996 – 2003: Market phase 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1">
                            <a:lumMod val="50000"/>
                          </a:schemeClr>
                        </a:solidFill>
                      </a:endParaRPr>
                    </a:p>
                    <a:p>
                      <a:pPr algn="ctr"/>
                      <a:r>
                        <a:rPr lang="en-NZ" sz="1600" dirty="0">
                          <a:solidFill>
                            <a:schemeClr val="accent1">
                              <a:lumMod val="50000"/>
                            </a:schemeClr>
                          </a:solidFill>
                          <a:sym typeface="Wingdings 2" panose="05020102010507070707" pitchFamily="18" charset="2"/>
                        </a:rPr>
                        <a:t></a:t>
                      </a:r>
                      <a:endParaRPr lang="en-NZ" sz="1600" dirty="0">
                        <a:solidFill>
                          <a:schemeClr val="accent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1">
                            <a:lumMod val="50000"/>
                          </a:schemeClr>
                        </a:solidFill>
                      </a:endParaRPr>
                    </a:p>
                    <a:p>
                      <a:pPr algn="ctr"/>
                      <a:r>
                        <a:rPr lang="en-NZ" sz="1600" dirty="0">
                          <a:solidFill>
                            <a:schemeClr val="accent1">
                              <a:lumMod val="50000"/>
                            </a:schemeClr>
                          </a:solidFill>
                          <a:sym typeface="Wingdings 2" panose="05020102010507070707" pitchFamily="18" charset="2"/>
                        </a:rPr>
                        <a:t></a:t>
                      </a:r>
                      <a:endParaRPr lang="en-NZ" sz="1600" dirty="0">
                        <a:solidFill>
                          <a:schemeClr val="accent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accent1">
                            <a:lumMod val="50000"/>
                          </a:schemeClr>
                        </a:solidFill>
                      </a:endParaRPr>
                    </a:p>
                    <a:p>
                      <a:pPr algn="ctr"/>
                      <a:r>
                        <a:rPr lang="en-NZ" sz="1600" dirty="0">
                          <a:solidFill>
                            <a:schemeClr val="accent1">
                              <a:lumMod val="50000"/>
                            </a:schemeClr>
                          </a:solidFill>
                          <a:sym typeface="Wingdings 2" panose="05020102010507070707" pitchFamily="18" charset="2"/>
                        </a:rPr>
                        <a:t></a:t>
                      </a:r>
                      <a:endParaRPr lang="en-NZ" sz="1600" dirty="0">
                        <a:solidFill>
                          <a:schemeClr val="accent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89517032"/>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solidFill>
                      </a:endParaRPr>
                    </a:p>
                    <a:p>
                      <a:r>
                        <a:rPr lang="en-NZ" sz="1800" b="0" dirty="0">
                          <a:solidFill>
                            <a:schemeClr val="bg1"/>
                          </a:solidFill>
                        </a:rPr>
                        <a:t>2003 – 2010: Market phase II</a:t>
                      </a:r>
                    </a:p>
                    <a:p>
                      <a:endParaRPr lang="en-NZ" sz="1800" b="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6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dirty="0">
                          <a:solidFill>
                            <a:schemeClr val="bg1"/>
                          </a:solidFill>
                          <a:sym typeface="Wingdings 2" panose="05020102010507070707" pitchFamily="18" charset="2"/>
                        </a:rPr>
                        <a:t></a:t>
                      </a:r>
                      <a:endParaRPr lang="en-NZ" sz="1600" dirty="0">
                        <a:solidFill>
                          <a:schemeClr val="bg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17271205"/>
                  </a:ext>
                </a:extLst>
              </a:tr>
              <a:tr h="491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NZ" sz="1800" b="0" dirty="0">
                        <a:solidFill>
                          <a:schemeClr val="bg1"/>
                        </a:solidFill>
                      </a:endParaRPr>
                    </a:p>
                    <a:p>
                      <a:r>
                        <a:rPr lang="en-NZ" sz="1800" b="0" dirty="0">
                          <a:solidFill>
                            <a:schemeClr val="bg1"/>
                          </a:solidFill>
                        </a:rPr>
                        <a:t>2010 – 2020: Market phase III</a:t>
                      </a:r>
                    </a:p>
                    <a:p>
                      <a:endParaRPr lang="en-NZ" sz="1800" b="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NZ" sz="1600" dirty="0">
                        <a:solidFill>
                          <a:schemeClr val="bg1"/>
                        </a:solidFill>
                      </a:endParaRPr>
                    </a:p>
                    <a:p>
                      <a:pPr algn="ctr"/>
                      <a:r>
                        <a:rPr lang="en-NZ" sz="1600" dirty="0">
                          <a:solidFill>
                            <a:schemeClr val="bg1"/>
                          </a:solidFill>
                          <a:sym typeface="Wingdings 2" panose="05020102010507070707" pitchFamily="18" charset="2"/>
                        </a:rPr>
                        <a:t></a:t>
                      </a:r>
                      <a:endParaRPr lang="en-NZ" sz="1600" dirty="0">
                        <a:solidFill>
                          <a:schemeClr val="bg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013775038"/>
                  </a:ext>
                </a:extLst>
              </a:tr>
            </a:tbl>
          </a:graphicData>
        </a:graphic>
      </p:graphicFrame>
    </p:spTree>
    <p:extLst>
      <p:ext uri="{BB962C8B-B14F-4D97-AF65-F5344CB8AC3E}">
        <p14:creationId xmlns:p14="http://schemas.microsoft.com/office/powerpoint/2010/main" val="346864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947738" y="1690688"/>
            <a:ext cx="9876955" cy="4709683"/>
          </a:xfrm>
        </p:spPr>
        <p:txBody>
          <a:bodyPr anchor="t">
            <a:normAutofit/>
          </a:bodyPr>
          <a:lstStyle/>
          <a:p>
            <a:pPr marL="514350" indent="-514350">
              <a:buFont typeface="+mj-lt"/>
              <a:buAutoNum type="arabicPeriod"/>
            </a:pPr>
            <a:r>
              <a:rPr lang="en-NZ" sz="2000" dirty="0">
                <a:solidFill>
                  <a:schemeClr val="bg1">
                    <a:lumMod val="50000"/>
                  </a:schemeClr>
                </a:solidFill>
              </a:rPr>
              <a:t>Background: pre 1996</a:t>
            </a:r>
          </a:p>
          <a:p>
            <a:pPr marL="514350" indent="-514350">
              <a:spcBef>
                <a:spcPts val="1800"/>
              </a:spcBef>
              <a:buFont typeface="+mj-lt"/>
              <a:buAutoNum type="arabicPeriod"/>
            </a:pPr>
            <a:r>
              <a:rPr lang="en-NZ" sz="2000" dirty="0">
                <a:solidFill>
                  <a:schemeClr val="accent1">
                    <a:lumMod val="50000"/>
                  </a:schemeClr>
                </a:solidFill>
              </a:rPr>
              <a:t>Past challenges: 1996 – 2017</a:t>
            </a:r>
          </a:p>
          <a:p>
            <a:pPr marL="756000" lvl="1"/>
            <a:r>
              <a:rPr lang="en-NZ" sz="1600" dirty="0">
                <a:solidFill>
                  <a:schemeClr val="accent1">
                    <a:lumMod val="50000"/>
                  </a:schemeClr>
                </a:solidFill>
              </a:rPr>
              <a:t>Security of supply</a:t>
            </a:r>
          </a:p>
          <a:p>
            <a:pPr marL="756000" lvl="1"/>
            <a:r>
              <a:rPr lang="en-NZ" sz="1600" dirty="0">
                <a:solidFill>
                  <a:schemeClr val="bg1"/>
                </a:solidFill>
              </a:rPr>
              <a:t>Competitive pricing and behaviour</a:t>
            </a:r>
          </a:p>
          <a:p>
            <a:pPr marL="514350" indent="-514350">
              <a:spcBef>
                <a:spcPts val="1800"/>
              </a:spcBef>
              <a:buFont typeface="+mj-lt"/>
              <a:buAutoNum type="arabicPeriod"/>
            </a:pPr>
            <a:r>
              <a:rPr lang="en-NZ" sz="2000" dirty="0">
                <a:solidFill>
                  <a:schemeClr val="bg1"/>
                </a:solidFill>
              </a:rPr>
              <a:t>Recent challenges: 2018 – now </a:t>
            </a:r>
          </a:p>
          <a:p>
            <a:pPr marL="756000" lvl="1"/>
            <a:r>
              <a:rPr lang="en-NZ" sz="1600" dirty="0">
                <a:solidFill>
                  <a:schemeClr val="bg1"/>
                </a:solidFill>
              </a:rPr>
              <a:t>Security of supply (again) </a:t>
            </a:r>
          </a:p>
          <a:p>
            <a:pPr marL="756000" lvl="1"/>
            <a:r>
              <a:rPr lang="en-NZ" sz="1600" dirty="0">
                <a:solidFill>
                  <a:schemeClr val="bg1"/>
                </a:solidFill>
              </a:rPr>
              <a:t>Competitive pricing and behaviour (again)</a:t>
            </a:r>
          </a:p>
          <a:p>
            <a:pPr marL="514350" indent="-514350">
              <a:spcBef>
                <a:spcPts val="1800"/>
              </a:spcBef>
              <a:buFont typeface="+mj-lt"/>
              <a:buAutoNum type="arabicPeriod"/>
            </a:pPr>
            <a:r>
              <a:rPr lang="en-NZ" sz="2000" dirty="0">
                <a:solidFill>
                  <a:schemeClr val="bg1"/>
                </a:solidFill>
              </a:rPr>
              <a:t>Forthcoming challenges</a:t>
            </a:r>
          </a:p>
          <a:p>
            <a:pPr marL="756000" lvl="1"/>
            <a:r>
              <a:rPr lang="en-NZ" sz="1600" dirty="0">
                <a:solidFill>
                  <a:schemeClr val="bg1"/>
                </a:solidFill>
              </a:rPr>
              <a:t>Technology change and innovation </a:t>
            </a:r>
          </a:p>
          <a:p>
            <a:pPr marL="756000" lvl="1"/>
            <a:r>
              <a:rPr lang="en-NZ" sz="1600" dirty="0">
                <a:solidFill>
                  <a:schemeClr val="bg1"/>
                </a:solidFill>
              </a:rPr>
              <a:t>Carbon emissions policy</a:t>
            </a:r>
          </a:p>
          <a:p>
            <a:pPr marL="514350" indent="-514350">
              <a:spcBef>
                <a:spcPts val="1800"/>
              </a:spcBef>
              <a:buFont typeface="+mj-lt"/>
              <a:buAutoNum type="arabicPeriod"/>
            </a:pPr>
            <a:r>
              <a:rPr lang="en-NZ" sz="2000" dirty="0">
                <a:solidFill>
                  <a:schemeClr val="bg1"/>
                </a:solidFill>
              </a:rPr>
              <a:t>Comparative assessment</a:t>
            </a: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0" normalizeH="0" baseline="0" noProof="0" dirty="0">
                <a:ln>
                  <a:noFill/>
                </a:ln>
                <a:solidFill>
                  <a:srgbClr val="0F6FC6">
                    <a:lumMod val="50000"/>
                  </a:srgbClr>
                </a:solidFill>
                <a:effectLst/>
                <a:uLnTx/>
                <a:uFillTx/>
                <a:latin typeface="Calibri" panose="020F0502020204030204"/>
                <a:ea typeface="+mj-ea"/>
                <a:cs typeface="+mj-cs"/>
              </a:rPr>
              <a:t>Overview</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5AB7C-CBA7-4AC1-9495-8A530558DEBE}" type="slidenum">
              <a:rPr kumimoji="0" lang="en-NZ"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NZ"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7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itle 1">
            <a:extLst>
              <a:ext uri="{FF2B5EF4-FFF2-40B4-BE49-F238E27FC236}">
                <a16:creationId xmlns:a16="http://schemas.microsoft.com/office/drawing/2014/main" id="{20B384E0-CA55-4462-9E83-060179D0DD1D}"/>
              </a:ext>
            </a:extLst>
          </p:cNvPr>
          <p:cNvSpPr txBox="1">
            <a:spLocks/>
          </p:cNvSpPr>
          <p:nvPr/>
        </p:nvSpPr>
        <p:spPr>
          <a:xfrm>
            <a:off x="607788" y="2767106"/>
            <a:ext cx="2932246"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Light" panose="020F0302020204030204"/>
                <a:ea typeface="+mj-ea"/>
                <a:cs typeface="+mj-cs"/>
              </a:rPr>
              <a:t>Four SOS events, each with huge price effects</a:t>
            </a:r>
          </a:p>
        </p:txBody>
      </p:sp>
      <p:sp>
        <p:nvSpPr>
          <p:cNvPr id="6" name="Slide Number Placeholder 5">
            <a:extLst>
              <a:ext uri="{FF2B5EF4-FFF2-40B4-BE49-F238E27FC236}">
                <a16:creationId xmlns:a16="http://schemas.microsoft.com/office/drawing/2014/main" id="{450868BB-5D33-4575-AE63-55E5D67C297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85AB7C-CBA7-4AC1-9495-8A530558DEBE}"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2" name="Content Placeholder 5">
            <a:extLst>
              <a:ext uri="{FF2B5EF4-FFF2-40B4-BE49-F238E27FC236}">
                <a16:creationId xmlns:a16="http://schemas.microsoft.com/office/drawing/2014/main" id="{748DF24B-A7C6-4B87-A0D4-452C712A21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0840" y="1211661"/>
            <a:ext cx="6772406" cy="437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35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4AA1-B3FF-4141-8191-2F5DCA4FD407}"/>
              </a:ext>
            </a:extLst>
          </p:cNvPr>
          <p:cNvSpPr>
            <a:spLocks noGrp="1"/>
          </p:cNvSpPr>
          <p:nvPr>
            <p:ph type="title"/>
          </p:nvPr>
        </p:nvSpPr>
        <p:spPr/>
        <p:txBody>
          <a:bodyPr>
            <a:normAutofit fontScale="90000"/>
          </a:bodyPr>
          <a:lstStyle/>
          <a:p>
            <a:r>
              <a:rPr lang="en-NZ" altLang="en-US" sz="3200" dirty="0">
                <a:solidFill>
                  <a:schemeClr val="accent1">
                    <a:lumMod val="50000"/>
                  </a:schemeClr>
                </a:solidFill>
                <a:latin typeface="+mn-lt"/>
              </a:rPr>
              <a:t>The market avoided blackouts but it created incentives for unhedged buyers to claim uncompetitive pricing – sound familiar?</a:t>
            </a:r>
            <a:endParaRPr lang="en-NZ" sz="3200" dirty="0">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8D6C7793-7D8B-4229-AD83-333316A85EE6}"/>
              </a:ext>
            </a:extLst>
          </p:cNvPr>
          <p:cNvSpPr>
            <a:spLocks noGrp="1"/>
          </p:cNvSpPr>
          <p:nvPr>
            <p:ph idx="1"/>
          </p:nvPr>
        </p:nvSpPr>
        <p:spPr>
          <a:xfrm>
            <a:off x="838200" y="1808163"/>
            <a:ext cx="10515600" cy="4684712"/>
          </a:xfrm>
        </p:spPr>
        <p:txBody>
          <a:bodyPr>
            <a:noAutofit/>
          </a:bodyPr>
          <a:lstStyle/>
          <a:p>
            <a:pPr>
              <a:lnSpc>
                <a:spcPct val="100000"/>
              </a:lnSpc>
            </a:pPr>
            <a:r>
              <a:rPr lang="en-US" sz="2000" dirty="0">
                <a:solidFill>
                  <a:schemeClr val="accent1">
                    <a:lumMod val="50000"/>
                  </a:schemeClr>
                </a:solidFill>
              </a:rPr>
              <a:t>The sky-high spot prices created strong commercial incentives on retailers and large consumers to create a sense of crisis and seek “political hedges”</a:t>
            </a:r>
          </a:p>
          <a:p>
            <a:pPr lvl="1">
              <a:lnSpc>
                <a:spcPct val="100000"/>
              </a:lnSpc>
            </a:pPr>
            <a:r>
              <a:rPr lang="en-NZ" sz="2000" dirty="0">
                <a:solidFill>
                  <a:schemeClr val="accent1">
                    <a:lumMod val="50000"/>
                  </a:schemeClr>
                </a:solidFill>
              </a:rPr>
              <a:t>Spot market buyers sought “political hedges” due to lack of financial hedging against the risk of high spot prices</a:t>
            </a:r>
          </a:p>
          <a:p>
            <a:pPr>
              <a:lnSpc>
                <a:spcPct val="100000"/>
              </a:lnSpc>
            </a:pPr>
            <a:r>
              <a:rPr lang="en-NZ" sz="2000" dirty="0"/>
              <a:t>However, the problem diagnosis in late 2003 was that the market won’t build enough generation to cover dry year risks.</a:t>
            </a:r>
          </a:p>
          <a:p>
            <a:pPr lvl="1">
              <a:lnSpc>
                <a:spcPct val="100000"/>
              </a:lnSpc>
            </a:pPr>
            <a:r>
              <a:rPr lang="en-NZ" sz="2000" dirty="0">
                <a:solidFill>
                  <a:schemeClr val="accent1">
                    <a:lumMod val="50000"/>
                  </a:schemeClr>
                </a:solidFill>
              </a:rPr>
              <a:t>Government introduced a reserve energy scheme in 2003</a:t>
            </a:r>
          </a:p>
          <a:p>
            <a:pPr lvl="1">
              <a:lnSpc>
                <a:spcPct val="100000"/>
              </a:lnSpc>
            </a:pPr>
            <a:r>
              <a:rPr lang="en-NZ" sz="2000" dirty="0">
                <a:solidFill>
                  <a:schemeClr val="accent1">
                    <a:lumMod val="50000"/>
                  </a:schemeClr>
                </a:solidFill>
              </a:rPr>
              <a:t>It paid Contact Energy to build the </a:t>
            </a:r>
            <a:r>
              <a:rPr lang="en-NZ" sz="2000" dirty="0" err="1">
                <a:solidFill>
                  <a:schemeClr val="accent1">
                    <a:lumMod val="50000"/>
                  </a:schemeClr>
                </a:solidFill>
              </a:rPr>
              <a:t>Whirinaki</a:t>
            </a:r>
            <a:r>
              <a:rPr lang="en-NZ" sz="2000" dirty="0">
                <a:solidFill>
                  <a:schemeClr val="accent1">
                    <a:lumMod val="50000"/>
                  </a:schemeClr>
                </a:solidFill>
              </a:rPr>
              <a:t> diesel power station to provide reserve energy</a:t>
            </a:r>
          </a:p>
          <a:p>
            <a:pPr lvl="1">
              <a:lnSpc>
                <a:spcPct val="100000"/>
              </a:lnSpc>
            </a:pPr>
            <a:r>
              <a:rPr lang="en-NZ" sz="2000" dirty="0">
                <a:solidFill>
                  <a:schemeClr val="accent1">
                    <a:lumMod val="50000"/>
                  </a:schemeClr>
                </a:solidFill>
              </a:rPr>
              <a:t>Capex covered by a levy, </a:t>
            </a:r>
            <a:r>
              <a:rPr lang="en-NZ" sz="2000" dirty="0">
                <a:solidFill>
                  <a:schemeClr val="accent1">
                    <a:lumMod val="50000"/>
                  </a:schemeClr>
                </a:solidFill>
                <a:sym typeface="Wingdings" panose="05000000000000000000" pitchFamily="2" charset="2"/>
              </a:rPr>
              <a:t>undermining private investment in peaking and dry year plant</a:t>
            </a:r>
          </a:p>
          <a:p>
            <a:pPr lvl="1">
              <a:lnSpc>
                <a:spcPct val="100000"/>
              </a:lnSpc>
            </a:pPr>
            <a:r>
              <a:rPr lang="en-NZ" sz="2000" dirty="0">
                <a:solidFill>
                  <a:schemeClr val="accent1">
                    <a:lumMod val="50000"/>
                  </a:schemeClr>
                </a:solidFill>
              </a:rPr>
              <a:t>Government committed to only operating when p &gt; fuel costs</a:t>
            </a:r>
          </a:p>
          <a:p>
            <a:pPr lvl="1">
              <a:lnSpc>
                <a:spcPct val="100000"/>
              </a:lnSpc>
            </a:pPr>
            <a:r>
              <a:rPr lang="en-NZ" sz="2000" dirty="0">
                <a:solidFill>
                  <a:schemeClr val="accent1">
                    <a:lumMod val="50000"/>
                  </a:schemeClr>
                </a:solidFill>
              </a:rPr>
              <a:t>But diesel prices role to &gt; $400 in 2008 &amp; so </a:t>
            </a:r>
            <a:r>
              <a:rPr lang="en-NZ" sz="2000" dirty="0" err="1">
                <a:solidFill>
                  <a:schemeClr val="accent1">
                    <a:lumMod val="50000"/>
                  </a:schemeClr>
                </a:solidFill>
              </a:rPr>
              <a:t>Whirinaki</a:t>
            </a:r>
            <a:r>
              <a:rPr lang="en-NZ" sz="2000" dirty="0">
                <a:solidFill>
                  <a:schemeClr val="accent1">
                    <a:lumMod val="50000"/>
                  </a:schemeClr>
                </a:solidFill>
              </a:rPr>
              <a:t> operated when spot prices &lt; fuel costs! </a:t>
            </a:r>
          </a:p>
        </p:txBody>
      </p:sp>
    </p:spTree>
    <p:extLst>
      <p:ext uri="{BB962C8B-B14F-4D97-AF65-F5344CB8AC3E}">
        <p14:creationId xmlns:p14="http://schemas.microsoft.com/office/powerpoint/2010/main" val="3327455895"/>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No logo">
  <a:themeElements>
    <a:clrScheme name="Authority palette">
      <a:dk1>
        <a:srgbClr val="540000"/>
      </a:dk1>
      <a:lt1>
        <a:srgbClr val="E8E8E8"/>
      </a:lt1>
      <a:dk2>
        <a:srgbClr val="540000"/>
      </a:dk2>
      <a:lt2>
        <a:srgbClr val="E8E8E8"/>
      </a:lt2>
      <a:accent1>
        <a:srgbClr val="0F7BAF"/>
      </a:accent1>
      <a:accent2>
        <a:srgbClr val="70C9F2"/>
      </a:accent2>
      <a:accent3>
        <a:srgbClr val="ED1745"/>
      </a:accent3>
      <a:accent4>
        <a:srgbClr val="FFBA2D"/>
      </a:accent4>
      <a:accent5>
        <a:srgbClr val="FF7B00"/>
      </a:accent5>
      <a:accent6>
        <a:srgbClr val="959595"/>
      </a:accent6>
      <a:hlink>
        <a:srgbClr val="70C9F2"/>
      </a:hlink>
      <a:folHlink>
        <a:srgbClr val="FF7B00"/>
      </a:folHlink>
    </a:clrScheme>
    <a:fontScheme name="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o logo 1">
        <a:dk1>
          <a:srgbClr val="540000"/>
        </a:dk1>
        <a:lt1>
          <a:srgbClr val="E8E8E8"/>
        </a:lt1>
        <a:dk2>
          <a:srgbClr val="540000"/>
        </a:dk2>
        <a:lt2>
          <a:srgbClr val="0F7BAF"/>
        </a:lt2>
        <a:accent1>
          <a:srgbClr val="FAA61A"/>
        </a:accent1>
        <a:accent2>
          <a:srgbClr val="ED1745"/>
        </a:accent2>
        <a:accent3>
          <a:srgbClr val="F2F2F2"/>
        </a:accent3>
        <a:accent4>
          <a:srgbClr val="460000"/>
        </a:accent4>
        <a:accent5>
          <a:srgbClr val="FCD0AB"/>
        </a:accent5>
        <a:accent6>
          <a:srgbClr val="D7143E"/>
        </a:accent6>
        <a:hlink>
          <a:srgbClr val="70C9F2"/>
        </a:hlink>
        <a:folHlink>
          <a:srgbClr val="FF7B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No logo">
  <a:themeElements>
    <a:clrScheme name="Authority palette">
      <a:dk1>
        <a:srgbClr val="540000"/>
      </a:dk1>
      <a:lt1>
        <a:srgbClr val="E8E8E8"/>
      </a:lt1>
      <a:dk2>
        <a:srgbClr val="540000"/>
      </a:dk2>
      <a:lt2>
        <a:srgbClr val="E8E8E8"/>
      </a:lt2>
      <a:accent1>
        <a:srgbClr val="0F7BAF"/>
      </a:accent1>
      <a:accent2>
        <a:srgbClr val="70C9F2"/>
      </a:accent2>
      <a:accent3>
        <a:srgbClr val="ED1745"/>
      </a:accent3>
      <a:accent4>
        <a:srgbClr val="FFBA2D"/>
      </a:accent4>
      <a:accent5>
        <a:srgbClr val="FF7B00"/>
      </a:accent5>
      <a:accent6>
        <a:srgbClr val="959595"/>
      </a:accent6>
      <a:hlink>
        <a:srgbClr val="70C9F2"/>
      </a:hlink>
      <a:folHlink>
        <a:srgbClr val="FF7B00"/>
      </a:folHlink>
    </a:clrScheme>
    <a:fontScheme name="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o logo 1">
        <a:dk1>
          <a:srgbClr val="540000"/>
        </a:dk1>
        <a:lt1>
          <a:srgbClr val="E8E8E8"/>
        </a:lt1>
        <a:dk2>
          <a:srgbClr val="540000"/>
        </a:dk2>
        <a:lt2>
          <a:srgbClr val="0F7BAF"/>
        </a:lt2>
        <a:accent1>
          <a:srgbClr val="FAA61A"/>
        </a:accent1>
        <a:accent2>
          <a:srgbClr val="ED1745"/>
        </a:accent2>
        <a:accent3>
          <a:srgbClr val="F2F2F2"/>
        </a:accent3>
        <a:accent4>
          <a:srgbClr val="460000"/>
        </a:accent4>
        <a:accent5>
          <a:srgbClr val="FCD0AB"/>
        </a:accent5>
        <a:accent6>
          <a:srgbClr val="D7143E"/>
        </a:accent6>
        <a:hlink>
          <a:srgbClr val="70C9F2"/>
        </a:hlink>
        <a:folHlink>
          <a:srgbClr val="FF7B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8086</Words>
  <Application>Microsoft Office PowerPoint</Application>
  <PresentationFormat>Widescreen</PresentationFormat>
  <Paragraphs>659</Paragraphs>
  <Slides>26</Slides>
  <Notes>26</Notes>
  <HiddenSlides>3</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Calibri Light</vt:lpstr>
      <vt:lpstr>Helvetica Neue</vt:lpstr>
      <vt:lpstr>Office Theme</vt:lpstr>
      <vt:lpstr>2_No logo</vt:lpstr>
      <vt:lpstr>17_No logo</vt:lpstr>
      <vt:lpstr>Challenges facing the electricity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market avoided blackouts but it created incentives for unhedged buyers to claim uncompetitive pricing – sound familiar?</vt:lpstr>
      <vt:lpstr>EA reforms in 2011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and public policy</dc:title>
  <dc:creator>Gina Hansen</dc:creator>
  <cp:lastModifiedBy>Carl Hansen</cp:lastModifiedBy>
  <cp:revision>254</cp:revision>
  <cp:lastPrinted>2021-06-24T04:55:07Z</cp:lastPrinted>
  <dcterms:created xsi:type="dcterms:W3CDTF">2018-09-15T04:02:05Z</dcterms:created>
  <dcterms:modified xsi:type="dcterms:W3CDTF">2021-06-28T01:34:47Z</dcterms:modified>
</cp:coreProperties>
</file>