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58" r:id="rId4"/>
    <p:sldId id="262" r:id="rId5"/>
    <p:sldId id="271" r:id="rId6"/>
    <p:sldId id="263" r:id="rId7"/>
    <p:sldId id="273" r:id="rId8"/>
    <p:sldId id="275" r:id="rId9"/>
    <p:sldId id="274" r:id="rId10"/>
    <p:sldId id="272" r:id="rId11"/>
    <p:sldId id="277" r:id="rId12"/>
    <p:sldId id="280" r:id="rId13"/>
    <p:sldId id="264" r:id="rId14"/>
    <p:sldId id="276" r:id="rId15"/>
    <p:sldId id="278" r:id="rId16"/>
    <p:sldId id="265" r:id="rId17"/>
    <p:sldId id="266" r:id="rId18"/>
    <p:sldId id="281" r:id="rId19"/>
    <p:sldId id="26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2"/>
  </p:normalViewPr>
  <p:slideViewPr>
    <p:cSldViewPr snapToGrid="0" snapToObjects="1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9417C-7E96-F44E-8E88-20077F21520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01784-6527-354A-A2FF-8ADE6EAF5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6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t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1" y="-5306"/>
            <a:ext cx="12196780" cy="6868117"/>
          </a:xfrm>
          <a:custGeom>
            <a:avLst/>
            <a:gdLst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489482 w 12185583"/>
              <a:gd name="connsiteY4" fmla="*/ 9625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586520 w 12185583"/>
              <a:gd name="connsiteY4" fmla="*/ 177576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485749 w 12185583"/>
              <a:gd name="connsiteY4" fmla="*/ 5892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482016 w 12185583"/>
              <a:gd name="connsiteY4" fmla="*/ 2160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605180 w 12185583"/>
              <a:gd name="connsiteY4" fmla="*/ 222362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1573 h 6864385"/>
              <a:gd name="connsiteX1" fmla="*/ 6063916 w 12185583"/>
              <a:gd name="connsiteY1" fmla="*/ 1573 h 6864385"/>
              <a:gd name="connsiteX2" fmla="*/ 9490509 w 12185583"/>
              <a:gd name="connsiteY2" fmla="*/ 5882609 h 6864385"/>
              <a:gd name="connsiteX3" fmla="*/ 10684042 w 12185583"/>
              <a:gd name="connsiteY3" fmla="*/ 3803552 h 6864385"/>
              <a:gd name="connsiteX4" fmla="*/ 8474551 w 12185583"/>
              <a:gd name="connsiteY4" fmla="*/ 0 h 6864385"/>
              <a:gd name="connsiteX5" fmla="*/ 12185583 w 12185583"/>
              <a:gd name="connsiteY5" fmla="*/ 11198 h 6864385"/>
              <a:gd name="connsiteX6" fmla="*/ 12185583 w 12185583"/>
              <a:gd name="connsiteY6" fmla="*/ 6864385 h 6864385"/>
              <a:gd name="connsiteX7" fmla="*/ 0 w 12185583"/>
              <a:gd name="connsiteY7" fmla="*/ 6864385 h 6864385"/>
              <a:gd name="connsiteX8" fmla="*/ 0 w 12185583"/>
              <a:gd name="connsiteY8" fmla="*/ 1573 h 6864385"/>
              <a:gd name="connsiteX0" fmla="*/ 0 w 12185583"/>
              <a:gd name="connsiteY0" fmla="*/ 1573 h 6864385"/>
              <a:gd name="connsiteX1" fmla="*/ 6063916 w 12185583"/>
              <a:gd name="connsiteY1" fmla="*/ 1573 h 6864385"/>
              <a:gd name="connsiteX2" fmla="*/ 9490509 w 12185583"/>
              <a:gd name="connsiteY2" fmla="*/ 5882609 h 6864385"/>
              <a:gd name="connsiteX3" fmla="*/ 10684042 w 12185583"/>
              <a:gd name="connsiteY3" fmla="*/ 3803552 h 6864385"/>
              <a:gd name="connsiteX4" fmla="*/ 8474551 w 12185583"/>
              <a:gd name="connsiteY4" fmla="*/ 0 h 6864385"/>
              <a:gd name="connsiteX5" fmla="*/ 11733982 w 12185583"/>
              <a:gd name="connsiteY5" fmla="*/ 335903 h 6864385"/>
              <a:gd name="connsiteX6" fmla="*/ 12185583 w 12185583"/>
              <a:gd name="connsiteY6" fmla="*/ 6864385 h 6864385"/>
              <a:gd name="connsiteX7" fmla="*/ 0 w 12185583"/>
              <a:gd name="connsiteY7" fmla="*/ 6864385 h 6864385"/>
              <a:gd name="connsiteX8" fmla="*/ 0 w 12185583"/>
              <a:gd name="connsiteY8" fmla="*/ 1573 h 6864385"/>
              <a:gd name="connsiteX0" fmla="*/ 0 w 12200513"/>
              <a:gd name="connsiteY0" fmla="*/ 1573 h 6864385"/>
              <a:gd name="connsiteX1" fmla="*/ 6063916 w 12200513"/>
              <a:gd name="connsiteY1" fmla="*/ 1573 h 6864385"/>
              <a:gd name="connsiteX2" fmla="*/ 9490509 w 12200513"/>
              <a:gd name="connsiteY2" fmla="*/ 5882609 h 6864385"/>
              <a:gd name="connsiteX3" fmla="*/ 10684042 w 12200513"/>
              <a:gd name="connsiteY3" fmla="*/ 3803552 h 6864385"/>
              <a:gd name="connsiteX4" fmla="*/ 8474551 w 12200513"/>
              <a:gd name="connsiteY4" fmla="*/ 0 h 6864385"/>
              <a:gd name="connsiteX5" fmla="*/ 12200513 w 12200513"/>
              <a:gd name="connsiteY5" fmla="*/ 3733 h 6864385"/>
              <a:gd name="connsiteX6" fmla="*/ 12185583 w 12200513"/>
              <a:gd name="connsiteY6" fmla="*/ 6864385 h 6864385"/>
              <a:gd name="connsiteX7" fmla="*/ 0 w 12200513"/>
              <a:gd name="connsiteY7" fmla="*/ 6864385 h 6864385"/>
              <a:gd name="connsiteX8" fmla="*/ 0 w 12200513"/>
              <a:gd name="connsiteY8" fmla="*/ 1573 h 6864385"/>
              <a:gd name="connsiteX0" fmla="*/ 0 w 12185677"/>
              <a:gd name="connsiteY0" fmla="*/ 1573 h 6864385"/>
              <a:gd name="connsiteX1" fmla="*/ 6063916 w 12185677"/>
              <a:gd name="connsiteY1" fmla="*/ 1573 h 6864385"/>
              <a:gd name="connsiteX2" fmla="*/ 9490509 w 12185677"/>
              <a:gd name="connsiteY2" fmla="*/ 5882609 h 6864385"/>
              <a:gd name="connsiteX3" fmla="*/ 10684042 w 12185677"/>
              <a:gd name="connsiteY3" fmla="*/ 3803552 h 6864385"/>
              <a:gd name="connsiteX4" fmla="*/ 8474551 w 12185677"/>
              <a:gd name="connsiteY4" fmla="*/ 0 h 6864385"/>
              <a:gd name="connsiteX5" fmla="*/ 12002704 w 12185677"/>
              <a:gd name="connsiteY5" fmla="*/ 93307 h 6864385"/>
              <a:gd name="connsiteX6" fmla="*/ 12185583 w 12185677"/>
              <a:gd name="connsiteY6" fmla="*/ 6864385 h 6864385"/>
              <a:gd name="connsiteX7" fmla="*/ 0 w 12185677"/>
              <a:gd name="connsiteY7" fmla="*/ 6864385 h 6864385"/>
              <a:gd name="connsiteX8" fmla="*/ 0 w 12185677"/>
              <a:gd name="connsiteY8" fmla="*/ 1573 h 6864385"/>
              <a:gd name="connsiteX0" fmla="*/ 0 w 12196780"/>
              <a:gd name="connsiteY0" fmla="*/ 5305 h 6868117"/>
              <a:gd name="connsiteX1" fmla="*/ 6063916 w 12196780"/>
              <a:gd name="connsiteY1" fmla="*/ 5305 h 6868117"/>
              <a:gd name="connsiteX2" fmla="*/ 9490509 w 12196780"/>
              <a:gd name="connsiteY2" fmla="*/ 5886341 h 6868117"/>
              <a:gd name="connsiteX3" fmla="*/ 10684042 w 12196780"/>
              <a:gd name="connsiteY3" fmla="*/ 3807284 h 6868117"/>
              <a:gd name="connsiteX4" fmla="*/ 8474551 w 12196780"/>
              <a:gd name="connsiteY4" fmla="*/ 3732 h 6868117"/>
              <a:gd name="connsiteX5" fmla="*/ 12196780 w 12196780"/>
              <a:gd name="connsiteY5" fmla="*/ 0 h 6868117"/>
              <a:gd name="connsiteX6" fmla="*/ 12185583 w 12196780"/>
              <a:gd name="connsiteY6" fmla="*/ 6868117 h 6868117"/>
              <a:gd name="connsiteX7" fmla="*/ 0 w 12196780"/>
              <a:gd name="connsiteY7" fmla="*/ 6868117 h 6868117"/>
              <a:gd name="connsiteX8" fmla="*/ 0 w 12196780"/>
              <a:gd name="connsiteY8" fmla="*/ 5305 h 6868117"/>
              <a:gd name="connsiteX0" fmla="*/ 0 w 12196780"/>
              <a:gd name="connsiteY0" fmla="*/ 5305 h 6868117"/>
              <a:gd name="connsiteX1" fmla="*/ 6063916 w 12196780"/>
              <a:gd name="connsiteY1" fmla="*/ 5305 h 6868117"/>
              <a:gd name="connsiteX2" fmla="*/ 9490509 w 12196780"/>
              <a:gd name="connsiteY2" fmla="*/ 5886341 h 6868117"/>
              <a:gd name="connsiteX3" fmla="*/ 10684042 w 12196780"/>
              <a:gd name="connsiteY3" fmla="*/ 3807284 h 6868117"/>
              <a:gd name="connsiteX4" fmla="*/ 8474551 w 12196780"/>
              <a:gd name="connsiteY4" fmla="*/ 3732 h 6868117"/>
              <a:gd name="connsiteX5" fmla="*/ 12196780 w 12196780"/>
              <a:gd name="connsiteY5" fmla="*/ 0 h 6868117"/>
              <a:gd name="connsiteX6" fmla="*/ 11942987 w 12196780"/>
              <a:gd name="connsiteY6" fmla="*/ 6681505 h 6868117"/>
              <a:gd name="connsiteX7" fmla="*/ 0 w 12196780"/>
              <a:gd name="connsiteY7" fmla="*/ 6868117 h 6868117"/>
              <a:gd name="connsiteX8" fmla="*/ 0 w 12196780"/>
              <a:gd name="connsiteY8" fmla="*/ 5305 h 6868117"/>
              <a:gd name="connsiteX0" fmla="*/ 0 w 12196780"/>
              <a:gd name="connsiteY0" fmla="*/ 5305 h 6868117"/>
              <a:gd name="connsiteX1" fmla="*/ 6063916 w 12196780"/>
              <a:gd name="connsiteY1" fmla="*/ 5305 h 6868117"/>
              <a:gd name="connsiteX2" fmla="*/ 9490509 w 12196780"/>
              <a:gd name="connsiteY2" fmla="*/ 5886341 h 6868117"/>
              <a:gd name="connsiteX3" fmla="*/ 10684042 w 12196780"/>
              <a:gd name="connsiteY3" fmla="*/ 3807284 h 6868117"/>
              <a:gd name="connsiteX4" fmla="*/ 8474551 w 12196780"/>
              <a:gd name="connsiteY4" fmla="*/ 3732 h 6868117"/>
              <a:gd name="connsiteX5" fmla="*/ 12196780 w 12196780"/>
              <a:gd name="connsiteY5" fmla="*/ 0 h 6868117"/>
              <a:gd name="connsiteX6" fmla="*/ 12193047 w 12196780"/>
              <a:gd name="connsiteY6" fmla="*/ 6860653 h 6868117"/>
              <a:gd name="connsiteX7" fmla="*/ 0 w 12196780"/>
              <a:gd name="connsiteY7" fmla="*/ 6868117 h 6868117"/>
              <a:gd name="connsiteX8" fmla="*/ 0 w 12196780"/>
              <a:gd name="connsiteY8" fmla="*/ 5305 h 686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780" h="6868117">
                <a:moveTo>
                  <a:pt x="0" y="5305"/>
                </a:moveTo>
                <a:lnTo>
                  <a:pt x="6063916" y="5305"/>
                </a:lnTo>
                <a:lnTo>
                  <a:pt x="9490509" y="5886341"/>
                </a:lnTo>
                <a:lnTo>
                  <a:pt x="10684042" y="3807284"/>
                </a:lnTo>
                <a:lnTo>
                  <a:pt x="8474551" y="3732"/>
                </a:lnTo>
                <a:lnTo>
                  <a:pt x="12196780" y="0"/>
                </a:lnTo>
                <a:cubicBezTo>
                  <a:pt x="12191803" y="2286884"/>
                  <a:pt x="12198024" y="4573769"/>
                  <a:pt x="12193047" y="6860653"/>
                </a:cubicBezTo>
                <a:lnTo>
                  <a:pt x="0" y="6868117"/>
                </a:lnTo>
                <a:lnTo>
                  <a:pt x="0" y="53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0" y="928538"/>
            <a:ext cx="1648802" cy="828544"/>
          </a:xfrm>
          <a:prstGeom prst="rect">
            <a:avLst/>
          </a:prstGeom>
        </p:spPr>
      </p:pic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198" y="5490000"/>
            <a:ext cx="5348693" cy="7457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NZ" b="1" dirty="0" smtClean="0"/>
              <a:t>Click to add date or subtitle</a:t>
            </a:r>
            <a:endParaRPr lang="en-US" b="1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838200" y="3654184"/>
            <a:ext cx="5348692" cy="14949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18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1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38629"/>
            <a:ext cx="10515601" cy="5158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14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60000" y="360000"/>
            <a:ext cx="11448000" cy="615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7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60000"/>
            <a:ext cx="11448000" cy="615600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Insert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6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99999"/>
            <a:ext cx="6172200" cy="396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99999"/>
            <a:ext cx="3932237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0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1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0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00000"/>
            <a:ext cx="6172200" cy="39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0000"/>
            <a:ext cx="3932237" cy="396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19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0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800000"/>
            <a:ext cx="6172200" cy="396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19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0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4206491"/>
            <a:ext cx="4164012" cy="396000"/>
          </a:xfrm>
        </p:spPr>
        <p:txBody>
          <a:bodyPr lIns="0" rIns="0"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39789" y="4661880"/>
            <a:ext cx="4164012" cy="336509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39789" y="5083689"/>
            <a:ext cx="4164012" cy="707511"/>
          </a:xfrm>
        </p:spPr>
        <p:txBody>
          <a:bodyPr lIns="0" r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946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1799999"/>
            <a:ext cx="5040000" cy="226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206491"/>
            <a:ext cx="5038409" cy="396000"/>
          </a:xfrm>
        </p:spPr>
        <p:txBody>
          <a:bodyPr lIns="0" rIns="0"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313800" y="1800000"/>
            <a:ext cx="5040000" cy="226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39788" y="4661880"/>
            <a:ext cx="5038409" cy="336509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313800" y="4206491"/>
            <a:ext cx="5040000" cy="396000"/>
          </a:xfrm>
        </p:spPr>
        <p:txBody>
          <a:bodyPr lIns="0" rIns="0"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313800" y="4661880"/>
            <a:ext cx="5040000" cy="336509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39788" y="5083689"/>
            <a:ext cx="5038409" cy="707511"/>
          </a:xfrm>
        </p:spPr>
        <p:txBody>
          <a:bodyPr lIns="0" r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313800" y="5083689"/>
            <a:ext cx="5040000" cy="707511"/>
          </a:xfrm>
        </p:spPr>
        <p:txBody>
          <a:bodyPr lIns="0" r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6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1800000"/>
            <a:ext cx="3240316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3927034"/>
            <a:ext cx="3238726" cy="396000"/>
          </a:xfrm>
        </p:spPr>
        <p:txBody>
          <a:bodyPr lIns="0" rIns="0"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475841" y="1800000"/>
            <a:ext cx="3240316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8113484" y="1800000"/>
            <a:ext cx="3240316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39789" y="4357023"/>
            <a:ext cx="3238726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475841" y="3927034"/>
            <a:ext cx="3238726" cy="396000"/>
          </a:xfrm>
        </p:spPr>
        <p:txBody>
          <a:bodyPr lIns="0" rIns="0"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475841" y="4357023"/>
            <a:ext cx="3238726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13484" y="3927034"/>
            <a:ext cx="3238726" cy="396000"/>
          </a:xfrm>
        </p:spPr>
        <p:txBody>
          <a:bodyPr lIns="0" rIns="0"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113484" y="4357023"/>
            <a:ext cx="3238726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839789" y="4928907"/>
            <a:ext cx="3238726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475841" y="4928907"/>
            <a:ext cx="3238726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8113484" y="4928907"/>
            <a:ext cx="3238726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5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6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l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10068025" cy="6862813"/>
          </a:xfrm>
          <a:custGeom>
            <a:avLst/>
            <a:gdLst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489482 w 12185583"/>
              <a:gd name="connsiteY4" fmla="*/ 9625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10000648 w 12185583"/>
              <a:gd name="connsiteY4" fmla="*/ 818148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12185583 w 12185583"/>
              <a:gd name="connsiteY4" fmla="*/ 9625 h 6862812"/>
              <a:gd name="connsiteX5" fmla="*/ 12185583 w 12185583"/>
              <a:gd name="connsiteY5" fmla="*/ 6862812 h 6862812"/>
              <a:gd name="connsiteX6" fmla="*/ 0 w 12185583"/>
              <a:gd name="connsiteY6" fmla="*/ 6862812 h 6862812"/>
              <a:gd name="connsiteX7" fmla="*/ 0 w 12185583"/>
              <a:gd name="connsiteY7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12185583 w 12185583"/>
              <a:gd name="connsiteY4" fmla="*/ 6862812 h 6862812"/>
              <a:gd name="connsiteX5" fmla="*/ 0 w 12185583"/>
              <a:gd name="connsiteY5" fmla="*/ 6862812 h 6862812"/>
              <a:gd name="connsiteX6" fmla="*/ 0 w 12185583"/>
              <a:gd name="connsiteY6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2185583 w 12185583"/>
              <a:gd name="connsiteY3" fmla="*/ 6862812 h 6862812"/>
              <a:gd name="connsiteX4" fmla="*/ 0 w 12185583"/>
              <a:gd name="connsiteY4" fmla="*/ 6862812 h 6862812"/>
              <a:gd name="connsiteX5" fmla="*/ 0 w 12185583"/>
              <a:gd name="connsiteY5" fmla="*/ 0 h 6862812"/>
              <a:gd name="connsiteX0" fmla="*/ 0 w 10058400"/>
              <a:gd name="connsiteY0" fmla="*/ 0 h 6862812"/>
              <a:gd name="connsiteX1" fmla="*/ 6063916 w 10058400"/>
              <a:gd name="connsiteY1" fmla="*/ 0 h 6862812"/>
              <a:gd name="connsiteX2" fmla="*/ 9490509 w 10058400"/>
              <a:gd name="connsiteY2" fmla="*/ 5881036 h 6862812"/>
              <a:gd name="connsiteX3" fmla="*/ 10058400 w 10058400"/>
              <a:gd name="connsiteY3" fmla="*/ 6862812 h 6862812"/>
              <a:gd name="connsiteX4" fmla="*/ 0 w 10058400"/>
              <a:gd name="connsiteY4" fmla="*/ 6862812 h 6862812"/>
              <a:gd name="connsiteX5" fmla="*/ 0 w 10058400"/>
              <a:gd name="connsiteY5" fmla="*/ 0 h 6862812"/>
              <a:gd name="connsiteX0" fmla="*/ 0 w 11165305"/>
              <a:gd name="connsiteY0" fmla="*/ 0 h 6872437"/>
              <a:gd name="connsiteX1" fmla="*/ 6063916 w 11165305"/>
              <a:gd name="connsiteY1" fmla="*/ 0 h 6872437"/>
              <a:gd name="connsiteX2" fmla="*/ 9490509 w 11165305"/>
              <a:gd name="connsiteY2" fmla="*/ 5881036 h 6872437"/>
              <a:gd name="connsiteX3" fmla="*/ 11165305 w 11165305"/>
              <a:gd name="connsiteY3" fmla="*/ 6872437 h 6872437"/>
              <a:gd name="connsiteX4" fmla="*/ 0 w 11165305"/>
              <a:gd name="connsiteY4" fmla="*/ 6862812 h 6872437"/>
              <a:gd name="connsiteX5" fmla="*/ 0 w 11165305"/>
              <a:gd name="connsiteY5" fmla="*/ 0 h 6872437"/>
              <a:gd name="connsiteX0" fmla="*/ 0 w 11165305"/>
              <a:gd name="connsiteY0" fmla="*/ 0 h 6872437"/>
              <a:gd name="connsiteX1" fmla="*/ 6063916 w 11165305"/>
              <a:gd name="connsiteY1" fmla="*/ 0 h 6872437"/>
              <a:gd name="connsiteX2" fmla="*/ 10068025 w 11165305"/>
              <a:gd name="connsiteY2" fmla="*/ 6862813 h 6872437"/>
              <a:gd name="connsiteX3" fmla="*/ 11165305 w 11165305"/>
              <a:gd name="connsiteY3" fmla="*/ 6872437 h 6872437"/>
              <a:gd name="connsiteX4" fmla="*/ 0 w 11165305"/>
              <a:gd name="connsiteY4" fmla="*/ 6862812 h 6872437"/>
              <a:gd name="connsiteX5" fmla="*/ 0 w 11165305"/>
              <a:gd name="connsiteY5" fmla="*/ 0 h 6872437"/>
              <a:gd name="connsiteX0" fmla="*/ 0 w 10068025"/>
              <a:gd name="connsiteY0" fmla="*/ 0 h 6862813"/>
              <a:gd name="connsiteX1" fmla="*/ 6063916 w 10068025"/>
              <a:gd name="connsiteY1" fmla="*/ 0 h 6862813"/>
              <a:gd name="connsiteX2" fmla="*/ 10068025 w 10068025"/>
              <a:gd name="connsiteY2" fmla="*/ 6862813 h 6862813"/>
              <a:gd name="connsiteX3" fmla="*/ 0 w 10068025"/>
              <a:gd name="connsiteY3" fmla="*/ 6862812 h 6862813"/>
              <a:gd name="connsiteX4" fmla="*/ 0 w 10068025"/>
              <a:gd name="connsiteY4" fmla="*/ 0 h 686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025" h="6862813">
                <a:moveTo>
                  <a:pt x="0" y="0"/>
                </a:moveTo>
                <a:lnTo>
                  <a:pt x="6063916" y="0"/>
                </a:lnTo>
                <a:lnTo>
                  <a:pt x="10068025" y="6862813"/>
                </a:lnTo>
                <a:lnTo>
                  <a:pt x="0" y="68628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0" y="928538"/>
            <a:ext cx="1648802" cy="82854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3654184"/>
            <a:ext cx="5348692" cy="14949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198" y="5490000"/>
            <a:ext cx="5348693" cy="7457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r>
              <a:rPr lang="en-NZ" b="1" dirty="0" smtClean="0"/>
              <a:t>Click to add date or subtitle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8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3927034"/>
            <a:ext cx="2356409" cy="396000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39789" y="4369723"/>
            <a:ext cx="2356409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564798" y="3927034"/>
            <a:ext cx="2358000" cy="396000"/>
          </a:xfrm>
        </p:spPr>
        <p:txBody>
          <a:bodyPr lIns="0" rIns="0"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564798" y="4369723"/>
            <a:ext cx="2358000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291398" y="3927034"/>
            <a:ext cx="2358000" cy="396000"/>
          </a:xfrm>
        </p:spPr>
        <p:txBody>
          <a:bodyPr lIns="0" rIns="0"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291398" y="4369723"/>
            <a:ext cx="2358000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idx="20"/>
          </p:nvPr>
        </p:nvSpPr>
        <p:spPr>
          <a:xfrm>
            <a:off x="838198" y="1799999"/>
            <a:ext cx="2358000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idx="21"/>
          </p:nvPr>
        </p:nvSpPr>
        <p:spPr>
          <a:xfrm>
            <a:off x="3564798" y="1799999"/>
            <a:ext cx="2358000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idx="22"/>
          </p:nvPr>
        </p:nvSpPr>
        <p:spPr>
          <a:xfrm>
            <a:off x="6291398" y="1799999"/>
            <a:ext cx="2358000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idx="23"/>
          </p:nvPr>
        </p:nvSpPr>
        <p:spPr>
          <a:xfrm>
            <a:off x="9017999" y="1799999"/>
            <a:ext cx="2358000" cy="198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9017999" y="3927034"/>
            <a:ext cx="2358000" cy="396000"/>
          </a:xfrm>
        </p:spPr>
        <p:txBody>
          <a:bodyPr lIns="0" rIns="0" anchor="t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9017999" y="4369723"/>
            <a:ext cx="2358000" cy="485309"/>
          </a:xfrm>
        </p:spPr>
        <p:txBody>
          <a:bodyPr lIns="0" rIns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37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38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839789" y="4951455"/>
            <a:ext cx="2356409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3566389" y="4951455"/>
            <a:ext cx="2356409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28" hasCustomPrompt="1"/>
          </p:nvPr>
        </p:nvSpPr>
        <p:spPr>
          <a:xfrm>
            <a:off x="6292989" y="4951455"/>
            <a:ext cx="2356409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9019590" y="4951455"/>
            <a:ext cx="2356409" cy="862294"/>
          </a:xfrm>
        </p:spPr>
        <p:txBody>
          <a:bodyPr lIns="0" rIns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259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w/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844800" y="1800000"/>
            <a:ext cx="3077998" cy="396000"/>
          </a:xfrm>
        </p:spPr>
        <p:txBody>
          <a:bodyPr lIns="0" rIns="0"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2844800" y="2232000"/>
            <a:ext cx="3077998" cy="365961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838196" y="1800000"/>
            <a:ext cx="180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idx="26"/>
          </p:nvPr>
        </p:nvSpPr>
        <p:spPr>
          <a:xfrm>
            <a:off x="838198" y="3883305"/>
            <a:ext cx="1799998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844800" y="2858925"/>
            <a:ext cx="3077998" cy="743423"/>
          </a:xfrm>
        </p:spPr>
        <p:txBody>
          <a:bodyPr lIns="0" rIns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844800" y="2700000"/>
            <a:ext cx="30779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2"/>
          <p:cNvSpPr>
            <a:spLocks noGrp="1"/>
          </p:cNvSpPr>
          <p:nvPr>
            <p:ph type="pic" idx="33"/>
          </p:nvPr>
        </p:nvSpPr>
        <p:spPr>
          <a:xfrm>
            <a:off x="6269200" y="3883305"/>
            <a:ext cx="1799998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idx="37"/>
          </p:nvPr>
        </p:nvSpPr>
        <p:spPr>
          <a:xfrm>
            <a:off x="6269200" y="1800000"/>
            <a:ext cx="1799998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8275802" y="1800000"/>
            <a:ext cx="3077998" cy="396000"/>
          </a:xfrm>
        </p:spPr>
        <p:txBody>
          <a:bodyPr lIns="0" rIns="0"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8275802" y="2232000"/>
            <a:ext cx="3077998" cy="365961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8275802" y="2874546"/>
            <a:ext cx="3077998" cy="743423"/>
          </a:xfrm>
        </p:spPr>
        <p:txBody>
          <a:bodyPr lIns="0" rIns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275802" y="2700000"/>
            <a:ext cx="30779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49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50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2844800" y="3880957"/>
            <a:ext cx="3077998" cy="396000"/>
          </a:xfrm>
        </p:spPr>
        <p:txBody>
          <a:bodyPr lIns="0" rIns="0"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2844800" y="4312957"/>
            <a:ext cx="3077998" cy="365961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2844800" y="4939882"/>
            <a:ext cx="3077998" cy="743423"/>
          </a:xfrm>
        </p:spPr>
        <p:txBody>
          <a:bodyPr lIns="0" rIns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2844800" y="4780957"/>
            <a:ext cx="30779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/>
          <p:cNvSpPr>
            <a:spLocks noGrp="1"/>
          </p:cNvSpPr>
          <p:nvPr>
            <p:ph type="body" sz="half" idx="44" hasCustomPrompt="1"/>
          </p:nvPr>
        </p:nvSpPr>
        <p:spPr>
          <a:xfrm>
            <a:off x="8275802" y="3880957"/>
            <a:ext cx="3077998" cy="396000"/>
          </a:xfrm>
        </p:spPr>
        <p:txBody>
          <a:bodyPr lIns="0" rIns="0"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45" hasCustomPrompt="1"/>
          </p:nvPr>
        </p:nvSpPr>
        <p:spPr>
          <a:xfrm>
            <a:off x="8275802" y="4312957"/>
            <a:ext cx="3077998" cy="365961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Position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46" hasCustomPrompt="1"/>
          </p:nvPr>
        </p:nvSpPr>
        <p:spPr>
          <a:xfrm>
            <a:off x="8275802" y="4939882"/>
            <a:ext cx="3077998" cy="743423"/>
          </a:xfrm>
        </p:spPr>
        <p:txBody>
          <a:bodyPr lIns="0" rIns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D +64 x xxx </a:t>
            </a:r>
            <a:r>
              <a:rPr lang="en-US" dirty="0" err="1" smtClean="0"/>
              <a:t>xxxx</a:t>
            </a:r>
            <a:endParaRPr lang="en-US" dirty="0" smtClean="0"/>
          </a:p>
          <a:p>
            <a:pPr lvl="0"/>
            <a:r>
              <a:rPr lang="en-US" dirty="0" err="1" smtClean="0"/>
              <a:t>name.surname@russellmcveagh.com</a:t>
            </a:r>
            <a:endParaRPr lang="en-US" dirty="0" smtClean="0"/>
          </a:p>
        </p:txBody>
      </p:sp>
      <p:cxnSp>
        <p:nvCxnSpPr>
          <p:cNvPr id="59" name="Straight Connector 58"/>
          <p:cNvCxnSpPr/>
          <p:nvPr userDrawn="1"/>
        </p:nvCxnSpPr>
        <p:spPr>
          <a:xfrm>
            <a:off x="8275802" y="4780957"/>
            <a:ext cx="307799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0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lice -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10068025" cy="6862813"/>
          </a:xfrm>
          <a:custGeom>
            <a:avLst/>
            <a:gdLst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8489482 w 12185583"/>
              <a:gd name="connsiteY4" fmla="*/ 9625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10000648 w 12185583"/>
              <a:gd name="connsiteY4" fmla="*/ 818148 h 6862812"/>
              <a:gd name="connsiteX5" fmla="*/ 12185583 w 12185583"/>
              <a:gd name="connsiteY5" fmla="*/ 9625 h 6862812"/>
              <a:gd name="connsiteX6" fmla="*/ 12185583 w 12185583"/>
              <a:gd name="connsiteY6" fmla="*/ 6862812 h 6862812"/>
              <a:gd name="connsiteX7" fmla="*/ 0 w 12185583"/>
              <a:gd name="connsiteY7" fmla="*/ 6862812 h 6862812"/>
              <a:gd name="connsiteX8" fmla="*/ 0 w 12185583"/>
              <a:gd name="connsiteY8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12185583 w 12185583"/>
              <a:gd name="connsiteY4" fmla="*/ 9625 h 6862812"/>
              <a:gd name="connsiteX5" fmla="*/ 12185583 w 12185583"/>
              <a:gd name="connsiteY5" fmla="*/ 6862812 h 6862812"/>
              <a:gd name="connsiteX6" fmla="*/ 0 w 12185583"/>
              <a:gd name="connsiteY6" fmla="*/ 6862812 h 6862812"/>
              <a:gd name="connsiteX7" fmla="*/ 0 w 12185583"/>
              <a:gd name="connsiteY7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0684042 w 12185583"/>
              <a:gd name="connsiteY3" fmla="*/ 3801979 h 6862812"/>
              <a:gd name="connsiteX4" fmla="*/ 12185583 w 12185583"/>
              <a:gd name="connsiteY4" fmla="*/ 6862812 h 6862812"/>
              <a:gd name="connsiteX5" fmla="*/ 0 w 12185583"/>
              <a:gd name="connsiteY5" fmla="*/ 6862812 h 6862812"/>
              <a:gd name="connsiteX6" fmla="*/ 0 w 12185583"/>
              <a:gd name="connsiteY6" fmla="*/ 0 h 6862812"/>
              <a:gd name="connsiteX0" fmla="*/ 0 w 12185583"/>
              <a:gd name="connsiteY0" fmla="*/ 0 h 6862812"/>
              <a:gd name="connsiteX1" fmla="*/ 6063916 w 12185583"/>
              <a:gd name="connsiteY1" fmla="*/ 0 h 6862812"/>
              <a:gd name="connsiteX2" fmla="*/ 9490509 w 12185583"/>
              <a:gd name="connsiteY2" fmla="*/ 5881036 h 6862812"/>
              <a:gd name="connsiteX3" fmla="*/ 12185583 w 12185583"/>
              <a:gd name="connsiteY3" fmla="*/ 6862812 h 6862812"/>
              <a:gd name="connsiteX4" fmla="*/ 0 w 12185583"/>
              <a:gd name="connsiteY4" fmla="*/ 6862812 h 6862812"/>
              <a:gd name="connsiteX5" fmla="*/ 0 w 12185583"/>
              <a:gd name="connsiteY5" fmla="*/ 0 h 6862812"/>
              <a:gd name="connsiteX0" fmla="*/ 0 w 10058400"/>
              <a:gd name="connsiteY0" fmla="*/ 0 h 6862812"/>
              <a:gd name="connsiteX1" fmla="*/ 6063916 w 10058400"/>
              <a:gd name="connsiteY1" fmla="*/ 0 h 6862812"/>
              <a:gd name="connsiteX2" fmla="*/ 9490509 w 10058400"/>
              <a:gd name="connsiteY2" fmla="*/ 5881036 h 6862812"/>
              <a:gd name="connsiteX3" fmla="*/ 10058400 w 10058400"/>
              <a:gd name="connsiteY3" fmla="*/ 6862812 h 6862812"/>
              <a:gd name="connsiteX4" fmla="*/ 0 w 10058400"/>
              <a:gd name="connsiteY4" fmla="*/ 6862812 h 6862812"/>
              <a:gd name="connsiteX5" fmla="*/ 0 w 10058400"/>
              <a:gd name="connsiteY5" fmla="*/ 0 h 6862812"/>
              <a:gd name="connsiteX0" fmla="*/ 0 w 11165305"/>
              <a:gd name="connsiteY0" fmla="*/ 0 h 6872437"/>
              <a:gd name="connsiteX1" fmla="*/ 6063916 w 11165305"/>
              <a:gd name="connsiteY1" fmla="*/ 0 h 6872437"/>
              <a:gd name="connsiteX2" fmla="*/ 9490509 w 11165305"/>
              <a:gd name="connsiteY2" fmla="*/ 5881036 h 6872437"/>
              <a:gd name="connsiteX3" fmla="*/ 11165305 w 11165305"/>
              <a:gd name="connsiteY3" fmla="*/ 6872437 h 6872437"/>
              <a:gd name="connsiteX4" fmla="*/ 0 w 11165305"/>
              <a:gd name="connsiteY4" fmla="*/ 6862812 h 6872437"/>
              <a:gd name="connsiteX5" fmla="*/ 0 w 11165305"/>
              <a:gd name="connsiteY5" fmla="*/ 0 h 6872437"/>
              <a:gd name="connsiteX0" fmla="*/ 0 w 11165305"/>
              <a:gd name="connsiteY0" fmla="*/ 0 h 6872437"/>
              <a:gd name="connsiteX1" fmla="*/ 6063916 w 11165305"/>
              <a:gd name="connsiteY1" fmla="*/ 0 h 6872437"/>
              <a:gd name="connsiteX2" fmla="*/ 10068025 w 11165305"/>
              <a:gd name="connsiteY2" fmla="*/ 6862813 h 6872437"/>
              <a:gd name="connsiteX3" fmla="*/ 11165305 w 11165305"/>
              <a:gd name="connsiteY3" fmla="*/ 6872437 h 6872437"/>
              <a:gd name="connsiteX4" fmla="*/ 0 w 11165305"/>
              <a:gd name="connsiteY4" fmla="*/ 6862812 h 6872437"/>
              <a:gd name="connsiteX5" fmla="*/ 0 w 11165305"/>
              <a:gd name="connsiteY5" fmla="*/ 0 h 6872437"/>
              <a:gd name="connsiteX0" fmla="*/ 0 w 10068025"/>
              <a:gd name="connsiteY0" fmla="*/ 0 h 6862813"/>
              <a:gd name="connsiteX1" fmla="*/ 6063916 w 10068025"/>
              <a:gd name="connsiteY1" fmla="*/ 0 h 6862813"/>
              <a:gd name="connsiteX2" fmla="*/ 10068025 w 10068025"/>
              <a:gd name="connsiteY2" fmla="*/ 6862813 h 6862813"/>
              <a:gd name="connsiteX3" fmla="*/ 0 w 10068025"/>
              <a:gd name="connsiteY3" fmla="*/ 6862812 h 6862813"/>
              <a:gd name="connsiteX4" fmla="*/ 0 w 10068025"/>
              <a:gd name="connsiteY4" fmla="*/ 0 h 686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025" h="6862813">
                <a:moveTo>
                  <a:pt x="0" y="0"/>
                </a:moveTo>
                <a:lnTo>
                  <a:pt x="6063916" y="0"/>
                </a:lnTo>
                <a:lnTo>
                  <a:pt x="10068025" y="6862813"/>
                </a:lnTo>
                <a:lnTo>
                  <a:pt x="0" y="68628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9" y="928538"/>
            <a:ext cx="1648804" cy="8285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3654184"/>
            <a:ext cx="5348692" cy="14949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198" y="5489473"/>
            <a:ext cx="5348693" cy="6773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NZ" b="1" dirty="0" smtClean="0"/>
              <a:t>Click to add date or subtitle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586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3654184"/>
            <a:ext cx="5348692" cy="14949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9" y="928538"/>
            <a:ext cx="1648804" cy="828544"/>
          </a:xfrm>
          <a:prstGeom prst="rect">
            <a:avLst/>
          </a:prstGeom>
        </p:spPr>
      </p:pic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198" y="5489473"/>
            <a:ext cx="5348693" cy="677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NZ" b="1" dirty="0" smtClean="0"/>
              <a:t>Click to add date or subtitle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1875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4184"/>
            <a:ext cx="5348692" cy="14949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9" y="928538"/>
            <a:ext cx="1648804" cy="82854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198" y="5489473"/>
            <a:ext cx="5348693" cy="67739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NZ" b="1" dirty="0" smtClean="0"/>
              <a:t>Click to add date or subtitle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738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7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2302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114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8199" y="4474060"/>
            <a:ext cx="1051560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2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3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00000"/>
            <a:ext cx="5181600" cy="3997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0000"/>
            <a:ext cx="5181600" cy="39915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0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1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2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0000"/>
            <a:ext cx="5157787" cy="6412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23307"/>
            <a:ext cx="5157787" cy="31742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0000"/>
            <a:ext cx="5183188" cy="64125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23307"/>
            <a:ext cx="5183188" cy="31742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00" y="540000"/>
            <a:ext cx="1367999" cy="68743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838199" y="6028900"/>
            <a:ext cx="105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2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NZ" b="1" dirty="0" smtClean="0"/>
              <a:t>1 February 2017</a:t>
            </a:r>
            <a:endParaRPr lang="en-US" b="1" dirty="0"/>
          </a:p>
        </p:txBody>
      </p:sp>
      <p:sp>
        <p:nvSpPr>
          <p:cNvPr id="22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485572" y="6260195"/>
            <a:ext cx="6324600" cy="365125"/>
          </a:xfrm>
          <a:prstGeom prst="rect">
            <a:avLst/>
          </a:prstGeom>
        </p:spPr>
        <p:txBody>
          <a:bodyPr anchor="ctr"/>
          <a:lstStyle>
            <a:lvl1pPr>
              <a:defRPr sz="1200" b="1"/>
            </a:lvl1pPr>
          </a:lstStyle>
          <a:p>
            <a:r>
              <a:rPr lang="en-US" dirty="0" smtClean="0"/>
              <a:t>This is the title of this presentation</a:t>
            </a:r>
            <a:endParaRPr lang="en-US" dirty="0"/>
          </a:p>
        </p:txBody>
      </p:sp>
      <p:sp>
        <p:nvSpPr>
          <p:cNvPr id="23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10008000" y="6260196"/>
            <a:ext cx="1345800" cy="365125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E06F4F75-565B-6446-9A6F-44A50F9DBD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38199" y="786119"/>
            <a:ext cx="8640000" cy="892562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27201"/>
            <a:ext cx="10515600" cy="395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838199" y="755900"/>
            <a:ext cx="8640000" cy="971301"/>
          </a:xfrm>
          <a:prstGeom prst="rect">
            <a:avLst/>
          </a:prstGeom>
        </p:spPr>
        <p:txBody>
          <a:bodyPr vert="horz" lIns="9000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2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0" r:id="rId4"/>
    <p:sldLayoutId id="214748367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8" r:id="rId12"/>
    <p:sldLayoutId id="2147483659" r:id="rId13"/>
    <p:sldLayoutId id="2147483665" r:id="rId14"/>
    <p:sldLayoutId id="2147483656" r:id="rId15"/>
    <p:sldLayoutId id="2147483657" r:id="rId16"/>
    <p:sldLayoutId id="2147483669" r:id="rId17"/>
    <p:sldLayoutId id="2147483660" r:id="rId18"/>
    <p:sldLayoutId id="2147483661" r:id="rId19"/>
    <p:sldLayoutId id="2147483662" r:id="rId20"/>
    <p:sldLayoutId id="2147483663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3c1703fe8d.site.internapcdn.net/newman/gfx/news/hires/2016/worldsmostpo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hub.co.nz/home/money/2017/02/sky-and-vodafone-disappointed-merger-is-off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gpht.com/25mATvqq8Nw7vFOBd5ff591J2QHhj2lXxuZKLlVDoQ38J_vgoUh8xL7tEhtQRnGza3w=w3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hub.co.nz/home/new-zealand/2017/06/sky-tv-vodafone-drop-merger-pla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.telegraph.co.uk/multimedia/archive/02504/underground_2504657b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LESSONS FROM VODA/SKY - DO WE HAVE THE RIGHT MERGER CONTROL SETTINGS FOR A SMALL OPEN ECONOMY?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0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Lesson </a:t>
            </a:r>
            <a:r>
              <a:rPr lang="en-US" dirty="0"/>
              <a:t>2 – If all you have is a sledgehammer, then you will use it to crack the nut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2257" y="6260196"/>
            <a:ext cx="281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Photo credit: </a:t>
            </a:r>
            <a:r>
              <a:rPr lang="en-NZ" sz="1200" dirty="0" smtClean="0">
                <a:hlinkClick r:id="rId2"/>
              </a:rPr>
              <a:t>University of Melbourne</a:t>
            </a:r>
            <a:endParaRPr lang="en-NZ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70" y="2671448"/>
            <a:ext cx="3896287" cy="31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2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you have is a sledgehammer, then you will use it to crack the 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Berry said had the merger not included Vodafone acquiring all of the premium sports content, it would have likely have been approved.</a:t>
            </a:r>
          </a:p>
          <a:p>
            <a:pPr marL="457200" lvl="1" indent="0">
              <a:buNone/>
            </a:pPr>
            <a:r>
              <a:rPr lang="en-US" i="1" dirty="0"/>
              <a:t>"The problem we have is that there is this major customer segment for who SKY Sports is a must-have, and the merged entity would have the ability to leverage that market power to potentially have an adverse impact on Vodafone and SKY's rivals</a:t>
            </a:r>
            <a:r>
              <a:rPr lang="en-US" i="1" dirty="0" smtClean="0"/>
              <a:t>.“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hlinkClick r:id="rId2"/>
              </a:rPr>
              <a:t>Newshub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you have is a sledgehammer, then you will use it to crack the 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/>
          </a:bodyPr>
          <a:lstStyle/>
          <a:p>
            <a:r>
              <a:rPr lang="en-US" dirty="0" smtClean="0"/>
              <a:t>Spark had suggested a Deed of Undertaking, modelled on a UK deed, drawing on Australian concept of sports of national significance </a:t>
            </a:r>
            <a:r>
              <a:rPr lang="en-US" dirty="0"/>
              <a:t>(</a:t>
            </a:r>
            <a:r>
              <a:rPr lang="en-US" dirty="0" smtClean="0"/>
              <a:t>see Spark’s submission on LOUI at [15]):</a:t>
            </a:r>
          </a:p>
          <a:p>
            <a:pPr lvl="1"/>
            <a:r>
              <a:rPr lang="en-US" dirty="0" smtClean="0"/>
              <a:t>wholesale must offer </a:t>
            </a:r>
            <a:r>
              <a:rPr lang="en-US" dirty="0"/>
              <a:t>on retail minus basis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remium sports content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unduly restrictive key commitments</a:t>
            </a:r>
          </a:p>
          <a:p>
            <a:pPr lvl="1"/>
            <a:r>
              <a:rPr lang="en-US" dirty="0" smtClean="0"/>
              <a:t>non-discrimination – this is a common feature of telco undertakings</a:t>
            </a:r>
          </a:p>
          <a:p>
            <a:pPr lvl="1"/>
            <a:r>
              <a:rPr lang="en-US" dirty="0" smtClean="0"/>
              <a:t>Self-monitoring - it permitted third parties to litigate failure to comply with the deed in the High Court, so NZCC did not need to police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you have is a sledgehammer, then you will use it to crack the 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Recent cases suggest NZCC taking a less “dry” economic approach</a:t>
            </a:r>
          </a:p>
          <a:p>
            <a:pPr lvl="1"/>
            <a:r>
              <a:rPr lang="en-US" dirty="0" smtClean="0"/>
              <a:t>It has been unwilling to accept views of lack of barriers to expansion that it has accepted in the past</a:t>
            </a:r>
          </a:p>
          <a:p>
            <a:pPr lvl="1"/>
            <a:r>
              <a:rPr lang="en-US" dirty="0" smtClean="0"/>
              <a:t>other jurisdictions with a more interventionist have the tools to ensure that approach is adequately measured to the harm – especially important in telco and content markets where partnering is common</a:t>
            </a:r>
          </a:p>
          <a:p>
            <a:pPr lvl="1"/>
            <a:r>
              <a:rPr lang="en-US" dirty="0" smtClean="0"/>
              <a:t>NZCC can only accept structural undertakings (s69A)</a:t>
            </a:r>
          </a:p>
          <a:p>
            <a:r>
              <a:rPr lang="en-US" dirty="0" smtClean="0"/>
              <a:t>If there are no business units to divest, this creates a binary outcome – </a:t>
            </a:r>
            <a:r>
              <a:rPr lang="en-US" u="sng" dirty="0" smtClean="0"/>
              <a:t>clear or decline</a:t>
            </a:r>
          </a:p>
          <a:p>
            <a:pPr lvl="1"/>
            <a:r>
              <a:rPr lang="en-US" dirty="0" smtClean="0"/>
              <a:t>Businesses that have faced material disruption often respond through integration initiatives to </a:t>
            </a:r>
            <a:r>
              <a:rPr lang="en-US" dirty="0"/>
              <a:t>drive cost savings </a:t>
            </a:r>
            <a:endParaRPr lang="en-US" dirty="0" smtClean="0"/>
          </a:p>
          <a:p>
            <a:pPr lvl="1"/>
            <a:r>
              <a:rPr lang="en-US" dirty="0" smtClean="0"/>
              <a:t>These businesses may need the efficiencies mergers can deliver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all you have is a sledgehammer, then you will use it to crack the 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/>
          </a:bodyPr>
          <a:lstStyle/>
          <a:p>
            <a:r>
              <a:rPr lang="en-US" dirty="0" smtClean="0"/>
              <a:t>NZ is pretty much alone in this jurisdictional incompetence</a:t>
            </a:r>
          </a:p>
          <a:p>
            <a:r>
              <a:rPr lang="en-US" dirty="0" smtClean="0"/>
              <a:t>Every other major regulator has  </a:t>
            </a:r>
          </a:p>
          <a:p>
            <a:pPr lvl="1"/>
            <a:r>
              <a:rPr lang="en-US" dirty="0" smtClean="0"/>
              <a:t>the ability to accept behavioral undertakings, and/or </a:t>
            </a:r>
          </a:p>
          <a:p>
            <a:pPr lvl="1"/>
            <a:r>
              <a:rPr lang="en-US" dirty="0" smtClean="0"/>
              <a:t>Operates in a more sophisticated regulatory construct where regulation deals with content lock 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There is a case for reform of s69A.  NZCC needs the ability to accept appropriate behavioral undertakings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Lesson 3 – Time kills </a:t>
            </a:r>
            <a:r>
              <a:rPr lang="en-US" dirty="0" smtClean="0"/>
              <a:t>deals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351249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4574" y="6256342"/>
            <a:ext cx="178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Picture credit: </a:t>
            </a:r>
            <a:r>
              <a:rPr lang="en-NZ" sz="1200" dirty="0" smtClean="0">
                <a:hlinkClick r:id="rId3"/>
              </a:rPr>
              <a:t>Google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621644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kills 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took </a:t>
            </a:r>
            <a:r>
              <a:rPr lang="en-US" dirty="0"/>
              <a:t>8</a:t>
            </a:r>
            <a:r>
              <a:rPr lang="en-US" dirty="0" smtClean="0"/>
              <a:t> months to be decided</a:t>
            </a:r>
          </a:p>
          <a:p>
            <a:pPr lvl="2"/>
            <a:r>
              <a:rPr lang="en-US" dirty="0" smtClean="0"/>
              <a:t>Clearance application filed  29 June 2016</a:t>
            </a:r>
          </a:p>
          <a:p>
            <a:pPr lvl="2"/>
            <a:r>
              <a:rPr lang="en-US" dirty="0" smtClean="0"/>
              <a:t>SOPI 14 July 2016</a:t>
            </a:r>
          </a:p>
          <a:p>
            <a:pPr lvl="2"/>
            <a:r>
              <a:rPr lang="en-US" dirty="0" smtClean="0"/>
              <a:t>LOUI 31 October 2016</a:t>
            </a:r>
          </a:p>
          <a:p>
            <a:pPr lvl="2"/>
            <a:r>
              <a:rPr lang="en-US" dirty="0" smtClean="0"/>
              <a:t>Determination 22 February 2017</a:t>
            </a:r>
          </a:p>
          <a:p>
            <a:pPr lvl="1"/>
            <a:r>
              <a:rPr lang="en-US" dirty="0" smtClean="0"/>
              <a:t>Multiple rounds of OIA requests for information</a:t>
            </a:r>
          </a:p>
          <a:p>
            <a:pPr lvl="1"/>
            <a:r>
              <a:rPr lang="en-US" dirty="0" smtClean="0"/>
              <a:t>Information disclosed on a counsel only basis </a:t>
            </a:r>
          </a:p>
          <a:p>
            <a:r>
              <a:rPr lang="en-US" dirty="0" smtClean="0"/>
              <a:t>Substantive notice of appeal filed 17 May 2017, abandoned 26 June 2017</a:t>
            </a:r>
          </a:p>
          <a:p>
            <a:r>
              <a:rPr lang="en-US" dirty="0" smtClean="0"/>
              <a:t>Deal value: USD$2.3b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kills 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509"/>
            <a:ext cx="10515600" cy="46373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Timeframes for similar decisions overseas:</a:t>
            </a:r>
          </a:p>
          <a:p>
            <a:pPr lvl="1"/>
            <a:r>
              <a:rPr lang="en-NZ" i="1" dirty="0" smtClean="0"/>
              <a:t>Comcast/Time Warner Cable (2000)</a:t>
            </a:r>
          </a:p>
          <a:p>
            <a:pPr lvl="2"/>
            <a:r>
              <a:rPr lang="en-NZ" dirty="0" smtClean="0"/>
              <a:t>Competition process took just over a year – withdrawn (57% US BB, 30% Pay TV)</a:t>
            </a:r>
          </a:p>
          <a:p>
            <a:pPr lvl="2"/>
            <a:r>
              <a:rPr lang="en-NZ" dirty="0" smtClean="0"/>
              <a:t>Deal value: US$45b</a:t>
            </a:r>
          </a:p>
          <a:p>
            <a:pPr lvl="1"/>
            <a:r>
              <a:rPr lang="en-NZ" i="1" dirty="0" smtClean="0"/>
              <a:t>Charter Communications / Time Warner Cable (2016)</a:t>
            </a:r>
          </a:p>
          <a:p>
            <a:pPr lvl="2"/>
            <a:r>
              <a:rPr lang="en-NZ" dirty="0" smtClean="0"/>
              <a:t>Competition process took almost a year – approved with behavioural commitments (not entering into or enforcing agreements that make it more difficult for online video distributors to obtain video content)</a:t>
            </a:r>
          </a:p>
          <a:p>
            <a:pPr lvl="2"/>
            <a:r>
              <a:rPr lang="en-NZ" dirty="0" smtClean="0"/>
              <a:t>Deal value: US$78b</a:t>
            </a:r>
          </a:p>
          <a:p>
            <a:pPr lvl="1"/>
            <a:r>
              <a:rPr lang="en-NZ" i="1" dirty="0" smtClean="0"/>
              <a:t>SFR/</a:t>
            </a:r>
            <a:r>
              <a:rPr lang="en-NZ" i="1" dirty="0" err="1" smtClean="0"/>
              <a:t>Télé</a:t>
            </a:r>
            <a:r>
              <a:rPr lang="en-NZ" i="1" dirty="0" smtClean="0"/>
              <a:t> </a:t>
            </a:r>
            <a:r>
              <a:rPr lang="en-NZ" i="1" dirty="0"/>
              <a:t>2 </a:t>
            </a:r>
            <a:r>
              <a:rPr lang="en-NZ" i="1" dirty="0" smtClean="0"/>
              <a:t>France (2007)</a:t>
            </a:r>
          </a:p>
          <a:p>
            <a:pPr lvl="2"/>
            <a:r>
              <a:rPr lang="en-US" dirty="0"/>
              <a:t>Competition process took </a:t>
            </a:r>
            <a:r>
              <a:rPr lang="en-US" dirty="0" smtClean="0"/>
              <a:t>almost 8 months </a:t>
            </a:r>
            <a:r>
              <a:rPr lang="en-NZ" dirty="0"/>
              <a:t>– approved with behavioural </a:t>
            </a:r>
            <a:r>
              <a:rPr lang="en-NZ" dirty="0" smtClean="0"/>
              <a:t>commitments (non-discrimination re TV content) </a:t>
            </a:r>
            <a:endParaRPr lang="en-US" dirty="0" smtClean="0"/>
          </a:p>
          <a:p>
            <a:pPr lvl="2"/>
            <a:r>
              <a:rPr lang="en-US" dirty="0" smtClean="0"/>
              <a:t>Deal value: 3.3b SEK (US$450m)</a:t>
            </a:r>
          </a:p>
          <a:p>
            <a:pPr lvl="1"/>
            <a:r>
              <a:rPr lang="en-US" i="1" dirty="0" smtClean="0"/>
              <a:t>Liberty Global / BASE Belgium (2015)</a:t>
            </a:r>
          </a:p>
          <a:p>
            <a:pPr lvl="2"/>
            <a:r>
              <a:rPr lang="en-US" dirty="0" smtClean="0"/>
              <a:t>EC assessment took 5.5 months </a:t>
            </a:r>
            <a:r>
              <a:rPr lang="en-NZ" dirty="0"/>
              <a:t>– approved with behavioural </a:t>
            </a:r>
            <a:r>
              <a:rPr lang="en-NZ" dirty="0" smtClean="0"/>
              <a:t>commitments (sale of customer base)</a:t>
            </a:r>
            <a:endParaRPr lang="en-US" dirty="0" smtClean="0"/>
          </a:p>
          <a:p>
            <a:pPr lvl="2"/>
            <a:r>
              <a:rPr lang="en-US" dirty="0" smtClean="0"/>
              <a:t>Deal value: €1.33b</a:t>
            </a:r>
            <a:endParaRPr lang="en-NZ" dirty="0" smtClean="0"/>
          </a:p>
          <a:p>
            <a:pPr lvl="1"/>
            <a:r>
              <a:rPr lang="en-US" dirty="0" smtClean="0"/>
              <a:t>Vodafone / </a:t>
            </a:r>
            <a:r>
              <a:rPr lang="en-US" dirty="0" err="1" smtClean="0"/>
              <a:t>Ziggo</a:t>
            </a:r>
            <a:r>
              <a:rPr lang="en-US" dirty="0" smtClean="0"/>
              <a:t> (2016)</a:t>
            </a:r>
          </a:p>
          <a:p>
            <a:pPr lvl="2"/>
            <a:r>
              <a:rPr lang="en-US" dirty="0" smtClean="0"/>
              <a:t>EC Competition process took less than 2 months </a:t>
            </a:r>
            <a:r>
              <a:rPr lang="en-NZ" dirty="0" smtClean="0"/>
              <a:t>– </a:t>
            </a:r>
            <a:r>
              <a:rPr lang="en-NZ" dirty="0"/>
              <a:t>approved with behavioural </a:t>
            </a:r>
            <a:r>
              <a:rPr lang="en-NZ" dirty="0" smtClean="0"/>
              <a:t>commitment (sale of Vodafone Home fixed retail customer base)</a:t>
            </a:r>
            <a:endParaRPr lang="en-US" dirty="0" smtClean="0"/>
          </a:p>
          <a:p>
            <a:pPr lvl="2"/>
            <a:r>
              <a:rPr lang="en-US" dirty="0" smtClean="0"/>
              <a:t>Deal value: combined aggregate worldwide turnover of 500m€</a:t>
            </a:r>
          </a:p>
          <a:p>
            <a:pPr lvl="1"/>
            <a:r>
              <a:rPr lang="en-US" dirty="0" smtClean="0"/>
              <a:t>B Sky B / </a:t>
            </a:r>
            <a:r>
              <a:rPr lang="en-US" dirty="0" err="1" smtClean="0"/>
              <a:t>Kirch</a:t>
            </a:r>
            <a:r>
              <a:rPr lang="en-US" dirty="0" smtClean="0"/>
              <a:t> Pay TV (2000)</a:t>
            </a:r>
          </a:p>
          <a:p>
            <a:pPr lvl="2"/>
            <a:r>
              <a:rPr lang="en-US" dirty="0" smtClean="0"/>
              <a:t>EC Competition </a:t>
            </a:r>
            <a:r>
              <a:rPr lang="en-US" dirty="0"/>
              <a:t>process took less than </a:t>
            </a:r>
            <a:r>
              <a:rPr lang="en-US" dirty="0" smtClean="0"/>
              <a:t>3 months</a:t>
            </a:r>
            <a:r>
              <a:rPr lang="en-NZ" dirty="0"/>
              <a:t> – approved with behavioural </a:t>
            </a:r>
            <a:r>
              <a:rPr lang="en-NZ" dirty="0" smtClean="0"/>
              <a:t>commitments (interoperability and rights acquisition undertakings)</a:t>
            </a:r>
            <a:endParaRPr lang="en-US" dirty="0"/>
          </a:p>
          <a:p>
            <a:pPr lvl="2"/>
            <a:r>
              <a:rPr lang="en-US" dirty="0"/>
              <a:t>Deal value: €</a:t>
            </a:r>
            <a:r>
              <a:rPr lang="en-US" dirty="0" smtClean="0"/>
              <a:t>510m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kills 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415"/>
            <a:ext cx="6003175" cy="4313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Fellet</a:t>
            </a:r>
            <a:r>
              <a:rPr lang="en-US" dirty="0" smtClean="0"/>
              <a:t> (NZ Herald):</a:t>
            </a:r>
          </a:p>
          <a:p>
            <a:pPr marL="457200" lvl="1" indent="0">
              <a:buNone/>
            </a:pPr>
            <a:r>
              <a:rPr lang="en-US" i="1" dirty="0" smtClean="0"/>
              <a:t>"My </a:t>
            </a:r>
            <a:r>
              <a:rPr lang="en-US" i="1" dirty="0"/>
              <a:t>attorneys were telling me the merger could take a year, we </a:t>
            </a:r>
            <a:r>
              <a:rPr lang="en-US" i="1" dirty="0" smtClean="0"/>
              <a:t>could </a:t>
            </a:r>
            <a:r>
              <a:rPr lang="en-US" i="1" dirty="0"/>
              <a:t>probably bank on it being at least a million dollars and </a:t>
            </a:r>
            <a:r>
              <a:rPr lang="en-US" i="1" dirty="0" smtClean="0"/>
              <a:t>then </a:t>
            </a:r>
            <a:r>
              <a:rPr lang="en-US" i="1" dirty="0"/>
              <a:t>it would still be a coin flip on whether you win or lose."</a:t>
            </a:r>
            <a:endParaRPr lang="en-US" b="1" i="1" dirty="0" smtClean="0"/>
          </a:p>
          <a:p>
            <a:r>
              <a:rPr lang="en-US" dirty="0"/>
              <a:t>A lot can happen in a year…</a:t>
            </a:r>
          </a:p>
          <a:p>
            <a:endParaRPr lang="en-US" b="1" i="1" dirty="0" smtClean="0"/>
          </a:p>
          <a:p>
            <a:endParaRPr lang="en-US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There is a case for NZCC to reconsider its processes, including around confidentiality and disclosure, to reduce timeframes for consideration of complex mergers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68051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/>
              <a:t>21 November 2017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799999"/>
            <a:ext cx="4572000" cy="39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313800" y="4206491"/>
            <a:ext cx="5040000" cy="39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Sarah Keene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313800" y="4661880"/>
            <a:ext cx="5040000" cy="3365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Partner</a:t>
            </a:r>
            <a:endParaRPr lang="en-US" sz="1800" b="1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6313800" y="5083689"/>
            <a:ext cx="5040000" cy="707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D +64 9 367 8133</a:t>
            </a:r>
          </a:p>
          <a:p>
            <a:pPr marL="0" indent="0">
              <a:buNone/>
            </a:pPr>
            <a:r>
              <a:rPr lang="en-US" sz="1600" dirty="0" smtClean="0"/>
              <a:t>Sarah.keene@russellmcveagh.com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54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LESSONS FROM VODA/SKY - DO WE HAVE THE RIGHT MERGER CONTROL SETTINGS FOR A SMALL OPEN ECONOMY?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2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What was the decision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8"/>
            <a:ext cx="10515600" cy="41631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Applications for clearance for Sky TV and Vodafone NZ to merge was declined </a:t>
            </a:r>
          </a:p>
          <a:p>
            <a:r>
              <a:rPr lang="en-US" dirty="0" smtClean="0"/>
              <a:t>NZCC’s grounds for declining were that it could not exclude a real chance that:</a:t>
            </a:r>
            <a:endParaRPr lang="en-US" dirty="0"/>
          </a:p>
          <a:p>
            <a:pPr lvl="1"/>
            <a:r>
              <a:rPr lang="en-US" dirty="0" smtClean="0"/>
              <a:t>the merged entity would </a:t>
            </a:r>
            <a:r>
              <a:rPr lang="en-US" u="sng" dirty="0" smtClean="0"/>
              <a:t>leverage market power over premium live sports content, foreclosing competition </a:t>
            </a:r>
            <a:r>
              <a:rPr lang="en-US" dirty="0" smtClean="0"/>
              <a:t>in the medium to long term in broadband and mobile services markets</a:t>
            </a:r>
          </a:p>
          <a:p>
            <a:pPr lvl="1"/>
            <a:r>
              <a:rPr lang="en-US" dirty="0" smtClean="0"/>
              <a:t>the merged entity would have </a:t>
            </a:r>
            <a:r>
              <a:rPr lang="en-US" u="sng" dirty="0" smtClean="0"/>
              <a:t>ability (and incentive) to use market power </a:t>
            </a:r>
            <a:r>
              <a:rPr lang="en-US" dirty="0" smtClean="0"/>
              <a:t>over premium live sports content to supply attractive bundles which others could not match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competitively significant players </a:t>
            </a:r>
            <a:r>
              <a:rPr lang="en-US" dirty="0" smtClean="0"/>
              <a:t>in the broadband and mobile markets would </a:t>
            </a:r>
            <a:r>
              <a:rPr lang="en-US" u="sng" dirty="0" smtClean="0"/>
              <a:t>suffer a significant loss of scale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has this ended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3866804" cy="3960000"/>
          </a:xfrm>
        </p:spPr>
        <p:txBody>
          <a:bodyPr/>
          <a:lstStyle/>
          <a:p>
            <a:r>
              <a:rPr lang="en-US" dirty="0" smtClean="0"/>
              <a:t>Vodafone announced Vodafone TV on 16 October 2017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NZCC may be considering its position, but has taken no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72" y="1799999"/>
            <a:ext cx="5505428" cy="3243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63149" y="6304257"/>
            <a:ext cx="2083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Photo credit: </a:t>
            </a:r>
            <a:r>
              <a:rPr lang="en-NZ" sz="1200" dirty="0" smtClean="0">
                <a:hlinkClick r:id="rId3"/>
              </a:rPr>
              <a:t>Newshub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594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137"/>
            <a:ext cx="10515600" cy="4172862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 smtClean="0"/>
              <a:t>LESSON 1 – MIND THE GAP</a:t>
            </a:r>
          </a:p>
          <a:p>
            <a:pPr marL="0" indent="0" algn="ctr">
              <a:buNone/>
            </a:pP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6260196"/>
            <a:ext cx="1484087" cy="365125"/>
          </a:xfrm>
        </p:spPr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75" y="2300944"/>
            <a:ext cx="4467049" cy="2788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0674" y="6260196"/>
            <a:ext cx="211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 smtClean="0"/>
              <a:t>Photo credit: </a:t>
            </a:r>
            <a:r>
              <a:rPr lang="en-NZ" sz="1200" dirty="0" smtClean="0">
                <a:hlinkClick r:id="rId3"/>
              </a:rPr>
              <a:t>The Telegraph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23024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threshold to decline clearance is low</a:t>
            </a:r>
          </a:p>
          <a:p>
            <a:pPr marL="457200" lvl="1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Specifically</a:t>
            </a:r>
            <a:r>
              <a:rPr lang="en-US" i="1" dirty="0"/>
              <a:t>, the Commission </a:t>
            </a:r>
            <a:r>
              <a:rPr lang="en-US" b="1" i="1" dirty="0"/>
              <a:t>cannot exclude a real chance </a:t>
            </a:r>
            <a:r>
              <a:rPr lang="en-US" i="1" dirty="0"/>
              <a:t>that the merged </a:t>
            </a:r>
            <a:r>
              <a:rPr lang="en-US" i="1" dirty="0" smtClean="0"/>
              <a:t>entity would </a:t>
            </a:r>
            <a:r>
              <a:rPr lang="en-US" i="1" dirty="0"/>
              <a:t>leverage its market power over premium live sports content, </a:t>
            </a:r>
            <a:r>
              <a:rPr lang="en-US" i="1" dirty="0" smtClean="0"/>
              <a:t>foreclosing competition </a:t>
            </a:r>
            <a:r>
              <a:rPr lang="en-US" i="1" dirty="0"/>
              <a:t>in the relevant broadband and mobile services markets over </a:t>
            </a:r>
            <a:r>
              <a:rPr lang="en-US" i="1" dirty="0" smtClean="0"/>
              <a:t>the </a:t>
            </a:r>
            <a:r>
              <a:rPr lang="en-NZ" i="1" dirty="0" smtClean="0"/>
              <a:t>medium </a:t>
            </a:r>
            <a:r>
              <a:rPr lang="en-NZ" i="1" dirty="0"/>
              <a:t>to long term</a:t>
            </a:r>
            <a:r>
              <a:rPr lang="en-NZ" i="1" dirty="0" smtClean="0"/>
              <a:t>.</a:t>
            </a:r>
            <a:r>
              <a:rPr lang="en-NZ" dirty="0" smtClean="0"/>
              <a:t>”</a:t>
            </a:r>
            <a:endParaRPr lang="en-US" dirty="0" smtClean="0"/>
          </a:p>
          <a:p>
            <a:r>
              <a:rPr lang="en-US" dirty="0" smtClean="0"/>
              <a:t>It has been set this way by the New Zealand courts:</a:t>
            </a:r>
          </a:p>
          <a:p>
            <a:pPr lvl="1"/>
            <a:r>
              <a:rPr lang="en-US" i="1" dirty="0" smtClean="0"/>
              <a:t>Woolworths </a:t>
            </a:r>
            <a:r>
              <a:rPr lang="en-US" dirty="0" smtClean="0"/>
              <a:t>(HC) at [113]: </a:t>
            </a:r>
            <a:r>
              <a:rPr lang="en-US" i="1" dirty="0" smtClean="0"/>
              <a:t>“… a real and substantial risk might be one that had at least a 30 per cent prospect” – this decision was overturned on appeal</a:t>
            </a:r>
            <a:endParaRPr lang="en-US" i="1" dirty="0"/>
          </a:p>
          <a:p>
            <a:pPr lvl="1"/>
            <a:r>
              <a:rPr lang="en-US" i="1" dirty="0" smtClean="0"/>
              <a:t>Woolworths</a:t>
            </a:r>
            <a:r>
              <a:rPr lang="en-US" dirty="0" smtClean="0"/>
              <a:t> (CA) at [107]</a:t>
            </a:r>
            <a:r>
              <a:rPr lang="en-US" i="1" dirty="0" smtClean="0"/>
              <a:t>: “… </a:t>
            </a:r>
            <a:r>
              <a:rPr lang="en-US" sz="2200" i="1" dirty="0"/>
              <a:t>We are reluctant to engage with any argument as to the width </a:t>
            </a:r>
            <a:r>
              <a:rPr lang="en-US" sz="2200" i="1" dirty="0" smtClean="0"/>
              <a:t>of </a:t>
            </a:r>
            <a:r>
              <a:rPr lang="en-US" sz="2200" i="1" dirty="0" err="1" smtClean="0"/>
              <a:t>Mr</a:t>
            </a:r>
            <a:r>
              <a:rPr lang="en-US" sz="2200" i="1" dirty="0" smtClean="0"/>
              <a:t> </a:t>
            </a:r>
            <a:r>
              <a:rPr lang="en-US" sz="2200" i="1" dirty="0"/>
              <a:t>Goddard’s “gap</a:t>
            </a:r>
            <a:r>
              <a:rPr lang="en-US" sz="2200" i="1" dirty="0" smtClean="0"/>
              <a:t>”…”</a:t>
            </a:r>
            <a:endParaRPr lang="en-US" sz="2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“likely” does not mean “more likely than not”</a:t>
            </a:r>
          </a:p>
          <a:p>
            <a:pPr lvl="1"/>
            <a:r>
              <a:rPr lang="en-US" dirty="0" smtClean="0"/>
              <a:t>In practice it means, “is there sufficient evidence to support a prima facie case of a risk that a substantial lessening of competition might arise”?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Compare to the Australian test:</a:t>
            </a:r>
          </a:p>
          <a:p>
            <a:pPr lvl="1"/>
            <a:r>
              <a:rPr lang="en-US" i="1" dirty="0" smtClean="0"/>
              <a:t>Metcash</a:t>
            </a:r>
            <a:r>
              <a:rPr lang="en-US" dirty="0"/>
              <a:t>: </a:t>
            </a:r>
            <a:r>
              <a:rPr lang="en-US" dirty="0" smtClean="0"/>
              <a:t>“The </a:t>
            </a:r>
            <a:r>
              <a:rPr lang="en-US" dirty="0"/>
              <a:t>assessment of the risk, or real chance, of a substantial lessening of competition cannot rest upon speculation or theory. The Court is concerned with commercial likelihoods relevant to the proposed acquisition. The application of the word </a:t>
            </a:r>
            <a:r>
              <a:rPr lang="en-US" b="1" dirty="0"/>
              <a:t>likely</a:t>
            </a:r>
            <a:r>
              <a:rPr lang="en-US" dirty="0"/>
              <a:t>, and the assessment of the substantial lessening of competition, must both be carried out at a level that is commercially relevant or </a:t>
            </a:r>
            <a:r>
              <a:rPr lang="en-US" dirty="0" smtClean="0"/>
              <a:t>meaningful”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/>
          </a:bodyPr>
          <a:lstStyle/>
          <a:p>
            <a:r>
              <a:rPr lang="en-US" dirty="0" smtClean="0"/>
              <a:t>How wide is the “gap”?</a:t>
            </a:r>
          </a:p>
          <a:p>
            <a:r>
              <a:rPr lang="en-US" dirty="0" smtClean="0"/>
              <a:t>No question – it is a difficult balance and the outcome is highly fact-</a:t>
            </a:r>
            <a:r>
              <a:rPr lang="en-US" dirty="0" err="1" smtClean="0"/>
              <a:t>dependant</a:t>
            </a:r>
            <a:endParaRPr lang="en-US" dirty="0" smtClean="0"/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competition regulators are traditionally more concerned with Type II errors – “false negatives”, and </a:t>
            </a:r>
          </a:p>
          <a:p>
            <a:pPr lvl="1"/>
            <a:r>
              <a:rPr lang="en-US" dirty="0" smtClean="0"/>
              <a:t>Courts tend to be more concerned about Type I errors – “false positives”</a:t>
            </a:r>
          </a:p>
          <a:p>
            <a:pPr marL="457200" lvl="1" indent="0">
              <a:buNone/>
            </a:pPr>
            <a:r>
              <a:rPr lang="en-US" dirty="0" smtClean="0"/>
              <a:t>=&gt; This could lead to different outcomes under the same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999"/>
            <a:ext cx="10515600" cy="3960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Vodafone TV appears to have implemented the market innovations intended for the merger</a:t>
            </a:r>
          </a:p>
          <a:p>
            <a:r>
              <a:rPr lang="en-US" dirty="0" smtClean="0"/>
              <a:t>Mergers can be more efficient:</a:t>
            </a:r>
          </a:p>
          <a:p>
            <a:pPr lvl="1"/>
            <a:r>
              <a:rPr lang="en-NZ" dirty="0" smtClean="0"/>
              <a:t>In similar firms, organizational processes are more efficient within a single firm, allowing greater synergies and avoiding costly and time-consuming negotiations among management (</a:t>
            </a:r>
            <a:r>
              <a:rPr lang="en-NZ" dirty="0" err="1" smtClean="0"/>
              <a:t>Garette</a:t>
            </a:r>
            <a:r>
              <a:rPr lang="en-NZ" dirty="0" smtClean="0"/>
              <a:t> </a:t>
            </a:r>
            <a:r>
              <a:rPr lang="en-NZ" dirty="0"/>
              <a:t>and </a:t>
            </a:r>
            <a:r>
              <a:rPr lang="en-NZ" dirty="0" err="1" smtClean="0"/>
              <a:t>Dussauge</a:t>
            </a:r>
            <a:r>
              <a:rPr lang="en-NZ" dirty="0" smtClean="0"/>
              <a:t> </a:t>
            </a:r>
            <a:r>
              <a:rPr lang="en-NZ" dirty="0"/>
              <a:t>(</a:t>
            </a:r>
            <a:r>
              <a:rPr lang="en-NZ" dirty="0" smtClean="0"/>
              <a:t>2000), </a:t>
            </a:r>
            <a:r>
              <a:rPr lang="en-NZ" i="1" dirty="0" smtClean="0"/>
              <a:t>European </a:t>
            </a:r>
            <a:r>
              <a:rPr lang="en-NZ" i="1" dirty="0"/>
              <a:t>Management </a:t>
            </a:r>
            <a:r>
              <a:rPr lang="en-NZ" i="1" dirty="0" smtClean="0"/>
              <a:t>Journal</a:t>
            </a:r>
            <a:r>
              <a:rPr lang="en-NZ" dirty="0"/>
              <a:t>)</a:t>
            </a:r>
            <a:endParaRPr lang="en-N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There appears to be </a:t>
            </a:r>
            <a:r>
              <a:rPr lang="en-US" b="1" i="1" dirty="0"/>
              <a:t>a case for considering </a:t>
            </a:r>
            <a:r>
              <a:rPr lang="en-US" b="1" i="1" dirty="0" smtClean="0"/>
              <a:t>whether there should be some </a:t>
            </a:r>
            <a:r>
              <a:rPr lang="en-US" b="1" i="1" dirty="0"/>
              <a:t>amendment to </a:t>
            </a:r>
            <a:r>
              <a:rPr lang="en-US" b="1" i="1" dirty="0" smtClean="0"/>
              <a:t>s47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 smtClean="0"/>
              <a:t>Should “</a:t>
            </a:r>
            <a:r>
              <a:rPr lang="en-US" b="1" i="1" dirty="0"/>
              <a:t>likely</a:t>
            </a:r>
            <a:r>
              <a:rPr lang="en-US" b="1" i="1" dirty="0" smtClean="0"/>
              <a:t>” mean “on balance, more likely than not”?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 smtClean="0"/>
              <a:t>Should there be other evidential standards imposed on the “prima facie case” standard to bring it more in line with </a:t>
            </a:r>
            <a:r>
              <a:rPr lang="en-US" b="1" dirty="0" smtClean="0"/>
              <a:t>Metcash?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Should there be any policy </a:t>
            </a:r>
            <a:r>
              <a:rPr lang="en-US" b="1" dirty="0"/>
              <a:t>preference at </a:t>
            </a:r>
            <a:r>
              <a:rPr lang="en-US" b="1" dirty="0" smtClean="0"/>
              <a:t>all in favor of the Commission’s merger control processes being utilized?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b="1" dirty="0" smtClean="0"/>
              <a:t>21 November 2017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LESSONS FROM VODA/SKY - DO WE HAVE THE RIGHT MERGER CONTROL SETTINGS FOR A SMALL OPEN ECONOMY?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4F75-565B-6446-9A6F-44A50F9DBD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MV Base Template">
      <a:dk1>
        <a:sysClr val="windowText" lastClr="000000"/>
      </a:dk1>
      <a:lt1>
        <a:sysClr val="window" lastClr="FFFFFF"/>
      </a:lt1>
      <a:dk2>
        <a:srgbClr val="00B2A5"/>
      </a:dk2>
      <a:lt2>
        <a:srgbClr val="00B2A5"/>
      </a:lt2>
      <a:accent1>
        <a:srgbClr val="00B2A5"/>
      </a:accent1>
      <a:accent2>
        <a:srgbClr val="7FD8D2"/>
      </a:accent2>
      <a:accent3>
        <a:srgbClr val="7FD8D2"/>
      </a:accent3>
      <a:accent4>
        <a:srgbClr val="D9D9D6"/>
      </a:accent4>
      <a:accent5>
        <a:srgbClr val="00978A"/>
      </a:accent5>
      <a:accent6>
        <a:srgbClr val="005B56"/>
      </a:accent6>
      <a:hlink>
        <a:srgbClr val="00B2A5"/>
      </a:hlink>
      <a:folHlink>
        <a:srgbClr val="00978A"/>
      </a:folHlink>
    </a:clrScheme>
    <a:fontScheme name="Avenir RMcV">
      <a:majorFont>
        <a:latin typeface="Avenir LT Std 55 Roman"/>
        <a:ea typeface=""/>
        <a:cs typeface=""/>
      </a:majorFont>
      <a:minorFont>
        <a:latin typeface="Avenir LT Std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83EEE49-7DFE-4947-B0ED-EC314DC36CF5}" vid="{7512FDEE-6145-416F-9864-8E29BCEF57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481</TotalTime>
  <Words>1813</Words>
  <Application>Microsoft Office PowerPoint</Application>
  <PresentationFormat>Widescreen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Avenir LT Std 55 Roman</vt:lpstr>
      <vt:lpstr>Avenir LT Std 35 Light</vt:lpstr>
      <vt:lpstr>Arial</vt:lpstr>
      <vt:lpstr>Wingdings</vt:lpstr>
      <vt:lpstr>Office Theme</vt:lpstr>
      <vt:lpstr>LESSONS FROM VODA/SKY - DO WE HAVE THE RIGHT MERGER CONTROL SETTINGS FOR A SMALL OPEN ECONOMY?</vt:lpstr>
      <vt:lpstr>LESSONS FROM VODA/SKY - DO WE HAVE THE RIGHT MERGER CONTROL SETTINGS FOR A SMALL OPEN ECONOMY?</vt:lpstr>
      <vt:lpstr>Recap: What was the decision and why?</vt:lpstr>
      <vt:lpstr>Where has this ended up?</vt:lpstr>
      <vt:lpstr>PowerPoint Presentation</vt:lpstr>
      <vt:lpstr>Mind the Gap</vt:lpstr>
      <vt:lpstr>Mind the Gap</vt:lpstr>
      <vt:lpstr>Mind the Gap</vt:lpstr>
      <vt:lpstr>Mind the Gap</vt:lpstr>
      <vt:lpstr>PowerPoint Presentation</vt:lpstr>
      <vt:lpstr>If all you have is a sledgehammer, then you will use it to crack the nut</vt:lpstr>
      <vt:lpstr>If all you have is a sledgehammer, then you will use it to crack the nut</vt:lpstr>
      <vt:lpstr>If all you have is a sledgehammer, then you will use it to crack the nut</vt:lpstr>
      <vt:lpstr>If all you have is a sledgehammer, then you will use it to crack the nut</vt:lpstr>
      <vt:lpstr>PowerPoint Presentation</vt:lpstr>
      <vt:lpstr>Time kills deals</vt:lpstr>
      <vt:lpstr>Time kills deals</vt:lpstr>
      <vt:lpstr>Time kills deals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VODA/SKY - DO WE HAVE THE RIGHT MERGER CONTROL SETTINGS FOR A SMALL</dc:title>
  <dc:creator>RMcV</dc:creator>
  <cp:lastModifiedBy>Cognitus</cp:lastModifiedBy>
  <cp:revision>152</cp:revision>
  <dcterms:created xsi:type="dcterms:W3CDTF">2017-11-20T17:40:25Z</dcterms:created>
  <dcterms:modified xsi:type="dcterms:W3CDTF">2017-11-22T19:22:14Z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CDocsNumber">
    <vt:lpwstr>3430639</vt:lpwstr>
  </property>
  <property fmtid="{D5CDD505-2E9C-101B-9397-08002B2CF9AE}" pid="3" name="PCDocsLibrary">
    <vt:lpwstr> </vt:lpwstr>
  </property>
  <property fmtid="{D5CDD505-2E9C-101B-9397-08002B2CF9AE}" pid="4" name="PCDocsVersion">
    <vt:lpwstr>v3</vt:lpwstr>
  </property>
</Properties>
</file>