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sldIdLst>
    <p:sldId id="259" r:id="rId2"/>
    <p:sldId id="260" r:id="rId3"/>
    <p:sldId id="263" r:id="rId4"/>
    <p:sldId id="262" r:id="rId5"/>
    <p:sldId id="264" r:id="rId6"/>
    <p:sldId id="261" r:id="rId7"/>
    <p:sldId id="268" r:id="rId8"/>
    <p:sldId id="390" r:id="rId9"/>
    <p:sldId id="272" r:id="rId10"/>
    <p:sldId id="352" r:id="rId11"/>
    <p:sldId id="379" r:id="rId12"/>
    <p:sldId id="381" r:id="rId13"/>
    <p:sldId id="432" r:id="rId14"/>
    <p:sldId id="393" r:id="rId15"/>
    <p:sldId id="385" r:id="rId16"/>
    <p:sldId id="403" r:id="rId17"/>
    <p:sldId id="384" r:id="rId18"/>
    <p:sldId id="397" r:id="rId19"/>
    <p:sldId id="386" r:id="rId20"/>
    <p:sldId id="406" r:id="rId21"/>
    <p:sldId id="407" r:id="rId22"/>
    <p:sldId id="408" r:id="rId23"/>
    <p:sldId id="410" r:id="rId24"/>
    <p:sldId id="411" r:id="rId25"/>
    <p:sldId id="417" r:id="rId26"/>
    <p:sldId id="418" r:id="rId27"/>
    <p:sldId id="394" r:id="rId28"/>
    <p:sldId id="360" r:id="rId29"/>
    <p:sldId id="362" r:id="rId30"/>
    <p:sldId id="365" r:id="rId31"/>
    <p:sldId id="368" r:id="rId32"/>
    <p:sldId id="369" r:id="rId33"/>
    <p:sldId id="343" r:id="rId34"/>
    <p:sldId id="318" r:id="rId35"/>
    <p:sldId id="319" r:id="rId36"/>
    <p:sldId id="320" r:id="rId37"/>
    <p:sldId id="431" r:id="rId38"/>
    <p:sldId id="436" r:id="rId39"/>
    <p:sldId id="437"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D449AE-C259-425B-88B9-337481B28418}">
          <p14:sldIdLst>
            <p14:sldId id="259"/>
            <p14:sldId id="260"/>
            <p14:sldId id="263"/>
            <p14:sldId id="262"/>
            <p14:sldId id="264"/>
            <p14:sldId id="261"/>
            <p14:sldId id="268"/>
            <p14:sldId id="390"/>
            <p14:sldId id="272"/>
            <p14:sldId id="352"/>
            <p14:sldId id="379"/>
            <p14:sldId id="381"/>
            <p14:sldId id="432"/>
            <p14:sldId id="393"/>
            <p14:sldId id="385"/>
            <p14:sldId id="403"/>
            <p14:sldId id="384"/>
            <p14:sldId id="397"/>
            <p14:sldId id="386"/>
            <p14:sldId id="406"/>
            <p14:sldId id="407"/>
            <p14:sldId id="408"/>
            <p14:sldId id="410"/>
            <p14:sldId id="411"/>
            <p14:sldId id="417"/>
            <p14:sldId id="418"/>
            <p14:sldId id="394"/>
            <p14:sldId id="360"/>
            <p14:sldId id="362"/>
            <p14:sldId id="365"/>
            <p14:sldId id="368"/>
            <p14:sldId id="369"/>
            <p14:sldId id="343"/>
            <p14:sldId id="318"/>
            <p14:sldId id="319"/>
            <p14:sldId id="320"/>
            <p14:sldId id="431"/>
            <p14:sldId id="436"/>
            <p14:sldId id="437"/>
          </p14:sldIdLst>
        </p14:section>
        <p14:section name="Untitled Section" id="{BD82C6CC-3CBD-48A4-B22D-E1115A044FA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631"/>
    <a:srgbClr val="4F2D7F"/>
    <a:srgbClr val="DC5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5" autoAdjust="0"/>
    <p:restoredTop sz="77816" autoAdjust="0"/>
  </p:normalViewPr>
  <p:slideViewPr>
    <p:cSldViewPr>
      <p:cViewPr varScale="1">
        <p:scale>
          <a:sx n="97" d="100"/>
          <a:sy n="97" d="100"/>
        </p:scale>
        <p:origin x="226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8923E1-EC3A-4716-AD5E-1819149564C8}" type="datetimeFigureOut">
              <a:rPr lang="en-AU" smtClean="0"/>
              <a:t>8/11/2019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A76DED9-0B76-4814-8107-559A135C20C6}" type="slidenum">
              <a:rPr lang="en-AU" smtClean="0"/>
              <a:t>‹#›</a:t>
            </a:fld>
            <a:endParaRPr lang="en-AU"/>
          </a:p>
        </p:txBody>
      </p:sp>
    </p:spTree>
    <p:extLst>
      <p:ext uri="{BB962C8B-B14F-4D97-AF65-F5344CB8AC3E}">
        <p14:creationId xmlns:p14="http://schemas.microsoft.com/office/powerpoint/2010/main" val="367167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1</a:t>
            </a:fld>
            <a:endParaRPr lang="en-AU"/>
          </a:p>
        </p:txBody>
      </p:sp>
    </p:spTree>
    <p:extLst>
      <p:ext uri="{BB962C8B-B14F-4D97-AF65-F5344CB8AC3E}">
        <p14:creationId xmlns:p14="http://schemas.microsoft.com/office/powerpoint/2010/main" val="121989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10</a:t>
            </a:fld>
            <a:endParaRPr lang="en-AU"/>
          </a:p>
        </p:txBody>
      </p:sp>
    </p:spTree>
    <p:extLst>
      <p:ext uri="{BB962C8B-B14F-4D97-AF65-F5344CB8AC3E}">
        <p14:creationId xmlns:p14="http://schemas.microsoft.com/office/powerpoint/2010/main" val="71246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11</a:t>
            </a:fld>
            <a:endParaRPr lang="en-AU"/>
          </a:p>
        </p:txBody>
      </p:sp>
    </p:spTree>
    <p:extLst>
      <p:ext uri="{BB962C8B-B14F-4D97-AF65-F5344CB8AC3E}">
        <p14:creationId xmlns:p14="http://schemas.microsoft.com/office/powerpoint/2010/main" val="322088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12</a:t>
            </a:fld>
            <a:endParaRPr lang="en-AU"/>
          </a:p>
        </p:txBody>
      </p:sp>
    </p:spTree>
    <p:extLst>
      <p:ext uri="{BB962C8B-B14F-4D97-AF65-F5344CB8AC3E}">
        <p14:creationId xmlns:p14="http://schemas.microsoft.com/office/powerpoint/2010/main" val="350271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13</a:t>
            </a:fld>
            <a:endParaRPr lang="en-AU"/>
          </a:p>
        </p:txBody>
      </p:sp>
    </p:spTree>
    <p:extLst>
      <p:ext uri="{BB962C8B-B14F-4D97-AF65-F5344CB8AC3E}">
        <p14:creationId xmlns:p14="http://schemas.microsoft.com/office/powerpoint/2010/main" val="105674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14</a:t>
            </a:fld>
            <a:endParaRPr lang="en-AU"/>
          </a:p>
        </p:txBody>
      </p:sp>
    </p:spTree>
    <p:extLst>
      <p:ext uri="{BB962C8B-B14F-4D97-AF65-F5344CB8AC3E}">
        <p14:creationId xmlns:p14="http://schemas.microsoft.com/office/powerpoint/2010/main" val="173119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15</a:t>
            </a:fld>
            <a:endParaRPr lang="en-AU"/>
          </a:p>
        </p:txBody>
      </p:sp>
    </p:spTree>
    <p:extLst>
      <p:ext uri="{BB962C8B-B14F-4D97-AF65-F5344CB8AC3E}">
        <p14:creationId xmlns:p14="http://schemas.microsoft.com/office/powerpoint/2010/main" val="1298542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76DED9-0B76-4814-8107-559A135C20C6}" type="slidenum">
              <a:rPr lang="en-AU" smtClean="0"/>
              <a:t>16</a:t>
            </a:fld>
            <a:endParaRPr lang="en-AU" dirty="0"/>
          </a:p>
        </p:txBody>
      </p:sp>
    </p:spTree>
    <p:extLst>
      <p:ext uri="{BB962C8B-B14F-4D97-AF65-F5344CB8AC3E}">
        <p14:creationId xmlns:p14="http://schemas.microsoft.com/office/powerpoint/2010/main" val="255539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17</a:t>
            </a:fld>
            <a:endParaRPr lang="en-AU"/>
          </a:p>
        </p:txBody>
      </p:sp>
    </p:spTree>
    <p:extLst>
      <p:ext uri="{BB962C8B-B14F-4D97-AF65-F5344CB8AC3E}">
        <p14:creationId xmlns:p14="http://schemas.microsoft.com/office/powerpoint/2010/main" val="117703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18</a:t>
            </a:fld>
            <a:endParaRPr lang="en-AU"/>
          </a:p>
        </p:txBody>
      </p:sp>
    </p:spTree>
    <p:extLst>
      <p:ext uri="{BB962C8B-B14F-4D97-AF65-F5344CB8AC3E}">
        <p14:creationId xmlns:p14="http://schemas.microsoft.com/office/powerpoint/2010/main" val="95005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19</a:t>
            </a:fld>
            <a:endParaRPr lang="en-AU"/>
          </a:p>
        </p:txBody>
      </p:sp>
    </p:spTree>
    <p:extLst>
      <p:ext uri="{BB962C8B-B14F-4D97-AF65-F5344CB8AC3E}">
        <p14:creationId xmlns:p14="http://schemas.microsoft.com/office/powerpoint/2010/main" val="299316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2</a:t>
            </a:fld>
            <a:endParaRPr lang="en-AU"/>
          </a:p>
        </p:txBody>
      </p:sp>
    </p:spTree>
    <p:extLst>
      <p:ext uri="{BB962C8B-B14F-4D97-AF65-F5344CB8AC3E}">
        <p14:creationId xmlns:p14="http://schemas.microsoft.com/office/powerpoint/2010/main" val="405934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20</a:t>
            </a:fld>
            <a:endParaRPr lang="en-AU"/>
          </a:p>
        </p:txBody>
      </p:sp>
    </p:spTree>
    <p:extLst>
      <p:ext uri="{BB962C8B-B14F-4D97-AF65-F5344CB8AC3E}">
        <p14:creationId xmlns:p14="http://schemas.microsoft.com/office/powerpoint/2010/main" val="2285947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21</a:t>
            </a:fld>
            <a:endParaRPr lang="en-AU"/>
          </a:p>
        </p:txBody>
      </p:sp>
    </p:spTree>
    <p:extLst>
      <p:ext uri="{BB962C8B-B14F-4D97-AF65-F5344CB8AC3E}">
        <p14:creationId xmlns:p14="http://schemas.microsoft.com/office/powerpoint/2010/main" val="1565278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22</a:t>
            </a:fld>
            <a:endParaRPr lang="en-AU"/>
          </a:p>
        </p:txBody>
      </p:sp>
    </p:spTree>
    <p:extLst>
      <p:ext uri="{BB962C8B-B14F-4D97-AF65-F5344CB8AC3E}">
        <p14:creationId xmlns:p14="http://schemas.microsoft.com/office/powerpoint/2010/main" val="2372480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23</a:t>
            </a:fld>
            <a:endParaRPr lang="en-AU"/>
          </a:p>
        </p:txBody>
      </p:sp>
    </p:spTree>
    <p:extLst>
      <p:ext uri="{BB962C8B-B14F-4D97-AF65-F5344CB8AC3E}">
        <p14:creationId xmlns:p14="http://schemas.microsoft.com/office/powerpoint/2010/main" val="67127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24</a:t>
            </a:fld>
            <a:endParaRPr lang="en-AU"/>
          </a:p>
        </p:txBody>
      </p:sp>
    </p:spTree>
    <p:extLst>
      <p:ext uri="{BB962C8B-B14F-4D97-AF65-F5344CB8AC3E}">
        <p14:creationId xmlns:p14="http://schemas.microsoft.com/office/powerpoint/2010/main" val="1016070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25</a:t>
            </a:fld>
            <a:endParaRPr lang="en-AU"/>
          </a:p>
        </p:txBody>
      </p:sp>
    </p:spTree>
    <p:extLst>
      <p:ext uri="{BB962C8B-B14F-4D97-AF65-F5344CB8AC3E}">
        <p14:creationId xmlns:p14="http://schemas.microsoft.com/office/powerpoint/2010/main" val="2438042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26</a:t>
            </a:fld>
            <a:endParaRPr lang="en-AU"/>
          </a:p>
        </p:txBody>
      </p:sp>
    </p:spTree>
    <p:extLst>
      <p:ext uri="{BB962C8B-B14F-4D97-AF65-F5344CB8AC3E}">
        <p14:creationId xmlns:p14="http://schemas.microsoft.com/office/powerpoint/2010/main" val="1513544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27</a:t>
            </a:fld>
            <a:endParaRPr lang="en-AU"/>
          </a:p>
        </p:txBody>
      </p:sp>
    </p:spTree>
    <p:extLst>
      <p:ext uri="{BB962C8B-B14F-4D97-AF65-F5344CB8AC3E}">
        <p14:creationId xmlns:p14="http://schemas.microsoft.com/office/powerpoint/2010/main" val="566325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28</a:t>
            </a:fld>
            <a:endParaRPr lang="en-AU"/>
          </a:p>
        </p:txBody>
      </p:sp>
    </p:spTree>
    <p:extLst>
      <p:ext uri="{BB962C8B-B14F-4D97-AF65-F5344CB8AC3E}">
        <p14:creationId xmlns:p14="http://schemas.microsoft.com/office/powerpoint/2010/main" val="3858936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29</a:t>
            </a:fld>
            <a:endParaRPr lang="en-AU"/>
          </a:p>
        </p:txBody>
      </p:sp>
    </p:spTree>
    <p:extLst>
      <p:ext uri="{BB962C8B-B14F-4D97-AF65-F5344CB8AC3E}">
        <p14:creationId xmlns:p14="http://schemas.microsoft.com/office/powerpoint/2010/main" val="354991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a:t>
            </a:fld>
            <a:endParaRPr lang="en-AU"/>
          </a:p>
        </p:txBody>
      </p:sp>
    </p:spTree>
    <p:extLst>
      <p:ext uri="{BB962C8B-B14F-4D97-AF65-F5344CB8AC3E}">
        <p14:creationId xmlns:p14="http://schemas.microsoft.com/office/powerpoint/2010/main" val="2134711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30</a:t>
            </a:fld>
            <a:endParaRPr lang="en-AU"/>
          </a:p>
        </p:txBody>
      </p:sp>
    </p:spTree>
    <p:extLst>
      <p:ext uri="{BB962C8B-B14F-4D97-AF65-F5344CB8AC3E}">
        <p14:creationId xmlns:p14="http://schemas.microsoft.com/office/powerpoint/2010/main" val="177433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31</a:t>
            </a:fld>
            <a:endParaRPr lang="en-AU"/>
          </a:p>
        </p:txBody>
      </p:sp>
    </p:spTree>
    <p:extLst>
      <p:ext uri="{BB962C8B-B14F-4D97-AF65-F5344CB8AC3E}">
        <p14:creationId xmlns:p14="http://schemas.microsoft.com/office/powerpoint/2010/main" val="100495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32</a:t>
            </a:fld>
            <a:endParaRPr lang="en-AU"/>
          </a:p>
        </p:txBody>
      </p:sp>
    </p:spTree>
    <p:extLst>
      <p:ext uri="{BB962C8B-B14F-4D97-AF65-F5344CB8AC3E}">
        <p14:creationId xmlns:p14="http://schemas.microsoft.com/office/powerpoint/2010/main" val="1757336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33</a:t>
            </a:fld>
            <a:endParaRPr lang="en-AU"/>
          </a:p>
        </p:txBody>
      </p:sp>
    </p:spTree>
    <p:extLst>
      <p:ext uri="{BB962C8B-B14F-4D97-AF65-F5344CB8AC3E}">
        <p14:creationId xmlns:p14="http://schemas.microsoft.com/office/powerpoint/2010/main" val="918593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34</a:t>
            </a:fld>
            <a:endParaRPr lang="en-AU" dirty="0"/>
          </a:p>
        </p:txBody>
      </p:sp>
    </p:spTree>
    <p:extLst>
      <p:ext uri="{BB962C8B-B14F-4D97-AF65-F5344CB8AC3E}">
        <p14:creationId xmlns:p14="http://schemas.microsoft.com/office/powerpoint/2010/main" val="3524019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35</a:t>
            </a:fld>
            <a:endParaRPr lang="en-AU" dirty="0"/>
          </a:p>
        </p:txBody>
      </p:sp>
    </p:spTree>
    <p:extLst>
      <p:ext uri="{BB962C8B-B14F-4D97-AF65-F5344CB8AC3E}">
        <p14:creationId xmlns:p14="http://schemas.microsoft.com/office/powerpoint/2010/main" val="1296086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36</a:t>
            </a:fld>
            <a:endParaRPr lang="en-AU" dirty="0"/>
          </a:p>
        </p:txBody>
      </p:sp>
    </p:spTree>
    <p:extLst>
      <p:ext uri="{BB962C8B-B14F-4D97-AF65-F5344CB8AC3E}">
        <p14:creationId xmlns:p14="http://schemas.microsoft.com/office/powerpoint/2010/main" val="2045402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76DED9-0B76-4814-8107-559A135C20C6}" type="slidenum">
              <a:rPr lang="en-AU" smtClean="0"/>
              <a:t>37</a:t>
            </a:fld>
            <a:endParaRPr lang="en-AU"/>
          </a:p>
        </p:txBody>
      </p:sp>
    </p:spTree>
    <p:extLst>
      <p:ext uri="{BB962C8B-B14F-4D97-AF65-F5344CB8AC3E}">
        <p14:creationId xmlns:p14="http://schemas.microsoft.com/office/powerpoint/2010/main" val="1696314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38</a:t>
            </a:fld>
            <a:endParaRPr lang="en-AU"/>
          </a:p>
        </p:txBody>
      </p:sp>
    </p:spTree>
    <p:extLst>
      <p:ext uri="{BB962C8B-B14F-4D97-AF65-F5344CB8AC3E}">
        <p14:creationId xmlns:p14="http://schemas.microsoft.com/office/powerpoint/2010/main" val="541145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39</a:t>
            </a:fld>
            <a:endParaRPr lang="en-AU"/>
          </a:p>
        </p:txBody>
      </p:sp>
    </p:spTree>
    <p:extLst>
      <p:ext uri="{BB962C8B-B14F-4D97-AF65-F5344CB8AC3E}">
        <p14:creationId xmlns:p14="http://schemas.microsoft.com/office/powerpoint/2010/main" val="22164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76DED9-0B76-4814-8107-559A135C20C6}" type="slidenum">
              <a:rPr lang="en-AU" smtClean="0"/>
              <a:t>4</a:t>
            </a:fld>
            <a:endParaRPr lang="en-AU"/>
          </a:p>
        </p:txBody>
      </p:sp>
    </p:spTree>
    <p:extLst>
      <p:ext uri="{BB962C8B-B14F-4D97-AF65-F5344CB8AC3E}">
        <p14:creationId xmlns:p14="http://schemas.microsoft.com/office/powerpoint/2010/main" val="409376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5</a:t>
            </a:fld>
            <a:endParaRPr lang="en-AU" dirty="0"/>
          </a:p>
        </p:txBody>
      </p:sp>
    </p:spTree>
    <p:extLst>
      <p:ext uri="{BB962C8B-B14F-4D97-AF65-F5344CB8AC3E}">
        <p14:creationId xmlns:p14="http://schemas.microsoft.com/office/powerpoint/2010/main" val="190354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6</a:t>
            </a:fld>
            <a:endParaRPr lang="en-AU"/>
          </a:p>
        </p:txBody>
      </p:sp>
    </p:spTree>
    <p:extLst>
      <p:ext uri="{BB962C8B-B14F-4D97-AF65-F5344CB8AC3E}">
        <p14:creationId xmlns:p14="http://schemas.microsoft.com/office/powerpoint/2010/main" val="15341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7</a:t>
            </a:fld>
            <a:endParaRPr lang="en-AU"/>
          </a:p>
        </p:txBody>
      </p:sp>
    </p:spTree>
    <p:extLst>
      <p:ext uri="{BB962C8B-B14F-4D97-AF65-F5344CB8AC3E}">
        <p14:creationId xmlns:p14="http://schemas.microsoft.com/office/powerpoint/2010/main" val="54892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8</a:t>
            </a:fld>
            <a:endParaRPr lang="en-AU"/>
          </a:p>
        </p:txBody>
      </p:sp>
    </p:spTree>
    <p:extLst>
      <p:ext uri="{BB962C8B-B14F-4D97-AF65-F5344CB8AC3E}">
        <p14:creationId xmlns:p14="http://schemas.microsoft.com/office/powerpoint/2010/main" val="147531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AU" dirty="0"/>
          </a:p>
        </p:txBody>
      </p:sp>
      <p:sp>
        <p:nvSpPr>
          <p:cNvPr id="4" name="Slide Number Placeholder 3"/>
          <p:cNvSpPr>
            <a:spLocks noGrp="1"/>
          </p:cNvSpPr>
          <p:nvPr>
            <p:ph type="sldNum" sz="quarter" idx="10"/>
          </p:nvPr>
        </p:nvSpPr>
        <p:spPr/>
        <p:txBody>
          <a:bodyPr/>
          <a:lstStyle/>
          <a:p>
            <a:fld id="{3A76DED9-0B76-4814-8107-559A135C20C6}" type="slidenum">
              <a:rPr lang="en-AU" smtClean="0"/>
              <a:t>9</a:t>
            </a:fld>
            <a:endParaRPr lang="en-AU"/>
          </a:p>
        </p:txBody>
      </p:sp>
    </p:spTree>
    <p:extLst>
      <p:ext uri="{BB962C8B-B14F-4D97-AF65-F5344CB8AC3E}">
        <p14:creationId xmlns:p14="http://schemas.microsoft.com/office/powerpoint/2010/main" val="167376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636912"/>
            <a:ext cx="6480720" cy="1368152"/>
          </a:xfrm>
        </p:spPr>
        <p:txBody>
          <a:bodyPr anchor="ctr" anchorCtr="0"/>
          <a:lstStyle>
            <a:lvl1pPr>
              <a:defRPr sz="4000" baseline="0">
                <a:solidFill>
                  <a:schemeClr val="accent1"/>
                </a:solidFill>
                <a:latin typeface="+mj-lt"/>
              </a:defRPr>
            </a:lvl1pPr>
          </a:lstStyle>
          <a:p>
            <a:r>
              <a:rPr lang="en-US"/>
              <a:t>Click to edit Master title style</a:t>
            </a:r>
            <a:endParaRPr lang="en-AU" dirty="0"/>
          </a:p>
        </p:txBody>
      </p:sp>
      <p:sp>
        <p:nvSpPr>
          <p:cNvPr id="3" name="Subtitle 2"/>
          <p:cNvSpPr>
            <a:spLocks noGrp="1"/>
          </p:cNvSpPr>
          <p:nvPr>
            <p:ph type="subTitle" idx="1" hasCustomPrompt="1"/>
          </p:nvPr>
        </p:nvSpPr>
        <p:spPr>
          <a:xfrm>
            <a:off x="1691680" y="4149080"/>
            <a:ext cx="5464696" cy="648072"/>
          </a:xfrm>
        </p:spPr>
        <p:txBody>
          <a:bodyPr anchor="ctr" anchorCtr="0">
            <a:normAutofit/>
          </a:bodyPr>
          <a:lstStyle>
            <a:lvl1pPr marL="0" indent="0" algn="l">
              <a:buNone/>
              <a:defRPr sz="20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speaker name</a:t>
            </a:r>
            <a:endParaRPr lang="en-AU" dirty="0"/>
          </a:p>
        </p:txBody>
      </p:sp>
      <p:sp>
        <p:nvSpPr>
          <p:cNvPr id="5" name="TextBox 4"/>
          <p:cNvSpPr txBox="1"/>
          <p:nvPr userDrawn="1"/>
        </p:nvSpPr>
        <p:spPr>
          <a:xfrm>
            <a:off x="2483768" y="1556792"/>
            <a:ext cx="184731" cy="369332"/>
          </a:xfrm>
          <a:prstGeom prst="rect">
            <a:avLst/>
          </a:prstGeom>
          <a:noFill/>
        </p:spPr>
        <p:txBody>
          <a:bodyPr wrap="none" rtlCol="0">
            <a:spAutoFit/>
          </a:bodyPr>
          <a:lstStyle/>
          <a:p>
            <a:endParaRPr lang="en-AU" dirty="0"/>
          </a:p>
        </p:txBody>
      </p:sp>
      <p:cxnSp>
        <p:nvCxnSpPr>
          <p:cNvPr id="9" name="Straight Connector 8"/>
          <p:cNvCxnSpPr/>
          <p:nvPr userDrawn="1"/>
        </p:nvCxnSpPr>
        <p:spPr>
          <a:xfrm>
            <a:off x="6732240" y="5733256"/>
            <a:ext cx="0" cy="720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6804248" y="5939908"/>
            <a:ext cx="1944216" cy="369332"/>
          </a:xfrm>
          <a:prstGeom prst="rect">
            <a:avLst/>
          </a:prstGeom>
          <a:noFill/>
        </p:spPr>
        <p:txBody>
          <a:bodyPr wrap="square" rtlCol="0">
            <a:spAutoFit/>
          </a:bodyPr>
          <a:lstStyle/>
          <a:p>
            <a:r>
              <a:rPr lang="en-AU" dirty="0">
                <a:solidFill>
                  <a:schemeClr val="accent1"/>
                </a:solidFill>
              </a:rPr>
              <a:t>accc.gov.au</a:t>
            </a:r>
          </a:p>
        </p:txBody>
      </p:sp>
      <p:sp>
        <p:nvSpPr>
          <p:cNvPr id="7" name="Text Placeholder 6"/>
          <p:cNvSpPr>
            <a:spLocks noGrp="1"/>
          </p:cNvSpPr>
          <p:nvPr>
            <p:ph type="body" sz="quarter" idx="10" hasCustomPrompt="1"/>
          </p:nvPr>
        </p:nvSpPr>
        <p:spPr>
          <a:xfrm>
            <a:off x="1692275" y="4941888"/>
            <a:ext cx="3671888" cy="647700"/>
          </a:xfrm>
        </p:spPr>
        <p:txBody>
          <a:bodyPr>
            <a:normAutofit/>
          </a:bodyPr>
          <a:lstStyle>
            <a:lvl1pPr marL="0" indent="0">
              <a:buFontTx/>
              <a:buNone/>
              <a:defRPr sz="1600" b="1" baseline="0">
                <a:solidFill>
                  <a:schemeClr val="accent1"/>
                </a:solidFill>
              </a:defRPr>
            </a:lvl1pPr>
            <a:lvl5pPr marL="1828800" indent="0">
              <a:buNone/>
              <a:defRPr/>
            </a:lvl5pPr>
          </a:lstStyle>
          <a:p>
            <a:pPr lvl="0"/>
            <a:r>
              <a:rPr lang="en-AU" dirty="0"/>
              <a:t>Click to add Date</a:t>
            </a:r>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a:xfrm>
            <a:off x="683568" y="742484"/>
            <a:ext cx="3200400" cy="11836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7464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9"/>
            <a:ext cx="6019800" cy="56746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6" name="Content Placeholder 5"/>
          <p:cNvSpPr>
            <a:spLocks noGrp="1"/>
          </p:cNvSpPr>
          <p:nvPr>
            <p:ph sz="quarter" idx="10"/>
          </p:nvPr>
        </p:nvSpPr>
        <p:spPr>
          <a:xfrm>
            <a:off x="468312" y="1557338"/>
            <a:ext cx="8208143" cy="4535958"/>
          </a:xfrm>
        </p:spPr>
        <p:txBody>
          <a:bodyPr>
            <a:normAutofit/>
          </a:bodyPr>
          <a:lstStyle>
            <a:lvl1pPr>
              <a:defRPr sz="2800" baseline="0">
                <a:latin typeface="+mn-lt"/>
              </a:defRPr>
            </a:lvl1pPr>
            <a:lvl2pPr>
              <a:defRPr sz="2800" baseline="0"/>
            </a:lvl2pPr>
            <a:lvl3pPr>
              <a:defRPr sz="2800" baseline="0"/>
            </a:lvl3pPr>
            <a:lvl4pPr>
              <a:defRPr sz="2800" baseline="0"/>
            </a:lvl4pPr>
            <a:lvl5pPr>
              <a:defRPr sz="28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cap="none" baseline="0"/>
            </a:lvl1pPr>
          </a:lstStyle>
          <a:p>
            <a:r>
              <a:rPr lang="en-US"/>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468000" y="1558800"/>
            <a:ext cx="4038600" cy="4536000"/>
          </a:xfrm>
        </p:spPr>
        <p:txBody>
          <a:bodyPr>
            <a:normAutofit/>
          </a:bodyPr>
          <a:lstStyle>
            <a:lvl1pPr>
              <a:defRPr sz="2800" baseline="0">
                <a:latin typeface="+mn-lt"/>
              </a:defRPr>
            </a:lvl1pPr>
            <a:lvl2pPr>
              <a:defRPr sz="2800" baseline="0"/>
            </a:lvl2pPr>
            <a:lvl3pPr>
              <a:defRPr sz="2800" baseline="0"/>
            </a:lvl3pPr>
            <a:lvl4pPr>
              <a:defRPr sz="2800" baseline="0"/>
            </a:lvl4pPr>
            <a:lvl5pPr>
              <a:defRPr sz="28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558800"/>
            <a:ext cx="4038600" cy="4536503"/>
          </a:xfrm>
        </p:spPr>
        <p:txBody>
          <a:bodyPr>
            <a:normAutofit/>
          </a:bodyPr>
          <a:lstStyle>
            <a:lvl1pPr>
              <a:defRPr sz="2800">
                <a:latin typeface="+mn-lt"/>
              </a:defRPr>
            </a:lvl1pPr>
            <a:lvl2pPr>
              <a:defRPr sz="2800" baseline="0"/>
            </a:lvl2pPr>
            <a:lvl3pPr>
              <a:defRPr sz="2800" baseline="0"/>
            </a:lvl3pPr>
            <a:lvl4pPr>
              <a:defRPr sz="2800" baseline="0"/>
            </a:lvl4pPr>
            <a:lvl5pPr>
              <a:defRPr sz="28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58800"/>
            <a:ext cx="4040188" cy="639762"/>
          </a:xfrm>
        </p:spPr>
        <p:txBody>
          <a:bodyPr anchor="b">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872"/>
            <a:ext cx="4040188" cy="381642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558800"/>
            <a:ext cx="4041775" cy="639762"/>
          </a:xfrm>
        </p:spPr>
        <p:txBody>
          <a:bodyPr anchor="b"/>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872"/>
            <a:ext cx="4041775" cy="381642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8000" y="547200"/>
            <a:ext cx="8208000" cy="867600"/>
          </a:xfrm>
        </p:spPr>
        <p:txBody>
          <a:bodyPr anchor="ctr" anchorCtr="0"/>
          <a:lstStyle>
            <a:lvl1pPr algn="l">
              <a:defRPr sz="2800" b="0"/>
            </a:lvl1pPr>
          </a:lstStyle>
          <a:p>
            <a:r>
              <a:rPr lang="en-US"/>
              <a:t>Click to edit Master title style</a:t>
            </a:r>
            <a:endParaRPr lang="en-AU" dirty="0"/>
          </a:p>
        </p:txBody>
      </p:sp>
      <p:sp>
        <p:nvSpPr>
          <p:cNvPr id="3" name="Content Placeholder 2"/>
          <p:cNvSpPr>
            <a:spLocks noGrp="1"/>
          </p:cNvSpPr>
          <p:nvPr>
            <p:ph idx="1"/>
          </p:nvPr>
        </p:nvSpPr>
        <p:spPr>
          <a:xfrm>
            <a:off x="3563888" y="1556792"/>
            <a:ext cx="5111750" cy="4536504"/>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8000" y="1558799"/>
            <a:ext cx="3008313" cy="4536000"/>
          </a:xfrm>
        </p:spPr>
        <p:txBody>
          <a:bodyPr>
            <a:normAutofit/>
          </a:bodyPr>
          <a:lstStyle>
            <a:lvl1pPr marL="0" indent="0">
              <a:buNone/>
              <a:defRPr sz="28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548680"/>
            <a:ext cx="8208912" cy="868958"/>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a:ln>
                  <a:noFill/>
                </a:ln>
                <a:solidFill>
                  <a:srgbClr val="410099"/>
                </a:solidFill>
                <a:effectLst/>
                <a:uLnTx/>
                <a:uFillTx/>
                <a:latin typeface="Arial"/>
                <a:ea typeface="+mn-ea"/>
                <a:cs typeface="+mn-cs"/>
              </a:rPr>
              <a:t>	Click to edit Master subtitle style</a:t>
            </a:r>
            <a:endParaRPr kumimoji="0" lang="en-US" sz="3200" b="0" i="0" u="none" strike="noStrike" kern="1200" cap="none" spc="0" normalizeH="0" baseline="0" noProof="0" dirty="0">
              <a:ln>
                <a:noFill/>
              </a:ln>
              <a:solidFill>
                <a:srgbClr val="410099"/>
              </a:solidFill>
              <a:effectLst/>
              <a:uLnTx/>
              <a:uFillTx/>
              <a:latin typeface="Arial"/>
              <a:ea typeface="+mn-ea"/>
              <a:cs typeface="+mn-cs"/>
            </a:endParaRP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8" name="Straight Connector 7"/>
          <p:cNvCxnSpPr/>
          <p:nvPr/>
        </p:nvCxnSpPr>
        <p:spPr>
          <a:xfrm>
            <a:off x="7380312" y="6318652"/>
            <a:ext cx="0" cy="360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52320" y="6309320"/>
            <a:ext cx="1440160" cy="369332"/>
          </a:xfrm>
          <a:prstGeom prst="rect">
            <a:avLst/>
          </a:prstGeom>
          <a:noFill/>
        </p:spPr>
        <p:txBody>
          <a:bodyPr wrap="square" rtlCol="0">
            <a:spAutoFit/>
          </a:bodyPr>
          <a:lstStyle/>
          <a:p>
            <a:r>
              <a:rPr lang="en-AU" dirty="0">
                <a:solidFill>
                  <a:schemeClr val="accent1"/>
                </a:solidFill>
              </a:rPr>
              <a:t>accc.gov.au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844824"/>
            <a:ext cx="7776864" cy="2160240"/>
          </a:xfrm>
        </p:spPr>
        <p:txBody>
          <a:bodyPr/>
          <a:lstStyle/>
          <a:p>
            <a:pPr>
              <a:spcBef>
                <a:spcPts val="600"/>
              </a:spcBef>
            </a:pPr>
            <a:r>
              <a:rPr lang="en-AU" dirty="0"/>
              <a:t>Digital Platforms Inquiry</a:t>
            </a:r>
            <a:br>
              <a:rPr lang="en-AU" dirty="0"/>
            </a:br>
            <a:r>
              <a:rPr lang="en-AU" dirty="0"/>
              <a:t>Findings and Recommendations </a:t>
            </a:r>
            <a:br>
              <a:rPr lang="en-AU" dirty="0"/>
            </a:br>
            <a:r>
              <a:rPr lang="en-AU" sz="2800" dirty="0"/>
              <a:t>Presentation to LEANZ</a:t>
            </a:r>
          </a:p>
        </p:txBody>
      </p:sp>
      <p:sp>
        <p:nvSpPr>
          <p:cNvPr id="3" name="Subtitle 2"/>
          <p:cNvSpPr>
            <a:spLocks noGrp="1"/>
          </p:cNvSpPr>
          <p:nvPr>
            <p:ph type="subTitle" idx="1"/>
          </p:nvPr>
        </p:nvSpPr>
        <p:spPr>
          <a:xfrm>
            <a:off x="1043608" y="4149080"/>
            <a:ext cx="7776864" cy="648072"/>
          </a:xfrm>
        </p:spPr>
        <p:txBody>
          <a:bodyPr>
            <a:normAutofit/>
          </a:bodyPr>
          <a:lstStyle/>
          <a:p>
            <a:r>
              <a:rPr lang="en-AU" dirty="0"/>
              <a:t>Morag Bond, Joint General Manager (job-share with Kate Reader) </a:t>
            </a:r>
          </a:p>
        </p:txBody>
      </p:sp>
      <p:sp>
        <p:nvSpPr>
          <p:cNvPr id="4" name="Text Placeholder 3"/>
          <p:cNvSpPr>
            <a:spLocks noGrp="1"/>
          </p:cNvSpPr>
          <p:nvPr>
            <p:ph type="body" sz="quarter" idx="10"/>
          </p:nvPr>
        </p:nvSpPr>
        <p:spPr>
          <a:xfrm>
            <a:off x="1043608" y="4941888"/>
            <a:ext cx="4320555" cy="647700"/>
          </a:xfrm>
        </p:spPr>
        <p:txBody>
          <a:bodyPr/>
          <a:lstStyle/>
          <a:p>
            <a:r>
              <a:rPr lang="en-AU" dirty="0"/>
              <a:t>17 October 2019</a:t>
            </a:r>
          </a:p>
        </p:txBody>
      </p:sp>
    </p:spTree>
    <p:extLst>
      <p:ext uri="{BB962C8B-B14F-4D97-AF65-F5344CB8AC3E}">
        <p14:creationId xmlns:p14="http://schemas.microsoft.com/office/powerpoint/2010/main" val="245967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Market power and competition findings  </a:t>
            </a:r>
          </a:p>
        </p:txBody>
      </p:sp>
      <p:sp>
        <p:nvSpPr>
          <p:cNvPr id="3" name="Content Placeholder 2"/>
          <p:cNvSpPr>
            <a:spLocks noGrp="1"/>
          </p:cNvSpPr>
          <p:nvPr>
            <p:ph sz="half" idx="1"/>
          </p:nvPr>
        </p:nvSpPr>
        <p:spPr>
          <a:xfrm>
            <a:off x="468000" y="1700808"/>
            <a:ext cx="8424480" cy="2952328"/>
          </a:xfrm>
        </p:spPr>
        <p:txBody>
          <a:bodyPr>
            <a:normAutofit lnSpcReduction="10000"/>
          </a:bodyPr>
          <a:lstStyle/>
          <a:p>
            <a:pPr>
              <a:spcAft>
                <a:spcPts val="800"/>
              </a:spcAft>
            </a:pPr>
            <a:r>
              <a:rPr lang="en-AU" sz="2000" dirty="0"/>
              <a:t>Google and Facebook each have the ability and incentive to favour their own related businesses or businesses of partners</a:t>
            </a:r>
          </a:p>
          <a:p>
            <a:pPr lvl="1">
              <a:spcAft>
                <a:spcPts val="800"/>
              </a:spcAft>
              <a:buFont typeface="Wingdings" panose="05000000000000000000" pitchFamily="2" charset="2"/>
              <a:buChar char="Ø"/>
            </a:pPr>
            <a:r>
              <a:rPr lang="en-AU" sz="2000" dirty="0"/>
              <a:t>role as gateways/substantial market power</a:t>
            </a:r>
          </a:p>
          <a:p>
            <a:pPr lvl="1">
              <a:spcAft>
                <a:spcPts val="800"/>
              </a:spcAft>
              <a:buFont typeface="Wingdings" panose="05000000000000000000" pitchFamily="2" charset="2"/>
              <a:buChar char="Ø"/>
            </a:pPr>
            <a:r>
              <a:rPr lang="en-AU" sz="2000" dirty="0"/>
              <a:t>opacity of their operations </a:t>
            </a:r>
          </a:p>
          <a:p>
            <a:pPr lvl="1">
              <a:spcAft>
                <a:spcPts val="800"/>
              </a:spcAft>
              <a:buFont typeface="Wingdings" panose="05000000000000000000" pitchFamily="2" charset="2"/>
              <a:buChar char="Ø"/>
            </a:pPr>
            <a:r>
              <a:rPr lang="en-AU" sz="2000" dirty="0"/>
              <a:t>activities in related markets  </a:t>
            </a:r>
          </a:p>
          <a:p>
            <a:pPr>
              <a:spcAft>
                <a:spcPts val="800"/>
              </a:spcAft>
            </a:pPr>
            <a:r>
              <a:rPr lang="en-AU" sz="2000" dirty="0"/>
              <a:t>A lack of transparency in online advertising especially in the ad tech supply chain which delivers programmatic advertising.</a:t>
            </a:r>
          </a:p>
          <a:p>
            <a:pPr>
              <a:spcAft>
                <a:spcPts val="800"/>
              </a:spcAft>
            </a:pPr>
            <a:endParaRPr lang="en-AU" sz="2000" dirty="0"/>
          </a:p>
        </p:txBody>
      </p:sp>
      <p:sp>
        <p:nvSpPr>
          <p:cNvPr id="4" name="TextBox 3"/>
          <p:cNvSpPr txBox="1"/>
          <p:nvPr/>
        </p:nvSpPr>
        <p:spPr>
          <a:xfrm>
            <a:off x="1115616" y="5805264"/>
            <a:ext cx="5594920" cy="1202432"/>
          </a:xfrm>
          <a:prstGeom prst="rect">
            <a:avLst/>
          </a:prstGeom>
        </p:spPr>
        <p:txBody>
          <a:bodyPr vert="horz" wrap="none" lIns="91440" tIns="45720" rIns="91440" bIns="45720" rtlCol="0">
            <a:normAutofit/>
          </a:bodyPr>
          <a:lstStyle/>
          <a:p>
            <a:endParaRPr lang="en-AU" dirty="0"/>
          </a:p>
        </p:txBody>
      </p:sp>
      <p:sp>
        <p:nvSpPr>
          <p:cNvPr id="6" name="TextBox 5"/>
          <p:cNvSpPr txBox="1"/>
          <p:nvPr/>
        </p:nvSpPr>
        <p:spPr>
          <a:xfrm>
            <a:off x="1835696" y="5805264"/>
            <a:ext cx="5544616" cy="936104"/>
          </a:xfrm>
          <a:prstGeom prst="rect">
            <a:avLst/>
          </a:prstGeom>
        </p:spPr>
        <p:txBody>
          <a:bodyPr vert="horz" wrap="square" lIns="91440" tIns="45720" rIns="91440" bIns="45720" rtlCol="0">
            <a:normAutofit/>
          </a:bodyPr>
          <a:lstStyle/>
          <a:p>
            <a:endParaRPr lang="en-AU" dirty="0"/>
          </a:p>
        </p:txBody>
      </p:sp>
      <p:sp>
        <p:nvSpPr>
          <p:cNvPr id="7" name="TextBox 6"/>
          <p:cNvSpPr txBox="1"/>
          <p:nvPr/>
        </p:nvSpPr>
        <p:spPr>
          <a:xfrm>
            <a:off x="1691680" y="5013176"/>
            <a:ext cx="6696744" cy="936104"/>
          </a:xfrm>
          <a:prstGeom prst="rect">
            <a:avLst/>
          </a:prstGeom>
        </p:spPr>
        <p:txBody>
          <a:bodyPr vert="horz" wrap="square" lIns="91440" tIns="45720" rIns="91440" bIns="45720" rtlCol="0">
            <a:normAutofit/>
          </a:bodyPr>
          <a:lstStyle/>
          <a:p>
            <a:endParaRPr lang="en-AU" dirty="0"/>
          </a:p>
        </p:txBody>
      </p:sp>
      <p:sp>
        <p:nvSpPr>
          <p:cNvPr id="8" name="Rectangle 7"/>
          <p:cNvSpPr/>
          <p:nvPr/>
        </p:nvSpPr>
        <p:spPr>
          <a:xfrm>
            <a:off x="179512" y="4592968"/>
            <a:ext cx="8496944" cy="1508105"/>
          </a:xfrm>
          <a:prstGeom prst="rect">
            <a:avLst/>
          </a:prstGeom>
          <a:solidFill>
            <a:schemeClr val="accent1">
              <a:lumMod val="60000"/>
              <a:lumOff val="40000"/>
            </a:schemeClr>
          </a:solidFill>
          <a:ln>
            <a:solidFill>
              <a:schemeClr val="accent1"/>
            </a:solidFill>
          </a:ln>
        </p:spPr>
        <p:txBody>
          <a:bodyPr wrap="square" anchor="ctr">
            <a:spAutoFit/>
          </a:bodyPr>
          <a:lstStyle/>
          <a:p>
            <a:pPr algn="ctr">
              <a:spcAft>
                <a:spcPts val="800"/>
              </a:spcAft>
            </a:pPr>
            <a:r>
              <a:rPr lang="en-AU" b="1" dirty="0">
                <a:solidFill>
                  <a:schemeClr val="bg1"/>
                </a:solidFill>
              </a:rPr>
              <a:t>Why the focus on Google and Facebook? </a:t>
            </a:r>
          </a:p>
          <a:p>
            <a:pPr algn="ctr">
              <a:spcAft>
                <a:spcPts val="800"/>
              </a:spcAft>
            </a:pPr>
            <a:r>
              <a:rPr lang="en-AU" dirty="0">
                <a:solidFill>
                  <a:schemeClr val="bg1"/>
                </a:solidFill>
              </a:rPr>
              <a:t>- By far the largest digital platforms in Australia</a:t>
            </a:r>
          </a:p>
          <a:p>
            <a:pPr marL="285750" indent="-285750" algn="ctr">
              <a:spcAft>
                <a:spcPts val="800"/>
              </a:spcAft>
              <a:buFontTx/>
              <a:buChar char="-"/>
            </a:pPr>
            <a:r>
              <a:rPr lang="en-AU" dirty="0">
                <a:solidFill>
                  <a:schemeClr val="bg1"/>
                </a:solidFill>
              </a:rPr>
              <a:t>Time spent by Australians on Google and Facebook dwarfs all other online use</a:t>
            </a:r>
          </a:p>
          <a:p>
            <a:pPr algn="ctr">
              <a:spcAft>
                <a:spcPts val="800"/>
              </a:spcAft>
            </a:pPr>
            <a:r>
              <a:rPr lang="en-AU" dirty="0">
                <a:solidFill>
                  <a:schemeClr val="bg1"/>
                </a:solidFill>
              </a:rPr>
              <a:t>- Concerns raised related to Google and Facebook. </a:t>
            </a:r>
          </a:p>
        </p:txBody>
      </p:sp>
    </p:spTree>
    <p:extLst>
      <p:ext uri="{BB962C8B-B14F-4D97-AF65-F5344CB8AC3E}">
        <p14:creationId xmlns:p14="http://schemas.microsoft.com/office/powerpoint/2010/main" val="275818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208912" cy="868958"/>
          </a:xfrm>
        </p:spPr>
        <p:txBody>
          <a:bodyPr/>
          <a:lstStyle/>
          <a:p>
            <a:r>
              <a:rPr lang="en-AU" dirty="0"/>
              <a:t>Market power and competition recommendations</a:t>
            </a:r>
          </a:p>
        </p:txBody>
      </p:sp>
      <p:sp>
        <p:nvSpPr>
          <p:cNvPr id="3" name="Content Placeholder 2"/>
          <p:cNvSpPr>
            <a:spLocks noGrp="1"/>
          </p:cNvSpPr>
          <p:nvPr>
            <p:ph sz="half" idx="1"/>
          </p:nvPr>
        </p:nvSpPr>
        <p:spPr>
          <a:xfrm>
            <a:off x="468000" y="1558800"/>
            <a:ext cx="8352472" cy="4536000"/>
          </a:xfrm>
        </p:spPr>
        <p:txBody>
          <a:bodyPr>
            <a:normAutofit/>
          </a:bodyPr>
          <a:lstStyle/>
          <a:p>
            <a:r>
              <a:rPr lang="en-AU" b="1" dirty="0"/>
              <a:t>Rec 1</a:t>
            </a:r>
            <a:r>
              <a:rPr lang="en-AU" dirty="0"/>
              <a:t>: New merger factors </a:t>
            </a:r>
          </a:p>
          <a:p>
            <a:pPr lvl="1">
              <a:buFont typeface="Wingdings" panose="05000000000000000000" pitchFamily="2" charset="2"/>
              <a:buChar char="Ø"/>
            </a:pPr>
            <a:r>
              <a:rPr lang="en-AU" dirty="0"/>
              <a:t>the likelihood that the acquisition would result in removal of a potential competitor</a:t>
            </a:r>
          </a:p>
          <a:p>
            <a:pPr lvl="1">
              <a:buFont typeface="Wingdings" panose="05000000000000000000" pitchFamily="2" charset="2"/>
              <a:buChar char="Ø"/>
            </a:pPr>
            <a:r>
              <a:rPr lang="en-AU" dirty="0"/>
              <a:t>the nature and significance of assets, including data and technology being acquired </a:t>
            </a:r>
          </a:p>
          <a:p>
            <a:pPr>
              <a:buFont typeface="Arial" panose="020B0604020202020204" pitchFamily="34" charset="0"/>
              <a:buChar char="•"/>
            </a:pPr>
            <a:r>
              <a:rPr lang="en-AU" b="1" dirty="0"/>
              <a:t>Rec 2: </a:t>
            </a:r>
            <a:r>
              <a:rPr lang="en-AU" dirty="0"/>
              <a:t>Advance notification </a:t>
            </a:r>
          </a:p>
          <a:p>
            <a:pPr>
              <a:buFont typeface="Arial" panose="020B0604020202020204" pitchFamily="34" charset="0"/>
              <a:buChar char="•"/>
            </a:pPr>
            <a:r>
              <a:rPr lang="en-AU" b="1" dirty="0"/>
              <a:t>Rec 3: </a:t>
            </a:r>
            <a:r>
              <a:rPr lang="en-AU" dirty="0"/>
              <a:t>Changes to search engine and internet browser defaults</a:t>
            </a:r>
          </a:p>
        </p:txBody>
      </p:sp>
    </p:spTree>
    <p:extLst>
      <p:ext uri="{BB962C8B-B14F-4D97-AF65-F5344CB8AC3E}">
        <p14:creationId xmlns:p14="http://schemas.microsoft.com/office/powerpoint/2010/main" val="241813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competition related recommendations</a:t>
            </a:r>
          </a:p>
        </p:txBody>
      </p:sp>
      <p:sp>
        <p:nvSpPr>
          <p:cNvPr id="3" name="Content Placeholder 2"/>
          <p:cNvSpPr>
            <a:spLocks noGrp="1"/>
          </p:cNvSpPr>
          <p:nvPr>
            <p:ph sz="half" idx="1"/>
          </p:nvPr>
        </p:nvSpPr>
        <p:spPr/>
        <p:txBody>
          <a:bodyPr/>
          <a:lstStyle/>
          <a:p>
            <a:r>
              <a:rPr lang="en-AU" b="1" dirty="0"/>
              <a:t>Rec 4: </a:t>
            </a:r>
            <a:r>
              <a:rPr lang="en-AU" dirty="0"/>
              <a:t>Proactive investigation, monitoring and enforcement of issues in markets in which digital platforms operate </a:t>
            </a:r>
            <a:endParaRPr lang="en-AU" b="1" dirty="0"/>
          </a:p>
        </p:txBody>
      </p:sp>
      <p:sp>
        <p:nvSpPr>
          <p:cNvPr id="4" name="Content Placeholder 3"/>
          <p:cNvSpPr>
            <a:spLocks noGrp="1"/>
          </p:cNvSpPr>
          <p:nvPr>
            <p:ph sz="half" idx="2"/>
          </p:nvPr>
        </p:nvSpPr>
        <p:spPr>
          <a:xfrm>
            <a:off x="4648200" y="4077072"/>
            <a:ext cx="4038600" cy="2018231"/>
          </a:xfrm>
        </p:spPr>
        <p:txBody>
          <a:bodyPr/>
          <a:lstStyle/>
          <a:p>
            <a:r>
              <a:rPr lang="en-AU" b="1" dirty="0"/>
              <a:t>Rec 5:</a:t>
            </a:r>
            <a:r>
              <a:rPr lang="en-AU" dirty="0"/>
              <a:t> Inquiry into ad tech services and advertising agencies</a:t>
            </a:r>
          </a:p>
          <a:p>
            <a:endParaRPr lang="en-AU" b="1" dirty="0"/>
          </a:p>
        </p:txBody>
      </p:sp>
      <p:pic>
        <p:nvPicPr>
          <p:cNvPr id="614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076" y="4530590"/>
            <a:ext cx="1091438" cy="17053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903304" y="1700808"/>
            <a:ext cx="3528392" cy="1984721"/>
          </a:xfrm>
          <a:prstGeom prst="rect">
            <a:avLst/>
          </a:prstGeom>
        </p:spPr>
      </p:pic>
    </p:spTree>
    <p:extLst>
      <p:ext uri="{BB962C8B-B14F-4D97-AF65-F5344CB8AC3E}">
        <p14:creationId xmlns:p14="http://schemas.microsoft.com/office/powerpoint/2010/main" val="117581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Direction for future ACCC work: Data portability</a:t>
            </a:r>
          </a:p>
        </p:txBody>
      </p:sp>
      <p:sp>
        <p:nvSpPr>
          <p:cNvPr id="3" name="Content Placeholder 2"/>
          <p:cNvSpPr>
            <a:spLocks noGrp="1"/>
          </p:cNvSpPr>
          <p:nvPr>
            <p:ph sz="half" idx="1"/>
          </p:nvPr>
        </p:nvSpPr>
        <p:spPr>
          <a:xfrm>
            <a:off x="468000" y="1558800"/>
            <a:ext cx="8676000" cy="4536000"/>
          </a:xfrm>
        </p:spPr>
        <p:txBody>
          <a:bodyPr>
            <a:normAutofit/>
          </a:bodyPr>
          <a:lstStyle/>
          <a:p>
            <a:endParaRPr lang="en-AU" dirty="0"/>
          </a:p>
          <a:p>
            <a:r>
              <a:rPr lang="en-AU" dirty="0"/>
              <a:t>ACCC to revisit the applicability of the Consumer Data Right (CDR) to digital platforms in the future </a:t>
            </a:r>
          </a:p>
          <a:p>
            <a:r>
              <a:rPr lang="en-AU" dirty="0"/>
              <a:t>ACCC recognises that portability of data held by digital platforms may deliver significant benefits to current and future markets </a:t>
            </a:r>
          </a:p>
          <a:p>
            <a:r>
              <a:rPr lang="en-AU" dirty="0"/>
              <a:t>But the ACCC considers that data portability is unlikely to have a significant effect on barriers to entry and expansion in the short term. </a:t>
            </a:r>
          </a:p>
        </p:txBody>
      </p:sp>
    </p:spTree>
    <p:extLst>
      <p:ext uri="{BB962C8B-B14F-4D97-AF65-F5344CB8AC3E}">
        <p14:creationId xmlns:p14="http://schemas.microsoft.com/office/powerpoint/2010/main" val="328871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208912" cy="2016224"/>
          </a:xfrm>
        </p:spPr>
        <p:txBody>
          <a:bodyPr/>
          <a:lstStyle/>
          <a:p>
            <a:pPr algn="ctr"/>
            <a:r>
              <a:rPr lang="en-AU" dirty="0"/>
              <a:t>Key Findings and Recommendations: </a:t>
            </a:r>
            <a:br>
              <a:rPr lang="en-AU" dirty="0"/>
            </a:br>
            <a:r>
              <a:rPr lang="en-AU" dirty="0"/>
              <a:t>Digital platforms and media businesses </a:t>
            </a:r>
          </a:p>
        </p:txBody>
      </p:sp>
    </p:spTree>
    <p:extLst>
      <p:ext uri="{BB962C8B-B14F-4D97-AF65-F5344CB8AC3E}">
        <p14:creationId xmlns:p14="http://schemas.microsoft.com/office/powerpoint/2010/main" val="278818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and news media businesses: regulatory imbalance </a:t>
            </a:r>
            <a:br>
              <a:rPr lang="en-AU" dirty="0"/>
            </a:br>
            <a:r>
              <a:rPr lang="en-AU" dirty="0"/>
              <a:t> </a:t>
            </a:r>
          </a:p>
        </p:txBody>
      </p:sp>
      <p:sp>
        <p:nvSpPr>
          <p:cNvPr id="5" name="Rectangle 4"/>
          <p:cNvSpPr/>
          <p:nvPr/>
        </p:nvSpPr>
        <p:spPr>
          <a:xfrm>
            <a:off x="251520" y="1419740"/>
            <a:ext cx="8424936" cy="5170646"/>
          </a:xfrm>
          <a:prstGeom prst="rect">
            <a:avLst/>
          </a:prstGeom>
        </p:spPr>
        <p:txBody>
          <a:bodyPr wrap="square">
            <a:spAutoFit/>
          </a:bodyPr>
          <a:lstStyle/>
          <a:p>
            <a:pPr marL="800100" lvl="1" indent="-342900">
              <a:buFont typeface="Arial" panose="020B0604020202020204" pitchFamily="34" charset="0"/>
              <a:buChar char="•"/>
            </a:pPr>
            <a:r>
              <a:rPr lang="en-AU" sz="2400" dirty="0"/>
              <a:t>Regulatory imbalance between news media businesses and digital platforms. Two consequences:</a:t>
            </a:r>
          </a:p>
          <a:p>
            <a:pPr lvl="1"/>
            <a:r>
              <a:rPr lang="en-AU" sz="2400" dirty="0"/>
              <a:t> </a:t>
            </a:r>
          </a:p>
          <a:p>
            <a:pPr marL="1257300" lvl="2" indent="-342900">
              <a:buFont typeface="Wingdings" panose="05000000000000000000" pitchFamily="2" charset="2"/>
              <a:buChar char="Ø"/>
            </a:pPr>
            <a:r>
              <a:rPr lang="en-AU" sz="2400" dirty="0"/>
              <a:t>can distort competition by providing digital platforms with a competitive advantage because they operate under fewer regulatory restraints and have lower regulatory compliance costs than other media businesses </a:t>
            </a:r>
          </a:p>
          <a:p>
            <a:pPr lvl="2"/>
            <a:endParaRPr lang="en-AU" sz="2400" dirty="0"/>
          </a:p>
          <a:p>
            <a:pPr marL="1257300" lvl="2" indent="-342900">
              <a:buFont typeface="Wingdings" panose="05000000000000000000" pitchFamily="2" charset="2"/>
              <a:buChar char="Ø"/>
            </a:pPr>
            <a:r>
              <a:rPr lang="en-AU" sz="2400" dirty="0"/>
              <a:t>overall effectiveness of current media framework is reduced. </a:t>
            </a:r>
          </a:p>
          <a:p>
            <a:pPr marL="1257300" lvl="2" indent="-342900">
              <a:buFont typeface="Wingdings" panose="05000000000000000000" pitchFamily="2" charset="2"/>
              <a:buChar char="Ø"/>
            </a:pPr>
            <a:endParaRPr lang="en-AU" sz="2400" dirty="0"/>
          </a:p>
          <a:p>
            <a:pPr marL="1257300" lvl="2" indent="-342900">
              <a:buFont typeface="Wingdings" panose="05000000000000000000" pitchFamily="2" charset="2"/>
              <a:buChar char="Ø"/>
            </a:pPr>
            <a:endParaRPr lang="en-AU" sz="2400"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88493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 to address regulatory imbalance</a:t>
            </a:r>
          </a:p>
        </p:txBody>
      </p:sp>
      <p:sp>
        <p:nvSpPr>
          <p:cNvPr id="4" name="Content Placeholder 3"/>
          <p:cNvSpPr>
            <a:spLocks noGrp="1"/>
          </p:cNvSpPr>
          <p:nvPr>
            <p:ph sz="half" idx="2"/>
          </p:nvPr>
        </p:nvSpPr>
        <p:spPr>
          <a:xfrm>
            <a:off x="1331640" y="1988840"/>
            <a:ext cx="6840760" cy="1368152"/>
          </a:xfrm>
        </p:spPr>
        <p:txBody>
          <a:bodyPr>
            <a:normAutofit/>
          </a:bodyPr>
          <a:lstStyle/>
          <a:p>
            <a:pPr marL="0" indent="0">
              <a:buNone/>
            </a:pPr>
            <a:r>
              <a:rPr lang="en-US" b="1" dirty="0"/>
              <a:t>Rec 6</a:t>
            </a:r>
            <a:r>
              <a:rPr lang="en-US" dirty="0"/>
              <a:t>: Process to implement harmonised media regulatory framework </a:t>
            </a:r>
          </a:p>
        </p:txBody>
      </p:sp>
      <p:pic>
        <p:nvPicPr>
          <p:cNvPr id="23556"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717032"/>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3356972"/>
            <a:ext cx="227922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8202" y="3853438"/>
            <a:ext cx="1934068" cy="173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8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and news media businesses: bargaining power imbalance </a:t>
            </a:r>
          </a:p>
        </p:txBody>
      </p:sp>
      <p:sp>
        <p:nvSpPr>
          <p:cNvPr id="3" name="Content Placeholder 2"/>
          <p:cNvSpPr>
            <a:spLocks noGrp="1"/>
          </p:cNvSpPr>
          <p:nvPr>
            <p:ph sz="half" idx="1"/>
          </p:nvPr>
        </p:nvSpPr>
        <p:spPr>
          <a:xfrm>
            <a:off x="468000" y="1558800"/>
            <a:ext cx="8208456" cy="4536000"/>
          </a:xfrm>
        </p:spPr>
        <p:txBody>
          <a:bodyPr>
            <a:normAutofit fontScale="92500" lnSpcReduction="10000"/>
          </a:bodyPr>
          <a:lstStyle/>
          <a:p>
            <a:r>
              <a:rPr lang="en-AU" dirty="0"/>
              <a:t>As well as being rivals, digital platforms are also </a:t>
            </a:r>
            <a:r>
              <a:rPr lang="en-AU" b="1" dirty="0"/>
              <a:t>essential business partners </a:t>
            </a:r>
            <a:r>
              <a:rPr lang="en-AU" dirty="0"/>
              <a:t>of digital platforms </a:t>
            </a:r>
          </a:p>
          <a:p>
            <a:r>
              <a:rPr lang="en-AU" dirty="0"/>
              <a:t>Each of Google and Facebook have </a:t>
            </a:r>
            <a:r>
              <a:rPr lang="en-AU" b="1" dirty="0"/>
              <a:t>substantial bargaining power</a:t>
            </a:r>
            <a:r>
              <a:rPr lang="en-AU" dirty="0"/>
              <a:t> vis-à-vis news media businesses</a:t>
            </a:r>
          </a:p>
          <a:p>
            <a:r>
              <a:rPr lang="en-AU" dirty="0"/>
              <a:t>Concerns raised by news media businesses included: </a:t>
            </a:r>
          </a:p>
          <a:p>
            <a:pPr lvl="1">
              <a:buFont typeface="Wingdings" panose="05000000000000000000" pitchFamily="2" charset="2"/>
              <a:buChar char="Ø"/>
            </a:pPr>
            <a:r>
              <a:rPr lang="en-AU" dirty="0"/>
              <a:t>implementation of policies/formats that impact the ability of the news media business to monetise their brand and therefore audience</a:t>
            </a:r>
          </a:p>
          <a:p>
            <a:pPr lvl="1">
              <a:buFont typeface="Wingdings" panose="05000000000000000000" pitchFamily="2" charset="2"/>
              <a:buChar char="Ø"/>
            </a:pPr>
            <a:r>
              <a:rPr lang="en-AU" dirty="0"/>
              <a:t>impact of policies on the incentives to produce original content. </a:t>
            </a:r>
          </a:p>
          <a:p>
            <a:pPr lvl="1"/>
            <a:endParaRPr lang="en-AU" b="1" dirty="0"/>
          </a:p>
        </p:txBody>
      </p:sp>
    </p:spTree>
    <p:extLst>
      <p:ext uri="{BB962C8B-B14F-4D97-AF65-F5344CB8AC3E}">
        <p14:creationId xmlns:p14="http://schemas.microsoft.com/office/powerpoint/2010/main" val="386671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 to address imbalance in bargaining power </a:t>
            </a:r>
          </a:p>
        </p:txBody>
      </p:sp>
      <p:sp>
        <p:nvSpPr>
          <p:cNvPr id="5" name="Content Placeholder 2"/>
          <p:cNvSpPr txBox="1">
            <a:spLocks noGrp="1"/>
          </p:cNvSpPr>
          <p:nvPr>
            <p:ph sz="half" idx="1"/>
          </p:nvPr>
        </p:nvSpPr>
        <p:spPr>
          <a:xfrm>
            <a:off x="468000" y="1558800"/>
            <a:ext cx="5040104" cy="4536000"/>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3200" b="1" dirty="0"/>
              <a:t>Rec 7:</a:t>
            </a:r>
            <a:r>
              <a:rPr lang="en-AU" sz="3200" dirty="0"/>
              <a:t> Codes of conduct to govern relationships between digital platforms and media businesses</a:t>
            </a:r>
          </a:p>
          <a:p>
            <a:pPr marL="0" indent="0">
              <a:buNone/>
            </a:pPr>
            <a:endParaRPr lang="en-AU" sz="3600" dirty="0"/>
          </a:p>
        </p:txBody>
      </p:sp>
      <p:pic>
        <p:nvPicPr>
          <p:cNvPr id="6" name="Picture 4" descr="See the source im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37856" y="3826800"/>
            <a:ext cx="4038600" cy="269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99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and news media businesses: copyright </a:t>
            </a:r>
          </a:p>
        </p:txBody>
      </p:sp>
      <p:sp>
        <p:nvSpPr>
          <p:cNvPr id="3" name="Content Placeholder 2"/>
          <p:cNvSpPr>
            <a:spLocks noGrp="1"/>
          </p:cNvSpPr>
          <p:nvPr>
            <p:ph sz="half" idx="1"/>
          </p:nvPr>
        </p:nvSpPr>
        <p:spPr>
          <a:xfrm>
            <a:off x="468000" y="1558800"/>
            <a:ext cx="8208456" cy="4536000"/>
          </a:xfrm>
        </p:spPr>
        <p:txBody>
          <a:bodyPr>
            <a:noAutofit/>
          </a:bodyPr>
          <a:lstStyle/>
          <a:p>
            <a:r>
              <a:rPr lang="en-AU" sz="2400" dirty="0"/>
              <a:t>Both established media businesses and smaller owners of copyright protected content face difficulties in enforcement copyright against multinational digital platforms </a:t>
            </a:r>
          </a:p>
          <a:p>
            <a:endParaRPr lang="en-AU" sz="2400" dirty="0"/>
          </a:p>
          <a:p>
            <a:endParaRPr lang="en-AU" sz="2400" dirty="0"/>
          </a:p>
        </p:txBody>
      </p:sp>
      <p:sp>
        <p:nvSpPr>
          <p:cNvPr id="4" name="Content Placeholder 3"/>
          <p:cNvSpPr>
            <a:spLocks noGrp="1"/>
          </p:cNvSpPr>
          <p:nvPr>
            <p:ph sz="half" idx="1"/>
          </p:nvPr>
        </p:nvSpPr>
        <p:spPr>
          <a:xfrm>
            <a:off x="483010" y="4293096"/>
            <a:ext cx="8208456" cy="1440160"/>
          </a:xfrm>
        </p:spPr>
        <p:txBody>
          <a:bodyPr>
            <a:normAutofit/>
          </a:bodyPr>
          <a:lstStyle/>
          <a:p>
            <a:pPr marL="0" indent="0">
              <a:buNone/>
            </a:pPr>
            <a:r>
              <a:rPr lang="en-US" b="1" dirty="0"/>
              <a:t>Rec 6</a:t>
            </a:r>
            <a:r>
              <a:rPr lang="en-US" dirty="0"/>
              <a:t>: Mandatory ACMA take down code to assist copyright enforcement </a:t>
            </a:r>
          </a:p>
        </p:txBody>
      </p:sp>
    </p:spTree>
    <p:extLst>
      <p:ext uri="{BB962C8B-B14F-4D97-AF65-F5344CB8AC3E}">
        <p14:creationId xmlns:p14="http://schemas.microsoft.com/office/powerpoint/2010/main" val="331621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Contents</a:t>
            </a:r>
          </a:p>
        </p:txBody>
      </p:sp>
      <p:sp>
        <p:nvSpPr>
          <p:cNvPr id="3" name="Content Placeholder 2"/>
          <p:cNvSpPr>
            <a:spLocks noGrp="1"/>
          </p:cNvSpPr>
          <p:nvPr>
            <p:ph sz="quarter" idx="10"/>
          </p:nvPr>
        </p:nvSpPr>
        <p:spPr/>
        <p:txBody>
          <a:bodyPr>
            <a:normAutofit fontScale="92500" lnSpcReduction="20000"/>
          </a:bodyPr>
          <a:lstStyle/>
          <a:p>
            <a:r>
              <a:rPr lang="en-AU" sz="2400" dirty="0"/>
              <a:t>Background</a:t>
            </a:r>
            <a:br>
              <a:rPr lang="en-AU" sz="2400" dirty="0"/>
            </a:br>
            <a:endParaRPr lang="en-AU" sz="2400" dirty="0"/>
          </a:p>
          <a:p>
            <a:r>
              <a:rPr lang="en-AU" sz="2400" dirty="0"/>
              <a:t>Scope of the Digital Platforms Inquiry  </a:t>
            </a:r>
            <a:br>
              <a:rPr lang="en-AU" sz="2400" dirty="0"/>
            </a:br>
            <a:endParaRPr lang="en-AU" sz="2400" dirty="0"/>
          </a:p>
          <a:p>
            <a:r>
              <a:rPr lang="en-AU" sz="2400" dirty="0"/>
              <a:t>Inquiry process</a:t>
            </a:r>
            <a:br>
              <a:rPr lang="en-AU" sz="2400" dirty="0"/>
            </a:br>
            <a:endParaRPr lang="en-AU" sz="2400" dirty="0"/>
          </a:p>
          <a:p>
            <a:r>
              <a:rPr lang="en-AU" sz="2400" dirty="0"/>
              <a:t>Findings and recommendations: </a:t>
            </a:r>
            <a:br>
              <a:rPr lang="en-AU" sz="2400" dirty="0"/>
            </a:br>
            <a:endParaRPr lang="en-AU" sz="2400" dirty="0"/>
          </a:p>
          <a:p>
            <a:pPr lvl="1">
              <a:buFont typeface="Wingdings" panose="05000000000000000000" pitchFamily="2" charset="2"/>
              <a:buChar char="Ø"/>
            </a:pPr>
            <a:r>
              <a:rPr lang="en-AU" sz="2400" dirty="0"/>
              <a:t>Market power, competition and advertising markets</a:t>
            </a:r>
          </a:p>
          <a:p>
            <a:pPr lvl="1">
              <a:buFont typeface="Wingdings" panose="05000000000000000000" pitchFamily="2" charset="2"/>
              <a:buChar char="Ø"/>
            </a:pPr>
            <a:r>
              <a:rPr lang="en-AU" sz="2400" dirty="0"/>
              <a:t>Digital platforms and media businesses </a:t>
            </a:r>
          </a:p>
          <a:p>
            <a:pPr lvl="1">
              <a:buFont typeface="Wingdings" panose="05000000000000000000" pitchFamily="2" charset="2"/>
              <a:buChar char="Ø"/>
            </a:pPr>
            <a:r>
              <a:rPr lang="en-AU" sz="2400" dirty="0"/>
              <a:t>Digital platforms and news and journalism </a:t>
            </a:r>
          </a:p>
          <a:p>
            <a:pPr lvl="1">
              <a:buFont typeface="Wingdings" panose="05000000000000000000" pitchFamily="2" charset="2"/>
              <a:buChar char="Ø"/>
            </a:pPr>
            <a:r>
              <a:rPr lang="en-AU" sz="2400" dirty="0"/>
              <a:t>Digital platforms and consumers </a:t>
            </a:r>
            <a:br>
              <a:rPr lang="en-AU" sz="2400" dirty="0"/>
            </a:br>
            <a:endParaRPr lang="en-AU" sz="2400" dirty="0"/>
          </a:p>
          <a:p>
            <a:pPr>
              <a:buFont typeface="Wingdings" panose="05000000000000000000" pitchFamily="2" charset="2"/>
              <a:buChar char="Ø"/>
            </a:pPr>
            <a:r>
              <a:rPr lang="en-AU" sz="2400" dirty="0"/>
              <a:t>Final thoughts </a:t>
            </a:r>
          </a:p>
        </p:txBody>
      </p:sp>
    </p:spTree>
    <p:extLst>
      <p:ext uri="{BB962C8B-B14F-4D97-AF65-F5344CB8AC3E}">
        <p14:creationId xmlns:p14="http://schemas.microsoft.com/office/powerpoint/2010/main" val="12410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208912" cy="2016224"/>
          </a:xfrm>
        </p:spPr>
        <p:txBody>
          <a:bodyPr/>
          <a:lstStyle/>
          <a:p>
            <a:pPr algn="ctr"/>
            <a:r>
              <a:rPr lang="en-AU" dirty="0"/>
              <a:t>Key Findings and Recommendations: </a:t>
            </a:r>
            <a:br>
              <a:rPr lang="en-AU" dirty="0"/>
            </a:br>
            <a:r>
              <a:rPr lang="en-AU" dirty="0"/>
              <a:t>Digital platforms impact on news and journalism</a:t>
            </a:r>
          </a:p>
        </p:txBody>
      </p:sp>
    </p:spTree>
    <p:extLst>
      <p:ext uri="{BB962C8B-B14F-4D97-AF65-F5344CB8AC3E}">
        <p14:creationId xmlns:p14="http://schemas.microsoft.com/office/powerpoint/2010/main" val="216950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impact on the production</a:t>
            </a:r>
            <a:r>
              <a:rPr lang="en-AU" i="1" dirty="0"/>
              <a:t> </a:t>
            </a:r>
            <a:r>
              <a:rPr lang="en-AU" dirty="0"/>
              <a:t>of news and journalism </a:t>
            </a:r>
          </a:p>
        </p:txBody>
      </p:sp>
      <p:pic>
        <p:nvPicPr>
          <p:cNvPr id="5" name="Content Placeholder 3"/>
          <p:cNvPicPr>
            <a:picLocks noGrp="1"/>
          </p:cNvPicPr>
          <p:nvPr>
            <p:ph sz="half" idx="1"/>
          </p:nvPr>
        </p:nvPicPr>
        <p:blipFill>
          <a:blip r:embed="rId3"/>
          <a:stretch>
            <a:fillRect/>
          </a:stretch>
        </p:blipFill>
        <p:spPr>
          <a:xfrm>
            <a:off x="468312" y="1417638"/>
            <a:ext cx="8064128" cy="4603650"/>
          </a:xfrm>
          <a:prstGeom prst="rect">
            <a:avLst/>
          </a:prstGeom>
        </p:spPr>
      </p:pic>
    </p:spTree>
    <p:extLst>
      <p:ext uri="{BB962C8B-B14F-4D97-AF65-F5344CB8AC3E}">
        <p14:creationId xmlns:p14="http://schemas.microsoft.com/office/powerpoint/2010/main" val="372284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impact on the production of news and journalism </a:t>
            </a:r>
          </a:p>
        </p:txBody>
      </p:sp>
      <p:sp>
        <p:nvSpPr>
          <p:cNvPr id="3" name="Content Placeholder 2"/>
          <p:cNvSpPr>
            <a:spLocks noGrp="1"/>
          </p:cNvSpPr>
          <p:nvPr>
            <p:ph sz="half" idx="1"/>
          </p:nvPr>
        </p:nvSpPr>
        <p:spPr>
          <a:xfrm>
            <a:off x="468000" y="1558800"/>
            <a:ext cx="8064440" cy="4966544"/>
          </a:xfrm>
        </p:spPr>
        <p:txBody>
          <a:bodyPr>
            <a:noAutofit/>
          </a:bodyPr>
          <a:lstStyle/>
          <a:p>
            <a:r>
              <a:rPr lang="en-AU" sz="2200" dirty="0"/>
              <a:t>A significant reduction in certain categories of public interest journalism: </a:t>
            </a:r>
          </a:p>
          <a:p>
            <a:pPr marL="0" indent="0">
              <a:buNone/>
            </a:pPr>
            <a:endParaRPr lang="en-AU" sz="2200" dirty="0"/>
          </a:p>
          <a:p>
            <a:pPr lvl="1">
              <a:buFont typeface="Wingdings" panose="05000000000000000000" pitchFamily="2" charset="2"/>
              <a:buChar char="Ø"/>
            </a:pPr>
            <a:r>
              <a:rPr lang="en-AU" sz="2200" dirty="0"/>
              <a:t>local government reporting </a:t>
            </a:r>
          </a:p>
          <a:p>
            <a:pPr lvl="1">
              <a:buFont typeface="Wingdings" panose="05000000000000000000" pitchFamily="2" charset="2"/>
              <a:buChar char="Ø"/>
            </a:pPr>
            <a:r>
              <a:rPr lang="en-AU" sz="2200" dirty="0"/>
              <a:t>local court reporting </a:t>
            </a:r>
          </a:p>
          <a:p>
            <a:pPr lvl="1">
              <a:buFont typeface="Wingdings" panose="05000000000000000000" pitchFamily="2" charset="2"/>
              <a:buChar char="Ø"/>
            </a:pPr>
            <a:r>
              <a:rPr lang="en-AU" sz="2200" dirty="0"/>
              <a:t>health reporting </a:t>
            </a:r>
          </a:p>
          <a:p>
            <a:pPr lvl="1">
              <a:buFont typeface="Wingdings" panose="05000000000000000000" pitchFamily="2" charset="2"/>
              <a:buChar char="Ø"/>
            </a:pPr>
            <a:r>
              <a:rPr lang="en-AU" sz="2200" dirty="0"/>
              <a:t>science reporting</a:t>
            </a:r>
          </a:p>
          <a:p>
            <a:pPr marL="457200" lvl="1" indent="0">
              <a:buNone/>
            </a:pPr>
            <a:r>
              <a:rPr lang="en-AU" sz="2200" dirty="0"/>
              <a:t> </a:t>
            </a:r>
          </a:p>
          <a:p>
            <a:r>
              <a:rPr lang="en-AU" sz="2400" dirty="0"/>
              <a:t>106 local newspapers closed from 2008 to 2018</a:t>
            </a:r>
          </a:p>
          <a:p>
            <a:pPr marL="0" indent="0">
              <a:buNone/>
            </a:pPr>
            <a:endParaRPr lang="en-AU" sz="2400" dirty="0"/>
          </a:p>
          <a:p>
            <a:r>
              <a:rPr lang="en-AU" sz="2400" dirty="0"/>
              <a:t>21 local government areas left without any coverage.</a:t>
            </a:r>
          </a:p>
          <a:p>
            <a:pPr lvl="1">
              <a:buFont typeface="Wingdings" panose="05000000000000000000" pitchFamily="2" charset="2"/>
              <a:buChar char="Ø"/>
            </a:pPr>
            <a:endParaRPr lang="en-AU" sz="2200" dirty="0"/>
          </a:p>
          <a:p>
            <a:pPr marL="457200" lvl="1" indent="0">
              <a:buNone/>
            </a:pPr>
            <a:endParaRPr lang="en-AU" sz="2200" dirty="0"/>
          </a:p>
        </p:txBody>
      </p:sp>
    </p:spTree>
    <p:extLst>
      <p:ext uri="{BB962C8B-B14F-4D97-AF65-F5344CB8AC3E}">
        <p14:creationId xmlns:p14="http://schemas.microsoft.com/office/powerpoint/2010/main" val="120221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impact on the production of news and journalism </a:t>
            </a:r>
          </a:p>
        </p:txBody>
      </p:sp>
      <p:sp>
        <p:nvSpPr>
          <p:cNvPr id="3" name="Content Placeholder 2"/>
          <p:cNvSpPr>
            <a:spLocks noGrp="1"/>
          </p:cNvSpPr>
          <p:nvPr>
            <p:ph sz="half" idx="1"/>
          </p:nvPr>
        </p:nvSpPr>
        <p:spPr>
          <a:xfrm>
            <a:off x="468000" y="1558800"/>
            <a:ext cx="8352472" cy="4536000"/>
          </a:xfrm>
        </p:spPr>
        <p:txBody>
          <a:bodyPr/>
          <a:lstStyle/>
          <a:p>
            <a:pPr marL="0" indent="0">
              <a:buNone/>
            </a:pPr>
            <a:r>
              <a:rPr lang="en-AU" dirty="0"/>
              <a:t>Why does this matter?</a:t>
            </a:r>
          </a:p>
          <a:p>
            <a:pPr lvl="1">
              <a:buFont typeface="Arial" panose="020B0604020202020204" pitchFamily="34" charset="0"/>
              <a:buChar char="•"/>
            </a:pPr>
            <a:r>
              <a:rPr lang="en-AU" dirty="0"/>
              <a:t>Provides benefits to individuals – increasing their knowledge </a:t>
            </a:r>
          </a:p>
          <a:p>
            <a:pPr lvl="1">
              <a:buFont typeface="Arial" panose="020B0604020202020204" pitchFamily="34" charset="0"/>
              <a:buChar char="•"/>
            </a:pPr>
            <a:r>
              <a:rPr lang="en-AU" dirty="0"/>
              <a:t>But also important benefits to society:</a:t>
            </a:r>
          </a:p>
          <a:p>
            <a:pPr lvl="2">
              <a:buFont typeface="Wingdings" panose="05000000000000000000" pitchFamily="2" charset="2"/>
              <a:buChar char="Ø"/>
            </a:pPr>
            <a:r>
              <a:rPr lang="en-AU" dirty="0"/>
              <a:t>holding the powerful to account </a:t>
            </a:r>
          </a:p>
          <a:p>
            <a:pPr lvl="2">
              <a:buFont typeface="Wingdings" panose="05000000000000000000" pitchFamily="2" charset="2"/>
              <a:buChar char="Ø"/>
            </a:pPr>
            <a:r>
              <a:rPr lang="en-AU" dirty="0"/>
              <a:t>campaigning for social goals</a:t>
            </a:r>
          </a:p>
          <a:p>
            <a:pPr lvl="2">
              <a:buFont typeface="Wingdings" panose="05000000000000000000" pitchFamily="2" charset="2"/>
              <a:buChar char="Ø"/>
            </a:pPr>
            <a:r>
              <a:rPr lang="en-AU" dirty="0"/>
              <a:t>keeping a journal of record </a:t>
            </a:r>
          </a:p>
          <a:p>
            <a:pPr lvl="2">
              <a:buFont typeface="Wingdings" panose="05000000000000000000" pitchFamily="2" charset="2"/>
              <a:buChar char="Ø"/>
            </a:pPr>
            <a:r>
              <a:rPr lang="en-AU" dirty="0"/>
              <a:t>providing a forum of ideas</a:t>
            </a:r>
          </a:p>
          <a:p>
            <a:pPr marL="457200" lvl="1" indent="0">
              <a:buNone/>
            </a:pPr>
            <a:r>
              <a:rPr lang="en-AU" dirty="0"/>
              <a:t>		</a:t>
            </a:r>
          </a:p>
          <a:p>
            <a:endParaRPr lang="en-AU" dirty="0"/>
          </a:p>
        </p:txBody>
      </p:sp>
    </p:spTree>
    <p:extLst>
      <p:ext uri="{BB962C8B-B14F-4D97-AF65-F5344CB8AC3E}">
        <p14:creationId xmlns:p14="http://schemas.microsoft.com/office/powerpoint/2010/main" val="38285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impact on the consumption of news and journalism </a:t>
            </a:r>
          </a:p>
        </p:txBody>
      </p:sp>
      <p:sp>
        <p:nvSpPr>
          <p:cNvPr id="3" name="Content Placeholder 2"/>
          <p:cNvSpPr>
            <a:spLocks noGrp="1"/>
          </p:cNvSpPr>
          <p:nvPr>
            <p:ph sz="half" idx="1"/>
          </p:nvPr>
        </p:nvSpPr>
        <p:spPr>
          <a:xfrm>
            <a:off x="468000" y="1558800"/>
            <a:ext cx="7992432" cy="4536000"/>
          </a:xfrm>
        </p:spPr>
        <p:txBody>
          <a:bodyPr>
            <a:normAutofit fontScale="62500" lnSpcReduction="20000"/>
          </a:bodyPr>
          <a:lstStyle/>
          <a:p>
            <a:r>
              <a:rPr lang="en-AU" dirty="0"/>
              <a:t>Digital platforms have likely contributed to the increased media voices in Australia by facilitating the entry of digital native publishers </a:t>
            </a:r>
          </a:p>
          <a:p>
            <a:pPr marL="0" indent="0">
              <a:buNone/>
            </a:pPr>
            <a:endParaRPr lang="en-AU" dirty="0"/>
          </a:p>
          <a:p>
            <a:r>
              <a:rPr lang="en-AU" dirty="0"/>
              <a:t>Australian consumers accessing news through digital platforms may be at greater risk of exposure to unreliable news, including disinformation and </a:t>
            </a:r>
            <a:r>
              <a:rPr lang="en-AU" dirty="0" err="1"/>
              <a:t>malinformation</a:t>
            </a:r>
            <a:r>
              <a:rPr lang="en-AU" dirty="0"/>
              <a:t>, than those accessing news and news from other sources</a:t>
            </a:r>
          </a:p>
          <a:p>
            <a:pPr marL="0" indent="0">
              <a:buNone/>
            </a:pPr>
            <a:endParaRPr lang="en-AU" dirty="0"/>
          </a:p>
          <a:p>
            <a:r>
              <a:rPr lang="en-AU" dirty="0"/>
              <a:t>The use of algorithms to curate news plus user behaviour on social media have the potential to cause ‘filter bubbles’ but the extent of any harm caused by these effects is not clear</a:t>
            </a:r>
          </a:p>
          <a:p>
            <a:endParaRPr lang="en-AU" dirty="0"/>
          </a:p>
          <a:p>
            <a:r>
              <a:rPr lang="en-AU" dirty="0"/>
              <a:t>Digital platforms are taking action to address journalism consumption issues and the prevalence of disinformation and </a:t>
            </a:r>
            <a:r>
              <a:rPr lang="en-AU" dirty="0" err="1"/>
              <a:t>malinformation</a:t>
            </a:r>
            <a:r>
              <a:rPr lang="en-AU" dirty="0"/>
              <a:t> on their services </a:t>
            </a:r>
          </a:p>
          <a:p>
            <a:endParaRPr lang="en-AU" dirty="0"/>
          </a:p>
          <a:p>
            <a:r>
              <a:rPr lang="en-AU" dirty="0"/>
              <a:t>These approaches are not yet applied consistently across international jurisdictions.   </a:t>
            </a:r>
          </a:p>
        </p:txBody>
      </p:sp>
    </p:spTree>
    <p:extLst>
      <p:ext uri="{BB962C8B-B14F-4D97-AF65-F5344CB8AC3E}">
        <p14:creationId xmlns:p14="http://schemas.microsoft.com/office/powerpoint/2010/main" val="369105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 to address news and journalism concerns </a:t>
            </a:r>
          </a:p>
        </p:txBody>
      </p:sp>
      <p:sp>
        <p:nvSpPr>
          <p:cNvPr id="3" name="Content Placeholder 2"/>
          <p:cNvSpPr>
            <a:spLocks noGrp="1"/>
          </p:cNvSpPr>
          <p:nvPr>
            <p:ph sz="quarter" idx="10"/>
          </p:nvPr>
        </p:nvSpPr>
        <p:spPr>
          <a:xfrm>
            <a:off x="3527794" y="2956269"/>
            <a:ext cx="5076654" cy="1246812"/>
          </a:xfrm>
        </p:spPr>
        <p:txBody>
          <a:bodyPr>
            <a:normAutofit fontScale="77500" lnSpcReduction="20000"/>
          </a:bodyPr>
          <a:lstStyle/>
          <a:p>
            <a:pPr marL="0" indent="0">
              <a:buNone/>
            </a:pPr>
            <a:r>
              <a:rPr lang="en-AU" b="1" dirty="0"/>
              <a:t>Rec 10: </a:t>
            </a:r>
            <a:r>
              <a:rPr lang="en-AU" dirty="0"/>
              <a:t>Grants to support local journalism </a:t>
            </a:r>
            <a:br>
              <a:rPr lang="en-AU" dirty="0"/>
            </a:br>
            <a:r>
              <a:rPr lang="en-AU" dirty="0"/>
              <a:t>(identified as an area at risk of under production)</a:t>
            </a:r>
          </a:p>
          <a:p>
            <a:endParaRPr lang="en-AU" dirty="0"/>
          </a:p>
          <a:p>
            <a:endParaRPr lang="en-AU" dirty="0"/>
          </a:p>
        </p:txBody>
      </p:sp>
      <p:sp>
        <p:nvSpPr>
          <p:cNvPr id="8" name="TextBox 7"/>
          <p:cNvSpPr txBox="1"/>
          <p:nvPr/>
        </p:nvSpPr>
        <p:spPr>
          <a:xfrm>
            <a:off x="5148064" y="2924944"/>
            <a:ext cx="914400" cy="914400"/>
          </a:xfrm>
          <a:prstGeom prst="rect">
            <a:avLst/>
          </a:prstGeom>
        </p:spPr>
        <p:txBody>
          <a:bodyPr vert="horz" wrap="none" lIns="91440" tIns="45720" rIns="91440" bIns="45720" rtlCol="0">
            <a:normAutofit/>
          </a:bodyPr>
          <a:lstStyle/>
          <a:p>
            <a:endParaRPr lang="en-AU" dirty="0"/>
          </a:p>
        </p:txBody>
      </p:sp>
      <p:sp>
        <p:nvSpPr>
          <p:cNvPr id="14" name="Content Placeholder 2"/>
          <p:cNvSpPr txBox="1">
            <a:spLocks/>
          </p:cNvSpPr>
          <p:nvPr/>
        </p:nvSpPr>
        <p:spPr>
          <a:xfrm>
            <a:off x="797262" y="4853257"/>
            <a:ext cx="5039792" cy="1983349"/>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b="1" dirty="0"/>
              <a:t>Rec 11: </a:t>
            </a:r>
            <a:r>
              <a:rPr lang="en-AU" dirty="0"/>
              <a:t>Tax settings to encourage philanthropic support for journalism</a:t>
            </a:r>
          </a:p>
          <a:p>
            <a:endParaRPr lang="en-AU" dirty="0"/>
          </a:p>
          <a:p>
            <a:endParaRPr lang="en-AU" dirty="0"/>
          </a:p>
        </p:txBody>
      </p:sp>
      <p:sp>
        <p:nvSpPr>
          <p:cNvPr id="23" name="TextBox 22"/>
          <p:cNvSpPr txBox="1"/>
          <p:nvPr/>
        </p:nvSpPr>
        <p:spPr>
          <a:xfrm rot="19996058">
            <a:off x="5780966" y="4056043"/>
            <a:ext cx="914400" cy="914400"/>
          </a:xfrm>
          <a:prstGeom prst="rect">
            <a:avLst/>
          </a:prstGeom>
        </p:spPr>
        <p:txBody>
          <a:bodyPr vert="horz" wrap="none" lIns="91440" tIns="45720" rIns="91440" bIns="45720" rtlCol="0">
            <a:normAutofit/>
          </a:bodyPr>
          <a:lstStyle/>
          <a:p>
            <a:r>
              <a:rPr lang="en-AU" dirty="0">
                <a:solidFill>
                  <a:schemeClr val="bg1"/>
                </a:solidFill>
                <a:latin typeface="Candara" panose="020E0502030303020204" pitchFamily="34" charset="0"/>
              </a:rPr>
              <a:t>ACMA</a:t>
            </a:r>
          </a:p>
        </p:txBody>
      </p:sp>
      <p:sp>
        <p:nvSpPr>
          <p:cNvPr id="12" name="Content Placeholder 2"/>
          <p:cNvSpPr txBox="1">
            <a:spLocks/>
          </p:cNvSpPr>
          <p:nvPr/>
        </p:nvSpPr>
        <p:spPr>
          <a:xfrm>
            <a:off x="497181" y="4445891"/>
            <a:ext cx="5039792" cy="216059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a:p>
            <a:endParaRPr lang="en-AU" dirty="0"/>
          </a:p>
        </p:txBody>
      </p:sp>
      <p:sp>
        <p:nvSpPr>
          <p:cNvPr id="13" name="Content Placeholder 2"/>
          <p:cNvSpPr txBox="1">
            <a:spLocks/>
          </p:cNvSpPr>
          <p:nvPr/>
        </p:nvSpPr>
        <p:spPr>
          <a:xfrm>
            <a:off x="467544" y="888135"/>
            <a:ext cx="5039792" cy="501139"/>
          </a:xfrm>
          <a:prstGeom prst="rect">
            <a:avLst/>
          </a:prstGeom>
        </p:spPr>
        <p:txBody>
          <a:bodyPr vert="horz" lIns="91440" tIns="45720" rIns="91440" bIns="45720" rtlCol="0">
            <a:normAutofit lnSpcReduction="10000"/>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dirty="0"/>
              <a:t> </a:t>
            </a:r>
          </a:p>
          <a:p>
            <a:endParaRPr lang="en-AU" dirty="0"/>
          </a:p>
          <a:p>
            <a:endParaRPr lang="en-AU"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526" y="1477369"/>
            <a:ext cx="1122069" cy="83968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921" y="1389274"/>
            <a:ext cx="1635535" cy="1120341"/>
          </a:xfrm>
          <a:prstGeom prst="rect">
            <a:avLst/>
          </a:prstGeom>
        </p:spPr>
      </p:pic>
      <p:sp>
        <p:nvSpPr>
          <p:cNvPr id="4" name="TextBox 3"/>
          <p:cNvSpPr txBox="1"/>
          <p:nvPr/>
        </p:nvSpPr>
        <p:spPr>
          <a:xfrm>
            <a:off x="7956376" y="3624688"/>
            <a:ext cx="4392488" cy="914400"/>
          </a:xfrm>
          <a:prstGeom prst="rect">
            <a:avLst/>
          </a:prstGeom>
        </p:spPr>
        <p:txBody>
          <a:bodyPr vert="horz" wrap="none" lIns="91440" tIns="45720" rIns="91440" bIns="45720" rtlCol="0">
            <a:normAutofit/>
          </a:bodyPr>
          <a:lstStyle/>
          <a:p>
            <a:endParaRPr lang="en-AU" dirty="0"/>
          </a:p>
        </p:txBody>
      </p:sp>
      <p:sp>
        <p:nvSpPr>
          <p:cNvPr id="5" name="TextBox 4"/>
          <p:cNvSpPr txBox="1"/>
          <p:nvPr/>
        </p:nvSpPr>
        <p:spPr>
          <a:xfrm>
            <a:off x="518367" y="1554994"/>
            <a:ext cx="4251045" cy="1011597"/>
          </a:xfrm>
          <a:prstGeom prst="rect">
            <a:avLst/>
          </a:prstGeom>
        </p:spPr>
        <p:txBody>
          <a:bodyPr vert="horz" wrap="square" lIns="91440" tIns="45720" rIns="91440" bIns="45720" rtlCol="0">
            <a:normAutofit/>
          </a:bodyPr>
          <a:lstStyle/>
          <a:p>
            <a:endParaRPr lang="en-AU" dirty="0"/>
          </a:p>
        </p:txBody>
      </p:sp>
      <p:sp>
        <p:nvSpPr>
          <p:cNvPr id="6" name="TextBox 5"/>
          <p:cNvSpPr txBox="1"/>
          <p:nvPr/>
        </p:nvSpPr>
        <p:spPr>
          <a:xfrm>
            <a:off x="817977" y="1476998"/>
            <a:ext cx="4663550" cy="1183759"/>
          </a:xfrm>
          <a:prstGeom prst="rect">
            <a:avLst/>
          </a:prstGeom>
        </p:spPr>
        <p:txBody>
          <a:bodyPr vert="horz" wrap="square" lIns="91440" tIns="45720" rIns="91440" bIns="45720" rtlCol="0">
            <a:normAutofit fontScale="85000" lnSpcReduction="20000"/>
          </a:bodyPr>
          <a:lstStyle/>
          <a:p>
            <a:r>
              <a:rPr lang="en-AU" sz="3300" b="1" dirty="0"/>
              <a:t>Rec 9:</a:t>
            </a:r>
            <a:r>
              <a:rPr lang="en-AU" sz="3300" dirty="0"/>
              <a:t> Stable &amp; adequate funding for the national broadcasters</a:t>
            </a:r>
          </a:p>
          <a:p>
            <a:endParaRPr lang="en-AU" dirty="0"/>
          </a:p>
        </p:txBody>
      </p:sp>
      <p:pic>
        <p:nvPicPr>
          <p:cNvPr id="20482" name="Picture 2" descr="See the source imag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4855021" y="4241758"/>
            <a:ext cx="2464252" cy="246425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550" y="3019388"/>
            <a:ext cx="2136202" cy="104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1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 to address news and journalism concerns </a:t>
            </a:r>
          </a:p>
        </p:txBody>
      </p:sp>
      <p:sp>
        <p:nvSpPr>
          <p:cNvPr id="3" name="Content Placeholder 2"/>
          <p:cNvSpPr>
            <a:spLocks noGrp="1"/>
          </p:cNvSpPr>
          <p:nvPr>
            <p:ph sz="quarter" idx="10"/>
          </p:nvPr>
        </p:nvSpPr>
        <p:spPr>
          <a:xfrm>
            <a:off x="683568" y="1758777"/>
            <a:ext cx="4050540" cy="1723330"/>
          </a:xfrm>
        </p:spPr>
        <p:txBody>
          <a:bodyPr>
            <a:normAutofit/>
          </a:bodyPr>
          <a:lstStyle/>
          <a:p>
            <a:pPr marL="0" indent="0">
              <a:buNone/>
            </a:pPr>
            <a:r>
              <a:rPr lang="en-AU" b="1" dirty="0">
                <a:solidFill>
                  <a:schemeClr val="tx1"/>
                </a:solidFill>
              </a:rPr>
              <a:t>Rec 12: </a:t>
            </a:r>
            <a:r>
              <a:rPr lang="en-US" dirty="0">
                <a:solidFill>
                  <a:schemeClr val="tx1"/>
                </a:solidFill>
              </a:rPr>
              <a:t>Improving digital media literacy in the community</a:t>
            </a:r>
            <a:endParaRPr lang="en-AU" dirty="0">
              <a:solidFill>
                <a:schemeClr val="tx1"/>
              </a:solidFill>
            </a:endParaRPr>
          </a:p>
          <a:p>
            <a:endParaRPr lang="en-AU" dirty="0"/>
          </a:p>
          <a:p>
            <a:endParaRPr lang="en-AU" dirty="0"/>
          </a:p>
        </p:txBody>
      </p:sp>
      <p:sp>
        <p:nvSpPr>
          <p:cNvPr id="8" name="TextBox 7"/>
          <p:cNvSpPr txBox="1"/>
          <p:nvPr/>
        </p:nvSpPr>
        <p:spPr>
          <a:xfrm>
            <a:off x="5148064" y="2924944"/>
            <a:ext cx="914400" cy="914400"/>
          </a:xfrm>
          <a:prstGeom prst="rect">
            <a:avLst/>
          </a:prstGeom>
        </p:spPr>
        <p:txBody>
          <a:bodyPr vert="horz" wrap="none" lIns="91440" tIns="45720" rIns="91440" bIns="45720" rtlCol="0">
            <a:normAutofit/>
          </a:bodyPr>
          <a:lstStyle/>
          <a:p>
            <a:endParaRPr lang="en-AU" dirty="0"/>
          </a:p>
        </p:txBody>
      </p:sp>
      <p:sp>
        <p:nvSpPr>
          <p:cNvPr id="14" name="Content Placeholder 2"/>
          <p:cNvSpPr txBox="1">
            <a:spLocks/>
          </p:cNvSpPr>
          <p:nvPr/>
        </p:nvSpPr>
        <p:spPr>
          <a:xfrm>
            <a:off x="4572000" y="1758777"/>
            <a:ext cx="4511148" cy="126474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b="1" dirty="0">
                <a:solidFill>
                  <a:schemeClr val="tx1"/>
                </a:solidFill>
              </a:rPr>
              <a:t>Rec 13: </a:t>
            </a:r>
            <a:r>
              <a:rPr lang="en-AU" dirty="0">
                <a:solidFill>
                  <a:schemeClr val="tx1"/>
                </a:solidFill>
              </a:rPr>
              <a:t>Digital media literacy in schools</a:t>
            </a:r>
          </a:p>
          <a:p>
            <a:endParaRPr lang="en-AU" dirty="0"/>
          </a:p>
          <a:p>
            <a:endParaRPr lang="en-AU" dirty="0"/>
          </a:p>
        </p:txBody>
      </p:sp>
      <p:sp>
        <p:nvSpPr>
          <p:cNvPr id="23" name="TextBox 22"/>
          <p:cNvSpPr txBox="1"/>
          <p:nvPr/>
        </p:nvSpPr>
        <p:spPr>
          <a:xfrm rot="19996058">
            <a:off x="5780966" y="4056043"/>
            <a:ext cx="914400" cy="914400"/>
          </a:xfrm>
          <a:prstGeom prst="rect">
            <a:avLst/>
          </a:prstGeom>
        </p:spPr>
        <p:txBody>
          <a:bodyPr vert="horz" wrap="none" lIns="91440" tIns="45720" rIns="91440" bIns="45720" rtlCol="0">
            <a:normAutofit/>
          </a:bodyPr>
          <a:lstStyle/>
          <a:p>
            <a:r>
              <a:rPr lang="en-AU" dirty="0">
                <a:solidFill>
                  <a:schemeClr val="bg1"/>
                </a:solidFill>
                <a:latin typeface="Candara" panose="020E0502030303020204" pitchFamily="34" charset="0"/>
              </a:rPr>
              <a:t>ACMA</a:t>
            </a:r>
          </a:p>
        </p:txBody>
      </p:sp>
      <p:sp>
        <p:nvSpPr>
          <p:cNvPr id="10" name="Content Placeholder 2"/>
          <p:cNvSpPr txBox="1">
            <a:spLocks/>
          </p:cNvSpPr>
          <p:nvPr/>
        </p:nvSpPr>
        <p:spPr>
          <a:xfrm>
            <a:off x="683568" y="3636227"/>
            <a:ext cx="4050540" cy="2529078"/>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dirty="0"/>
              <a:t> </a:t>
            </a:r>
          </a:p>
          <a:p>
            <a:pPr marL="0" indent="0">
              <a:buFont typeface="Arial"/>
              <a:buNone/>
            </a:pPr>
            <a:r>
              <a:rPr lang="en-AU" b="1" dirty="0"/>
              <a:t>Rec 14: </a:t>
            </a:r>
            <a:r>
              <a:rPr lang="en-AU" dirty="0"/>
              <a:t>Monitoring digital platforms’ efforts to implement credibility signalling</a:t>
            </a:r>
          </a:p>
          <a:p>
            <a:endParaRPr lang="en-AU" dirty="0"/>
          </a:p>
          <a:p>
            <a:endParaRPr lang="en-AU" dirty="0"/>
          </a:p>
        </p:txBody>
      </p:sp>
      <p:sp>
        <p:nvSpPr>
          <p:cNvPr id="11" name="TextBox 10"/>
          <p:cNvSpPr txBox="1"/>
          <p:nvPr/>
        </p:nvSpPr>
        <p:spPr>
          <a:xfrm rot="19996058">
            <a:off x="5933366" y="4208443"/>
            <a:ext cx="914400" cy="914400"/>
          </a:xfrm>
          <a:prstGeom prst="rect">
            <a:avLst/>
          </a:prstGeom>
        </p:spPr>
        <p:txBody>
          <a:bodyPr vert="horz" wrap="none" lIns="91440" tIns="45720" rIns="91440" bIns="45720" rtlCol="0">
            <a:normAutofit/>
          </a:bodyPr>
          <a:lstStyle/>
          <a:p>
            <a:r>
              <a:rPr lang="en-AU" dirty="0">
                <a:solidFill>
                  <a:schemeClr val="bg1"/>
                </a:solidFill>
                <a:latin typeface="Candara" panose="020E0502030303020204" pitchFamily="34" charset="0"/>
              </a:rPr>
              <a:t>ACMA</a:t>
            </a:r>
          </a:p>
        </p:txBody>
      </p:sp>
      <p:sp>
        <p:nvSpPr>
          <p:cNvPr id="12" name="Content Placeholder 2"/>
          <p:cNvSpPr txBox="1">
            <a:spLocks/>
          </p:cNvSpPr>
          <p:nvPr/>
        </p:nvSpPr>
        <p:spPr>
          <a:xfrm>
            <a:off x="4572000" y="4205769"/>
            <a:ext cx="4464496" cy="210199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b="1" dirty="0"/>
              <a:t>Rec 15: </a:t>
            </a:r>
            <a:r>
              <a:rPr lang="en-AU" dirty="0"/>
              <a:t>Industry code to govern digital platforms’ handling of complaints about disinformation</a:t>
            </a:r>
          </a:p>
          <a:p>
            <a:endParaRPr lang="en-AU" dirty="0"/>
          </a:p>
          <a:p>
            <a:endParaRPr lang="en-AU" dirty="0"/>
          </a:p>
        </p:txBody>
      </p:sp>
    </p:spTree>
    <p:extLst>
      <p:ext uri="{BB962C8B-B14F-4D97-AF65-F5344CB8AC3E}">
        <p14:creationId xmlns:p14="http://schemas.microsoft.com/office/powerpoint/2010/main" val="1029459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208912" cy="2016224"/>
          </a:xfrm>
        </p:spPr>
        <p:txBody>
          <a:bodyPr/>
          <a:lstStyle/>
          <a:p>
            <a:pPr algn="ctr"/>
            <a:r>
              <a:rPr lang="en-AU" dirty="0"/>
              <a:t>Key Findings and Recommendations: </a:t>
            </a:r>
            <a:br>
              <a:rPr lang="en-AU" dirty="0"/>
            </a:br>
            <a:r>
              <a:rPr lang="en-AU" dirty="0"/>
              <a:t>Digital platforms and consumers  </a:t>
            </a:r>
          </a:p>
        </p:txBody>
      </p:sp>
    </p:spTree>
    <p:extLst>
      <p:ext uri="{BB962C8B-B14F-4D97-AF65-F5344CB8AC3E}">
        <p14:creationId xmlns:p14="http://schemas.microsoft.com/office/powerpoint/2010/main" val="2356046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consumer and data protection</a:t>
            </a:r>
          </a:p>
        </p:txBody>
      </p:sp>
      <p:sp>
        <p:nvSpPr>
          <p:cNvPr id="3" name="Content Placeholder 2"/>
          <p:cNvSpPr>
            <a:spLocks noGrp="1"/>
          </p:cNvSpPr>
          <p:nvPr>
            <p:ph sz="half" idx="1"/>
          </p:nvPr>
        </p:nvSpPr>
        <p:spPr>
          <a:xfrm>
            <a:off x="468000" y="1558800"/>
            <a:ext cx="8208456" cy="4536000"/>
          </a:xfrm>
        </p:spPr>
        <p:txBody>
          <a:bodyPr/>
          <a:lstStyle/>
          <a:p>
            <a:r>
              <a:rPr lang="en-AU" dirty="0"/>
              <a:t>Consumers do not fully understand or have enough control over the collection of user data by digital platforms (and other businesses):</a:t>
            </a:r>
          </a:p>
          <a:p>
            <a:pPr lvl="1">
              <a:buFont typeface="Wingdings" panose="05000000000000000000" pitchFamily="2" charset="2"/>
              <a:buChar char="Ø"/>
            </a:pPr>
            <a:r>
              <a:rPr lang="en-AU" dirty="0"/>
              <a:t>information asymmetry </a:t>
            </a:r>
          </a:p>
          <a:p>
            <a:pPr lvl="1">
              <a:buFont typeface="Wingdings" panose="05000000000000000000" pitchFamily="2" charset="2"/>
              <a:buChar char="Ø"/>
            </a:pPr>
            <a:r>
              <a:rPr lang="en-AU" dirty="0"/>
              <a:t>bargaining power held by digital platforms </a:t>
            </a:r>
          </a:p>
          <a:p>
            <a:endParaRPr lang="en-AU" dirty="0"/>
          </a:p>
        </p:txBody>
      </p:sp>
      <p:pic>
        <p:nvPicPr>
          <p:cNvPr id="5" name="Picture 4"/>
          <p:cNvPicPr>
            <a:picLocks noChangeAspect="1"/>
          </p:cNvPicPr>
          <p:nvPr/>
        </p:nvPicPr>
        <p:blipFill>
          <a:blip r:embed="rId3"/>
          <a:stretch>
            <a:fillRect/>
          </a:stretch>
        </p:blipFill>
        <p:spPr>
          <a:xfrm>
            <a:off x="755576" y="4365104"/>
            <a:ext cx="7243587" cy="1584176"/>
          </a:xfrm>
          <a:prstGeom prst="rect">
            <a:avLst/>
          </a:prstGeom>
        </p:spPr>
      </p:pic>
    </p:spTree>
    <p:extLst>
      <p:ext uri="{BB962C8B-B14F-4D97-AF65-F5344CB8AC3E}">
        <p14:creationId xmlns:p14="http://schemas.microsoft.com/office/powerpoint/2010/main" val="139434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consumer and data protection</a:t>
            </a:r>
          </a:p>
        </p:txBody>
      </p:sp>
      <p:sp>
        <p:nvSpPr>
          <p:cNvPr id="3" name="Content Placeholder 2"/>
          <p:cNvSpPr>
            <a:spLocks noGrp="1"/>
          </p:cNvSpPr>
          <p:nvPr>
            <p:ph sz="half" idx="1"/>
          </p:nvPr>
        </p:nvSpPr>
        <p:spPr>
          <a:xfrm>
            <a:off x="468000" y="1558800"/>
            <a:ext cx="8424480" cy="4536000"/>
          </a:xfrm>
        </p:spPr>
        <p:txBody>
          <a:bodyPr/>
          <a:lstStyle/>
          <a:p>
            <a:r>
              <a:rPr lang="en-AU" sz="2000" dirty="0"/>
              <a:t>Digital platforms can collect large amounts of data beyond what the user actively provides</a:t>
            </a:r>
          </a:p>
          <a:p>
            <a:endParaRPr lang="en-AU" dirty="0"/>
          </a:p>
        </p:txBody>
      </p:sp>
      <p:pic>
        <p:nvPicPr>
          <p:cNvPr id="5" name="Picture 2" descr="https://which-50.com/wp-content/uploads/2019/08/7.-Percentage-of-tracking-links.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784887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 and Context</a:t>
            </a:r>
          </a:p>
        </p:txBody>
      </p:sp>
      <p:sp>
        <p:nvSpPr>
          <p:cNvPr id="3" name="Content Placeholder 2"/>
          <p:cNvSpPr>
            <a:spLocks noGrp="1"/>
          </p:cNvSpPr>
          <p:nvPr>
            <p:ph sz="quarter" idx="10"/>
          </p:nvPr>
        </p:nvSpPr>
        <p:spPr>
          <a:xfrm>
            <a:off x="468312" y="1268760"/>
            <a:ext cx="8136135" cy="3240360"/>
          </a:xfrm>
        </p:spPr>
        <p:txBody>
          <a:bodyPr>
            <a:noAutofit/>
          </a:bodyPr>
          <a:lstStyle/>
          <a:p>
            <a:pPr marL="571500" indent="-432000"/>
            <a:r>
              <a:rPr lang="en-US" sz="2000" dirty="0"/>
              <a:t>This Inquiry was part of 2017 media reform package which abolished the two-out-of-three ownership and 75% reach rules</a:t>
            </a:r>
          </a:p>
          <a:p>
            <a:pPr marL="139500" indent="0">
              <a:buNone/>
            </a:pPr>
            <a:endParaRPr lang="en-US" sz="2000" dirty="0"/>
          </a:p>
          <a:p>
            <a:pPr marL="571500" indent="-432000"/>
            <a:r>
              <a:rPr lang="en-US" sz="2000" dirty="0"/>
              <a:t>Underlying concern with how digital platforms have impacted advertising and media markets</a:t>
            </a:r>
          </a:p>
          <a:p>
            <a:pPr marL="139500" indent="0">
              <a:buNone/>
            </a:pPr>
            <a:endParaRPr lang="en-US" sz="2000" dirty="0"/>
          </a:p>
          <a:p>
            <a:pPr marL="539550" lvl="1" indent="0">
              <a:buNone/>
            </a:pPr>
            <a:r>
              <a:rPr lang="en-US" sz="2000" dirty="0"/>
              <a:t>		Particularly the consequences of digital platforms 		increasing share of advertising expenditure for news 		and journalism </a:t>
            </a:r>
          </a:p>
          <a:p>
            <a:pPr marL="539550" lvl="1" indent="0">
              <a:buNone/>
            </a:pPr>
            <a:endParaRPr lang="en-US" sz="2000" dirty="0"/>
          </a:p>
          <a:p>
            <a:pPr marL="539550" lvl="1" indent="0">
              <a:buNone/>
            </a:pPr>
            <a:endParaRPr lang="en-US" sz="2000" dirty="0"/>
          </a:p>
          <a:p>
            <a:pPr marL="539550" lvl="1" indent="0">
              <a:buNone/>
            </a:pPr>
            <a:endParaRPr lang="en-US" sz="2000" dirty="0"/>
          </a:p>
          <a:p>
            <a:pPr marL="571500" indent="-432000"/>
            <a:endParaRPr lang="en-US" sz="2000" dirty="0"/>
          </a:p>
          <a:p>
            <a:pPr marL="571500" indent="-457200"/>
            <a:endParaRPr lang="en-US" sz="2000" dirty="0"/>
          </a:p>
          <a:p>
            <a:pPr marL="571500" indent="-457200"/>
            <a:endParaRPr lang="en-US" sz="2000" dirty="0"/>
          </a:p>
          <a:p>
            <a:pPr marL="114300" indent="0">
              <a:buNone/>
            </a:pPr>
            <a:endParaRPr lang="en-US" sz="2000" dirty="0"/>
          </a:p>
        </p:txBody>
      </p:sp>
      <p:sp>
        <p:nvSpPr>
          <p:cNvPr id="4" name="Right Arrow 3"/>
          <p:cNvSpPr/>
          <p:nvPr/>
        </p:nvSpPr>
        <p:spPr>
          <a:xfrm>
            <a:off x="1259632" y="3645024"/>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364002" y="4509120"/>
            <a:ext cx="8208912" cy="17281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marL="800100" lvl="1" indent="-342900" defTabSz="457200">
              <a:lnSpc>
                <a:spcPct val="80000"/>
              </a:lnSpc>
              <a:spcBef>
                <a:spcPct val="20000"/>
              </a:spcBef>
              <a:buFont typeface="Arial" panose="020B0604020202020204" pitchFamily="34" charset="0"/>
              <a:buChar char="•"/>
            </a:pPr>
            <a:r>
              <a:rPr lang="en-AU" sz="2000" dirty="0">
                <a:solidFill>
                  <a:schemeClr val="accent3"/>
                </a:solidFill>
                <a:cs typeface="Arial" pitchFamily="34" charset="0"/>
              </a:rPr>
              <a:t>One of a number of ACCC inquiries directed by the Treasurer (others include retail electricity pricing, residential mortgage prices).</a:t>
            </a:r>
            <a:br>
              <a:rPr lang="en-AU" sz="2000" dirty="0">
                <a:solidFill>
                  <a:schemeClr val="accent3"/>
                </a:solidFill>
                <a:cs typeface="Arial" pitchFamily="34" charset="0"/>
              </a:rPr>
            </a:br>
            <a:endParaRPr lang="en-AU" sz="2000" dirty="0">
              <a:solidFill>
                <a:schemeClr val="accent3"/>
              </a:solidFill>
              <a:cs typeface="Arial" pitchFamily="34" charset="0"/>
            </a:endParaRPr>
          </a:p>
        </p:txBody>
      </p:sp>
    </p:spTree>
    <p:extLst>
      <p:ext uri="{BB962C8B-B14F-4D97-AF65-F5344CB8AC3E}">
        <p14:creationId xmlns:p14="http://schemas.microsoft.com/office/powerpoint/2010/main" val="1169407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consumer and data protection</a:t>
            </a:r>
          </a:p>
        </p:txBody>
      </p:sp>
      <p:sp>
        <p:nvSpPr>
          <p:cNvPr id="3" name="Content Placeholder 2"/>
          <p:cNvSpPr>
            <a:spLocks noGrp="1"/>
          </p:cNvSpPr>
          <p:nvPr>
            <p:ph sz="quarter" idx="10"/>
          </p:nvPr>
        </p:nvSpPr>
        <p:spPr>
          <a:xfrm>
            <a:off x="539552" y="1484784"/>
            <a:ext cx="7704856" cy="4248472"/>
          </a:xfrm>
        </p:spPr>
        <p:txBody>
          <a:bodyPr>
            <a:normAutofit/>
          </a:bodyPr>
          <a:lstStyle/>
          <a:p>
            <a:r>
              <a:rPr lang="en-AU" sz="2400" dirty="0"/>
              <a:t>Some digital platforms design user interfaces that lead users to make privacy-intrusive selections by appealing to behavioural biases</a:t>
            </a:r>
            <a:br>
              <a:rPr lang="en-AU" sz="2400" dirty="0"/>
            </a:br>
            <a:endParaRPr lang="en-AU" sz="2400" dirty="0"/>
          </a:p>
          <a:p>
            <a:r>
              <a:rPr lang="en-AU" sz="2400" dirty="0"/>
              <a:t>The existing regulatory framework does not effectively deter certain data practices that exploit the information asymmetries and bargaining power imbalances between digital platforms and consumers.</a:t>
            </a:r>
          </a:p>
          <a:p>
            <a:endParaRPr lang="en-AU" dirty="0"/>
          </a:p>
          <a:p>
            <a:endParaRPr lang="en-AU" dirty="0"/>
          </a:p>
          <a:p>
            <a:endParaRPr lang="en-AU" dirty="0"/>
          </a:p>
        </p:txBody>
      </p:sp>
      <p:pic>
        <p:nvPicPr>
          <p:cNvPr id="25602" name="Picture 2" descr="See the source imag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88024" y="4869160"/>
            <a:ext cx="2345033"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42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5085184"/>
            <a:ext cx="2736304" cy="1643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Digital platforms: consumer and data protection </a:t>
            </a:r>
          </a:p>
        </p:txBody>
      </p:sp>
      <p:sp>
        <p:nvSpPr>
          <p:cNvPr id="3" name="Content Placeholder 2"/>
          <p:cNvSpPr>
            <a:spLocks noGrp="1"/>
          </p:cNvSpPr>
          <p:nvPr>
            <p:ph sz="quarter" idx="10"/>
          </p:nvPr>
        </p:nvSpPr>
        <p:spPr>
          <a:xfrm>
            <a:off x="468312" y="1557338"/>
            <a:ext cx="8064127" cy="3743870"/>
          </a:xfrm>
        </p:spPr>
        <p:txBody>
          <a:bodyPr>
            <a:normAutofit fontScale="85000" lnSpcReduction="20000"/>
          </a:bodyPr>
          <a:lstStyle/>
          <a:p>
            <a:r>
              <a:rPr lang="en-AU" b="1" dirty="0"/>
              <a:t>Consumer harms </a:t>
            </a:r>
            <a:r>
              <a:rPr lang="en-AU" dirty="0"/>
              <a:t>can include:</a:t>
            </a:r>
          </a:p>
          <a:p>
            <a:pPr marL="0" indent="0">
              <a:buNone/>
            </a:pPr>
            <a:endParaRPr lang="en-AU" dirty="0"/>
          </a:p>
          <a:p>
            <a:pPr lvl="1">
              <a:buFont typeface="Wingdings" panose="05000000000000000000" pitchFamily="2" charset="2"/>
              <a:buChar char="Ø"/>
            </a:pPr>
            <a:r>
              <a:rPr lang="en-US" dirty="0"/>
              <a:t>decreased privacy</a:t>
            </a:r>
          </a:p>
          <a:p>
            <a:pPr lvl="1">
              <a:buFont typeface="Wingdings" panose="05000000000000000000" pitchFamily="2" charset="2"/>
              <a:buChar char="Ø"/>
            </a:pPr>
            <a:r>
              <a:rPr lang="en-US" dirty="0"/>
              <a:t>risks</a:t>
            </a:r>
            <a:r>
              <a:rPr lang="en-AU" dirty="0"/>
              <a:t> from increased profiling for commercial interests such as manipulation and loss of autonomy </a:t>
            </a:r>
          </a:p>
          <a:p>
            <a:pPr lvl="1">
              <a:buFont typeface="Wingdings" panose="05000000000000000000" pitchFamily="2" charset="2"/>
              <a:buChar char="Ø"/>
            </a:pPr>
            <a:r>
              <a:rPr lang="en-AU" dirty="0"/>
              <a:t>risks of discrimination and exclusion, which are heightened for vulnerable consumers including children</a:t>
            </a:r>
          </a:p>
          <a:p>
            <a:pPr lvl="1">
              <a:buFont typeface="Wingdings" panose="05000000000000000000" pitchFamily="2" charset="2"/>
              <a:buChar char="Ø"/>
            </a:pPr>
            <a:r>
              <a:rPr lang="en-AU" dirty="0"/>
              <a:t>reduced competition on the quality of privacy offered</a:t>
            </a:r>
          </a:p>
          <a:p>
            <a:pPr lvl="1">
              <a:buFont typeface="Wingdings" panose="05000000000000000000" pitchFamily="2" charset="2"/>
              <a:buChar char="Ø"/>
            </a:pPr>
            <a:r>
              <a:rPr lang="en-AU" dirty="0"/>
              <a:t>loss of consumer trust in data based innovation </a:t>
            </a:r>
          </a:p>
        </p:txBody>
      </p:sp>
    </p:spTree>
    <p:extLst>
      <p:ext uri="{BB962C8B-B14F-4D97-AF65-F5344CB8AC3E}">
        <p14:creationId xmlns:p14="http://schemas.microsoft.com/office/powerpoint/2010/main" val="378775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 practices and consumer harms extend beyond digital platforms </a:t>
            </a:r>
          </a:p>
        </p:txBody>
      </p:sp>
      <p:sp>
        <p:nvSpPr>
          <p:cNvPr id="3" name="Content Placeholder 2"/>
          <p:cNvSpPr>
            <a:spLocks noGrp="1"/>
          </p:cNvSpPr>
          <p:nvPr>
            <p:ph sz="quarter" idx="10"/>
          </p:nvPr>
        </p:nvSpPr>
        <p:spPr/>
        <p:txBody>
          <a:bodyPr>
            <a:normAutofit/>
          </a:bodyPr>
          <a:lstStyle/>
          <a:p>
            <a:pPr lvl="1">
              <a:buFont typeface="Wingdings" panose="05000000000000000000" pitchFamily="2" charset="2"/>
              <a:buChar char="Ø"/>
            </a:pPr>
            <a:r>
              <a:rPr lang="en-US" dirty="0"/>
              <a:t>Consumer</a:t>
            </a:r>
            <a:r>
              <a:rPr lang="en-AU" dirty="0"/>
              <a:t> concerns were not confined to digital platforms</a:t>
            </a:r>
          </a:p>
          <a:p>
            <a:pPr lvl="1">
              <a:buFont typeface="Wingdings" panose="05000000000000000000" pitchFamily="2" charset="2"/>
              <a:buChar char="Ø"/>
            </a:pPr>
            <a:r>
              <a:rPr lang="en-AU" dirty="0"/>
              <a:t>Other sectors employ similar data practices to those practices of digital platforms which raise concern  </a:t>
            </a:r>
          </a:p>
          <a:p>
            <a:pPr lvl="1">
              <a:buFont typeface="Wingdings" panose="05000000000000000000" pitchFamily="2" charset="2"/>
              <a:buChar char="Ø"/>
            </a:pPr>
            <a:r>
              <a:rPr lang="en-AU" dirty="0"/>
              <a:t>Led to a recommendation for an economy- wide approach as well as an industry-specific code to address specific conduct by digital platforms.</a:t>
            </a:r>
          </a:p>
        </p:txBody>
      </p:sp>
    </p:spTree>
    <p:extLst>
      <p:ext uri="{BB962C8B-B14F-4D97-AF65-F5344CB8AC3E}">
        <p14:creationId xmlns:p14="http://schemas.microsoft.com/office/powerpoint/2010/main" val="24490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need for reform</a:t>
            </a:r>
          </a:p>
        </p:txBody>
      </p:sp>
      <p:sp>
        <p:nvSpPr>
          <p:cNvPr id="3" name="Content Placeholder 2"/>
          <p:cNvSpPr>
            <a:spLocks noGrp="1"/>
          </p:cNvSpPr>
          <p:nvPr>
            <p:ph sz="quarter" idx="10"/>
          </p:nvPr>
        </p:nvSpPr>
        <p:spPr/>
        <p:txBody>
          <a:bodyPr>
            <a:normAutofit fontScale="92500"/>
          </a:bodyPr>
          <a:lstStyle/>
          <a:p>
            <a:r>
              <a:rPr lang="en-AU" dirty="0"/>
              <a:t>Since the Privacy Act was enacted 30 years ago, the Internet has radically changed how personal information is now processed by businesses</a:t>
            </a:r>
          </a:p>
          <a:p>
            <a:r>
              <a:rPr lang="en-AU" dirty="0"/>
              <a:t>The </a:t>
            </a:r>
            <a:r>
              <a:rPr lang="en-AU" b="1" dirty="0"/>
              <a:t>need for reform </a:t>
            </a:r>
            <a:r>
              <a:rPr lang="en-AU" dirty="0"/>
              <a:t>is demonstrated by: </a:t>
            </a:r>
          </a:p>
          <a:p>
            <a:pPr lvl="1">
              <a:buFont typeface="Wingdings" panose="05000000000000000000" pitchFamily="2" charset="2"/>
              <a:buChar char="Ø"/>
            </a:pPr>
            <a:r>
              <a:rPr lang="en-AU" dirty="0"/>
              <a:t>the problematic data practices identified in the Inquiry (e.g. confusing terms of service and ineffective user controls)</a:t>
            </a:r>
          </a:p>
          <a:p>
            <a:pPr lvl="1">
              <a:buFont typeface="Wingdings" panose="05000000000000000000" pitchFamily="2" charset="2"/>
              <a:buChar char="Ø"/>
            </a:pPr>
            <a:r>
              <a:rPr lang="en-AU" dirty="0"/>
              <a:t>the extent to which Australian laws are falling short of international standards (e.g. the GDPR)</a:t>
            </a:r>
          </a:p>
          <a:p>
            <a:pPr>
              <a:buFont typeface="Wingdings" panose="05000000000000000000" pitchFamily="2" charset="2"/>
              <a:buChar char="Ø"/>
            </a:pPr>
            <a:endParaRPr lang="en-AU" dirty="0"/>
          </a:p>
        </p:txBody>
      </p:sp>
    </p:spTree>
    <p:extLst>
      <p:ext uri="{BB962C8B-B14F-4D97-AF65-F5344CB8AC3E}">
        <p14:creationId xmlns:p14="http://schemas.microsoft.com/office/powerpoint/2010/main" val="4074867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72" y="548680"/>
            <a:ext cx="8208912" cy="868958"/>
          </a:xfrm>
        </p:spPr>
        <p:txBody>
          <a:bodyPr/>
          <a:lstStyle/>
          <a:p>
            <a:r>
              <a:rPr lang="en-AU" dirty="0"/>
              <a:t>Recommendations for privacy law reform</a:t>
            </a:r>
          </a:p>
        </p:txBody>
      </p:sp>
      <p:sp>
        <p:nvSpPr>
          <p:cNvPr id="3" name="Content Placeholder 2"/>
          <p:cNvSpPr>
            <a:spLocks noGrp="1"/>
          </p:cNvSpPr>
          <p:nvPr>
            <p:ph sz="quarter" idx="10"/>
          </p:nvPr>
        </p:nvSpPr>
        <p:spPr>
          <a:xfrm>
            <a:off x="492900" y="1700808"/>
            <a:ext cx="5131273" cy="1936610"/>
          </a:xfrm>
        </p:spPr>
        <p:txBody>
          <a:bodyPr>
            <a:normAutofit fontScale="92500" lnSpcReduction="20000"/>
          </a:bodyPr>
          <a:lstStyle/>
          <a:p>
            <a:pPr marL="0" indent="0">
              <a:buNone/>
            </a:pPr>
            <a:r>
              <a:rPr lang="en-AU" b="1" dirty="0"/>
              <a:t>Rec 16: </a:t>
            </a:r>
            <a:r>
              <a:rPr lang="en-US" dirty="0"/>
              <a:t>Strengthen protections in the Privacy Act </a:t>
            </a:r>
          </a:p>
          <a:p>
            <a:pPr marL="0" indent="0">
              <a:buNone/>
            </a:pPr>
            <a:endParaRPr lang="en-US" dirty="0"/>
          </a:p>
          <a:p>
            <a:pPr marL="0" indent="0">
              <a:buNone/>
            </a:pPr>
            <a:r>
              <a:rPr lang="en-AU" b="1" dirty="0"/>
              <a:t>Rec 17: </a:t>
            </a:r>
            <a:r>
              <a:rPr lang="en-AU" dirty="0"/>
              <a:t>Broader reform </a:t>
            </a:r>
            <a:br>
              <a:rPr lang="en-AU" dirty="0"/>
            </a:br>
            <a:r>
              <a:rPr lang="en-AU" dirty="0"/>
              <a:t>of Australian privacy law</a:t>
            </a:r>
          </a:p>
          <a:p>
            <a:pPr marL="0" indent="0">
              <a:buNone/>
            </a:pPr>
            <a:endParaRPr lang="en-AU" dirty="0"/>
          </a:p>
          <a:p>
            <a:pPr marL="0" indent="0">
              <a:buNone/>
            </a:pPr>
            <a:endParaRPr lang="en-AU" dirty="0"/>
          </a:p>
          <a:p>
            <a:pPr>
              <a:buFontTx/>
              <a:buChar char="-"/>
            </a:pPr>
            <a:endParaRPr lang="en-AU" dirty="0"/>
          </a:p>
          <a:p>
            <a:endParaRPr lang="en-AU" dirty="0"/>
          </a:p>
        </p:txBody>
      </p:sp>
      <p:sp>
        <p:nvSpPr>
          <p:cNvPr id="8" name="TextBox 7"/>
          <p:cNvSpPr txBox="1"/>
          <p:nvPr/>
        </p:nvSpPr>
        <p:spPr>
          <a:xfrm>
            <a:off x="5148064" y="2924944"/>
            <a:ext cx="914400" cy="914400"/>
          </a:xfrm>
          <a:prstGeom prst="rect">
            <a:avLst/>
          </a:prstGeom>
        </p:spPr>
        <p:txBody>
          <a:bodyPr vert="horz" wrap="none" lIns="91440" tIns="45720" rIns="91440" bIns="45720" rtlCol="0">
            <a:normAutofit/>
          </a:bodyPr>
          <a:lstStyle/>
          <a:p>
            <a:endParaRPr lang="en-AU" dirty="0"/>
          </a:p>
        </p:txBody>
      </p:sp>
      <p:sp>
        <p:nvSpPr>
          <p:cNvPr id="14" name="Content Placeholder 2"/>
          <p:cNvSpPr txBox="1">
            <a:spLocks/>
          </p:cNvSpPr>
          <p:nvPr/>
        </p:nvSpPr>
        <p:spPr>
          <a:xfrm>
            <a:off x="492900" y="3581261"/>
            <a:ext cx="5039792" cy="216059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dirty="0"/>
              <a:t> </a:t>
            </a:r>
          </a:p>
          <a:p>
            <a:endParaRPr lang="en-AU" dirty="0"/>
          </a:p>
          <a:p>
            <a:endParaRPr lang="en-AU" dirty="0"/>
          </a:p>
        </p:txBody>
      </p:sp>
      <p:sp>
        <p:nvSpPr>
          <p:cNvPr id="23" name="TextBox 22"/>
          <p:cNvSpPr txBox="1"/>
          <p:nvPr/>
        </p:nvSpPr>
        <p:spPr>
          <a:xfrm rot="19996058">
            <a:off x="5780966" y="4056043"/>
            <a:ext cx="914400" cy="914400"/>
          </a:xfrm>
          <a:prstGeom prst="rect">
            <a:avLst/>
          </a:prstGeom>
        </p:spPr>
        <p:txBody>
          <a:bodyPr vert="horz" wrap="none" lIns="91440" tIns="45720" rIns="91440" bIns="45720" rtlCol="0">
            <a:normAutofit/>
          </a:bodyPr>
          <a:lstStyle/>
          <a:p>
            <a:r>
              <a:rPr lang="en-AU" dirty="0">
                <a:solidFill>
                  <a:schemeClr val="bg1"/>
                </a:solidFill>
                <a:latin typeface="Candara" panose="020E0502030303020204" pitchFamily="34" charset="0"/>
              </a:rPr>
              <a:t>ACMA</a:t>
            </a:r>
          </a:p>
        </p:txBody>
      </p:sp>
      <p:sp>
        <p:nvSpPr>
          <p:cNvPr id="9" name="AutoShape 16" descr="Image result for privacy co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0" name="Rectangle 9"/>
          <p:cNvSpPr/>
          <p:nvPr/>
        </p:nvSpPr>
        <p:spPr>
          <a:xfrm>
            <a:off x="2627783" y="3907057"/>
            <a:ext cx="5831611" cy="2092881"/>
          </a:xfrm>
          <a:prstGeom prst="rect">
            <a:avLst/>
          </a:prstGeom>
        </p:spPr>
        <p:txBody>
          <a:bodyPr wrap="square">
            <a:spAutoFit/>
          </a:bodyPr>
          <a:lstStyle/>
          <a:p>
            <a:r>
              <a:rPr lang="en-AU" sz="2600" b="1" dirty="0"/>
              <a:t>Rec 18: </a:t>
            </a:r>
            <a:r>
              <a:rPr lang="en-AU" sz="2600" dirty="0"/>
              <a:t>OAIC Privacy Code for digital platforms</a:t>
            </a:r>
          </a:p>
          <a:p>
            <a:endParaRPr lang="en-AU" sz="2600" dirty="0"/>
          </a:p>
          <a:p>
            <a:r>
              <a:rPr lang="en-AU" sz="2600" b="1" dirty="0"/>
              <a:t>Rec </a:t>
            </a:r>
            <a:r>
              <a:rPr lang="en-US" sz="2600" b="1" dirty="0"/>
              <a:t>19: </a:t>
            </a:r>
            <a:r>
              <a:rPr lang="en-US" sz="2600" dirty="0"/>
              <a:t>Statutory tort for serious invasions of privacy</a:t>
            </a:r>
            <a:endParaRPr lang="en-AU" sz="2600" dirty="0"/>
          </a:p>
        </p:txBody>
      </p:sp>
      <p:pic>
        <p:nvPicPr>
          <p:cNvPr id="266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65731">
            <a:off x="836035" y="3923298"/>
            <a:ext cx="1624237" cy="2035764"/>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7379" y="1687277"/>
            <a:ext cx="2212816" cy="165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 for consumer law reform</a:t>
            </a:r>
          </a:p>
        </p:txBody>
      </p:sp>
      <p:sp>
        <p:nvSpPr>
          <p:cNvPr id="3" name="Content Placeholder 2"/>
          <p:cNvSpPr>
            <a:spLocks noGrp="1"/>
          </p:cNvSpPr>
          <p:nvPr>
            <p:ph sz="quarter" idx="10"/>
          </p:nvPr>
        </p:nvSpPr>
        <p:spPr>
          <a:xfrm>
            <a:off x="492900" y="1556792"/>
            <a:ext cx="5131273" cy="2088232"/>
          </a:xfrm>
        </p:spPr>
        <p:txBody>
          <a:bodyPr>
            <a:normAutofit/>
          </a:bodyPr>
          <a:lstStyle/>
          <a:p>
            <a:pPr marL="0" indent="0">
              <a:buNone/>
            </a:pPr>
            <a:r>
              <a:rPr lang="en-AU" dirty="0"/>
              <a:t> </a:t>
            </a:r>
          </a:p>
          <a:p>
            <a:pPr marL="0" indent="0">
              <a:buNone/>
            </a:pPr>
            <a:r>
              <a:rPr lang="en-AU" b="1" dirty="0"/>
              <a:t>Rec </a:t>
            </a:r>
            <a:r>
              <a:rPr lang="en-US" b="1" dirty="0"/>
              <a:t>20: </a:t>
            </a:r>
            <a:r>
              <a:rPr lang="en-US" dirty="0"/>
              <a:t>Prohibition against Unfair Contract Terms</a:t>
            </a:r>
            <a:endParaRPr lang="en-AU" dirty="0"/>
          </a:p>
          <a:p>
            <a:pPr marL="0" indent="0">
              <a:buNone/>
            </a:pPr>
            <a:endParaRPr lang="en-AU" dirty="0"/>
          </a:p>
          <a:p>
            <a:endParaRPr lang="en-AU" dirty="0"/>
          </a:p>
          <a:p>
            <a:endParaRPr lang="en-AU" dirty="0"/>
          </a:p>
        </p:txBody>
      </p:sp>
      <p:sp>
        <p:nvSpPr>
          <p:cNvPr id="8" name="TextBox 7"/>
          <p:cNvSpPr txBox="1"/>
          <p:nvPr/>
        </p:nvSpPr>
        <p:spPr>
          <a:xfrm>
            <a:off x="5148064" y="2924944"/>
            <a:ext cx="914400" cy="914400"/>
          </a:xfrm>
          <a:prstGeom prst="rect">
            <a:avLst/>
          </a:prstGeom>
        </p:spPr>
        <p:txBody>
          <a:bodyPr vert="horz" wrap="none" lIns="91440" tIns="45720" rIns="91440" bIns="45720" rtlCol="0">
            <a:normAutofit/>
          </a:bodyPr>
          <a:lstStyle/>
          <a:p>
            <a:endParaRPr lang="en-AU" dirty="0"/>
          </a:p>
        </p:txBody>
      </p:sp>
      <p:sp>
        <p:nvSpPr>
          <p:cNvPr id="14" name="Content Placeholder 2"/>
          <p:cNvSpPr txBox="1">
            <a:spLocks/>
          </p:cNvSpPr>
          <p:nvPr/>
        </p:nvSpPr>
        <p:spPr>
          <a:xfrm>
            <a:off x="3542568" y="4106843"/>
            <a:ext cx="5039792" cy="216059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dirty="0"/>
              <a:t> </a:t>
            </a:r>
          </a:p>
          <a:p>
            <a:endParaRPr lang="en-AU" dirty="0"/>
          </a:p>
          <a:p>
            <a:endParaRPr lang="en-AU" dirty="0"/>
          </a:p>
        </p:txBody>
      </p:sp>
      <p:sp>
        <p:nvSpPr>
          <p:cNvPr id="23" name="TextBox 22"/>
          <p:cNvSpPr txBox="1"/>
          <p:nvPr/>
        </p:nvSpPr>
        <p:spPr>
          <a:xfrm rot="19996058">
            <a:off x="5780966" y="4056043"/>
            <a:ext cx="914400" cy="914400"/>
          </a:xfrm>
          <a:prstGeom prst="rect">
            <a:avLst/>
          </a:prstGeom>
        </p:spPr>
        <p:txBody>
          <a:bodyPr vert="horz" wrap="none" lIns="91440" tIns="45720" rIns="91440" bIns="45720" rtlCol="0">
            <a:normAutofit/>
          </a:bodyPr>
          <a:lstStyle/>
          <a:p>
            <a:r>
              <a:rPr lang="en-AU" dirty="0">
                <a:solidFill>
                  <a:schemeClr val="bg1"/>
                </a:solidFill>
                <a:latin typeface="Candara" panose="020E0502030303020204" pitchFamily="34" charset="0"/>
              </a:rPr>
              <a:t>ACMA</a:t>
            </a:r>
          </a:p>
        </p:txBody>
      </p:sp>
      <p:pic>
        <p:nvPicPr>
          <p:cNvPr id="2052" name="Picture 4" descr="Image result for accc consumer 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319" y="3645024"/>
            <a:ext cx="2153528" cy="2153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76372" y="4042167"/>
            <a:ext cx="4572000" cy="1292662"/>
          </a:xfrm>
          <a:prstGeom prst="rect">
            <a:avLst/>
          </a:prstGeom>
        </p:spPr>
        <p:txBody>
          <a:bodyPr>
            <a:spAutoFit/>
          </a:bodyPr>
          <a:lstStyle/>
          <a:p>
            <a:r>
              <a:rPr lang="en-AU" sz="2600" b="1" dirty="0"/>
              <a:t>Rec </a:t>
            </a:r>
            <a:r>
              <a:rPr lang="en-US" sz="2600" b="1" dirty="0"/>
              <a:t>21: </a:t>
            </a:r>
            <a:r>
              <a:rPr lang="en-AU" sz="2600" dirty="0"/>
              <a:t>Prohibition against certain unfair trading practices</a:t>
            </a:r>
          </a:p>
        </p:txBody>
      </p:sp>
      <p:pic>
        <p:nvPicPr>
          <p:cNvPr id="27650"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736204"/>
            <a:ext cx="2070033" cy="192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53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 for effective dispute resolution</a:t>
            </a:r>
          </a:p>
        </p:txBody>
      </p:sp>
      <p:sp>
        <p:nvSpPr>
          <p:cNvPr id="3" name="Content Placeholder 2"/>
          <p:cNvSpPr>
            <a:spLocks noGrp="1"/>
          </p:cNvSpPr>
          <p:nvPr>
            <p:ph sz="quarter" idx="10"/>
          </p:nvPr>
        </p:nvSpPr>
        <p:spPr>
          <a:xfrm>
            <a:off x="492900" y="1556792"/>
            <a:ext cx="5131273" cy="2088232"/>
          </a:xfrm>
        </p:spPr>
        <p:txBody>
          <a:bodyPr>
            <a:normAutofit/>
          </a:bodyPr>
          <a:lstStyle/>
          <a:p>
            <a:pPr marL="0" indent="0">
              <a:buNone/>
            </a:pPr>
            <a:r>
              <a:rPr lang="en-AU" dirty="0"/>
              <a:t> </a:t>
            </a:r>
          </a:p>
          <a:p>
            <a:pPr marL="0" indent="0">
              <a:buNone/>
            </a:pPr>
            <a:r>
              <a:rPr lang="en-AU" b="1" dirty="0"/>
              <a:t>Rec </a:t>
            </a:r>
            <a:r>
              <a:rPr lang="en-US" b="1" dirty="0"/>
              <a:t>22: </a:t>
            </a:r>
            <a:r>
              <a:rPr lang="en-AU" dirty="0"/>
              <a:t>Digital platforms to comply with internal dispute requirements</a:t>
            </a:r>
          </a:p>
          <a:p>
            <a:endParaRPr lang="en-AU" dirty="0"/>
          </a:p>
        </p:txBody>
      </p:sp>
      <p:sp>
        <p:nvSpPr>
          <p:cNvPr id="8" name="TextBox 7"/>
          <p:cNvSpPr txBox="1"/>
          <p:nvPr/>
        </p:nvSpPr>
        <p:spPr>
          <a:xfrm>
            <a:off x="5148064" y="2924944"/>
            <a:ext cx="914400" cy="914400"/>
          </a:xfrm>
          <a:prstGeom prst="rect">
            <a:avLst/>
          </a:prstGeom>
        </p:spPr>
        <p:txBody>
          <a:bodyPr vert="horz" wrap="none" lIns="91440" tIns="45720" rIns="91440" bIns="45720" rtlCol="0">
            <a:normAutofit/>
          </a:bodyPr>
          <a:lstStyle/>
          <a:p>
            <a:endParaRPr lang="en-AU" dirty="0"/>
          </a:p>
        </p:txBody>
      </p:sp>
      <p:sp>
        <p:nvSpPr>
          <p:cNvPr id="14" name="Content Placeholder 2"/>
          <p:cNvSpPr txBox="1">
            <a:spLocks/>
          </p:cNvSpPr>
          <p:nvPr/>
        </p:nvSpPr>
        <p:spPr>
          <a:xfrm>
            <a:off x="3542568" y="4106843"/>
            <a:ext cx="5039792" cy="2160597"/>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kern="1200" baseline="0">
                <a:solidFill>
                  <a:schemeClr val="accent3"/>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baseline="0">
                <a:solidFill>
                  <a:schemeClr val="accent3"/>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AU" dirty="0"/>
              <a:t> </a:t>
            </a:r>
          </a:p>
          <a:p>
            <a:endParaRPr lang="en-AU" dirty="0"/>
          </a:p>
          <a:p>
            <a:endParaRPr lang="en-AU" dirty="0"/>
          </a:p>
        </p:txBody>
      </p:sp>
      <p:sp>
        <p:nvSpPr>
          <p:cNvPr id="23" name="TextBox 22"/>
          <p:cNvSpPr txBox="1"/>
          <p:nvPr/>
        </p:nvSpPr>
        <p:spPr>
          <a:xfrm rot="19996058">
            <a:off x="5780966" y="4056043"/>
            <a:ext cx="914400" cy="914400"/>
          </a:xfrm>
          <a:prstGeom prst="rect">
            <a:avLst/>
          </a:prstGeom>
        </p:spPr>
        <p:txBody>
          <a:bodyPr vert="horz" wrap="none" lIns="91440" tIns="45720" rIns="91440" bIns="45720" rtlCol="0">
            <a:normAutofit/>
          </a:bodyPr>
          <a:lstStyle/>
          <a:p>
            <a:r>
              <a:rPr lang="en-AU" dirty="0">
                <a:solidFill>
                  <a:schemeClr val="bg1"/>
                </a:solidFill>
                <a:latin typeface="Candara" panose="020E0502030303020204" pitchFamily="34" charset="0"/>
              </a:rPr>
              <a:t>ACMA</a:t>
            </a:r>
          </a:p>
        </p:txBody>
      </p:sp>
      <p:sp>
        <p:nvSpPr>
          <p:cNvPr id="5" name="Rectangle 4"/>
          <p:cNvSpPr/>
          <p:nvPr/>
        </p:nvSpPr>
        <p:spPr>
          <a:xfrm>
            <a:off x="492900" y="3809731"/>
            <a:ext cx="7931020" cy="1384995"/>
          </a:xfrm>
          <a:prstGeom prst="rect">
            <a:avLst/>
          </a:prstGeom>
        </p:spPr>
        <p:txBody>
          <a:bodyPr wrap="square">
            <a:spAutoFit/>
          </a:bodyPr>
          <a:lstStyle/>
          <a:p>
            <a:r>
              <a:rPr lang="en-AU" sz="2800" b="1" dirty="0"/>
              <a:t>Rec 23: </a:t>
            </a:r>
            <a:r>
              <a:rPr lang="en-AU" sz="2800" dirty="0"/>
              <a:t>Establishment of ombudsman scheme to resolve complaints and disputes with platforms</a:t>
            </a:r>
          </a:p>
        </p:txBody>
      </p:sp>
      <p:pic>
        <p:nvPicPr>
          <p:cNvPr id="28674" name="Picture 2" descr="See the source image"/>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3434" y="2077985"/>
            <a:ext cx="2795336" cy="14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23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Digital Platforms Inquiry Final Report – summing up </a:t>
            </a:r>
          </a:p>
        </p:txBody>
      </p:sp>
      <p:sp>
        <p:nvSpPr>
          <p:cNvPr id="3" name="Content Placeholder 2"/>
          <p:cNvSpPr>
            <a:spLocks noGrp="1"/>
          </p:cNvSpPr>
          <p:nvPr>
            <p:ph sz="half" idx="1"/>
          </p:nvPr>
        </p:nvSpPr>
        <p:spPr>
          <a:xfrm>
            <a:off x="462211" y="1556792"/>
            <a:ext cx="8352472" cy="4176464"/>
          </a:xfrm>
        </p:spPr>
        <p:txBody>
          <a:bodyPr>
            <a:normAutofit fontScale="92500" lnSpcReduction="10000"/>
          </a:bodyPr>
          <a:lstStyle/>
          <a:p>
            <a:r>
              <a:rPr lang="en-AU" dirty="0"/>
              <a:t>A total of </a:t>
            </a:r>
            <a:r>
              <a:rPr lang="en-AU" b="1" dirty="0"/>
              <a:t>23 </a:t>
            </a:r>
            <a:r>
              <a:rPr lang="en-AU" dirty="0"/>
              <a:t>policy recommendations plus a </a:t>
            </a:r>
            <a:r>
              <a:rPr lang="en-AU" b="1" dirty="0"/>
              <a:t>direction</a:t>
            </a:r>
            <a:r>
              <a:rPr lang="en-AU" dirty="0"/>
              <a:t> for further consideration</a:t>
            </a:r>
            <a:br>
              <a:rPr lang="en-AU" dirty="0"/>
            </a:br>
            <a:r>
              <a:rPr lang="en-AU" dirty="0"/>
              <a:t> </a:t>
            </a:r>
          </a:p>
          <a:p>
            <a:r>
              <a:rPr lang="en-AU" dirty="0"/>
              <a:t>Australian Government expected to announce its response to the ACCC’s recommendations by the end of 2019.</a:t>
            </a:r>
          </a:p>
          <a:p>
            <a:endParaRPr lang="en-AU" dirty="0"/>
          </a:p>
          <a:p>
            <a:r>
              <a:rPr lang="en-AU" b="1" dirty="0"/>
              <a:t>Five</a:t>
            </a:r>
            <a:r>
              <a:rPr lang="en-AU" dirty="0"/>
              <a:t> enforcement cases against DPs</a:t>
            </a:r>
          </a:p>
          <a:p>
            <a:pPr lvl="1">
              <a:buFont typeface="Wingdings" panose="05000000000000000000" pitchFamily="2" charset="2"/>
              <a:buChar char="Ø"/>
            </a:pPr>
            <a:r>
              <a:rPr lang="en-AU" dirty="0"/>
              <a:t> four cases under consumer law</a:t>
            </a:r>
          </a:p>
          <a:p>
            <a:pPr lvl="1">
              <a:buFont typeface="Wingdings" panose="05000000000000000000" pitchFamily="2" charset="2"/>
              <a:buChar char="Ø"/>
            </a:pPr>
            <a:r>
              <a:rPr lang="en-AU" dirty="0"/>
              <a:t> one under competition law  </a:t>
            </a:r>
          </a:p>
          <a:p>
            <a:pPr lvl="1">
              <a:buFont typeface="Wingdings" panose="05000000000000000000" pitchFamily="2" charset="2"/>
              <a:buChar char="Ø"/>
            </a:pPr>
            <a:endParaRPr lang="en-AU" dirty="0"/>
          </a:p>
          <a:p>
            <a:endParaRPr lang="en-AU" b="1" dirty="0"/>
          </a:p>
          <a:p>
            <a:endParaRPr lang="en-AU" dirty="0"/>
          </a:p>
        </p:txBody>
      </p:sp>
    </p:spTree>
    <p:extLst>
      <p:ext uri="{BB962C8B-B14F-4D97-AF65-F5344CB8AC3E}">
        <p14:creationId xmlns:p14="http://schemas.microsoft.com/office/powerpoint/2010/main" val="3154806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stretch>
            <a:fillRect/>
          </a:stretch>
        </p:blipFill>
        <p:spPr>
          <a:xfrm>
            <a:off x="1043608" y="2492896"/>
            <a:ext cx="6923637" cy="4032448"/>
          </a:xfrm>
          <a:prstGeom prst="rect">
            <a:avLst/>
          </a:prstGeom>
        </p:spPr>
      </p:pic>
      <p:sp>
        <p:nvSpPr>
          <p:cNvPr id="2" name="Title 1"/>
          <p:cNvSpPr>
            <a:spLocks noGrp="1"/>
          </p:cNvSpPr>
          <p:nvPr>
            <p:ph type="title"/>
          </p:nvPr>
        </p:nvSpPr>
        <p:spPr/>
        <p:txBody>
          <a:bodyPr/>
          <a:lstStyle/>
          <a:p>
            <a:r>
              <a:rPr lang="en-AU" dirty="0"/>
              <a:t>Final thoughts (1)  </a:t>
            </a:r>
          </a:p>
        </p:txBody>
      </p:sp>
      <p:sp>
        <p:nvSpPr>
          <p:cNvPr id="3" name="Content Placeholder 2"/>
          <p:cNvSpPr>
            <a:spLocks noGrp="1"/>
          </p:cNvSpPr>
          <p:nvPr>
            <p:ph sz="quarter" idx="10"/>
          </p:nvPr>
        </p:nvSpPr>
        <p:spPr>
          <a:xfrm>
            <a:off x="464741" y="1417638"/>
            <a:ext cx="8208143" cy="4535958"/>
          </a:xfrm>
        </p:spPr>
        <p:txBody>
          <a:bodyPr>
            <a:normAutofit/>
          </a:bodyPr>
          <a:lstStyle/>
          <a:p>
            <a:r>
              <a:rPr lang="en-AU" sz="2000" dirty="0"/>
              <a:t>Findings and recommendations relate to: competition, consumer/data protection and media issues </a:t>
            </a:r>
          </a:p>
          <a:p>
            <a:r>
              <a:rPr lang="en-AU" sz="2000" dirty="0"/>
              <a:t>But the issues are interconnected – a</a:t>
            </a:r>
            <a:r>
              <a:rPr lang="en-AU" sz="2400" dirty="0"/>
              <a:t> </a:t>
            </a:r>
            <a:r>
              <a:rPr lang="en-AU" sz="2000" dirty="0"/>
              <a:t>holistic view is important </a:t>
            </a:r>
            <a:endParaRPr lang="en-AU" sz="2400" dirty="0"/>
          </a:p>
          <a:p>
            <a:pPr marL="0" indent="0">
              <a:buNone/>
            </a:pPr>
            <a:endParaRPr lang="en-AU" dirty="0"/>
          </a:p>
          <a:p>
            <a:endParaRPr lang="en-AU" sz="2000" dirty="0"/>
          </a:p>
        </p:txBody>
      </p:sp>
    </p:spTree>
    <p:extLst>
      <p:ext uri="{BB962C8B-B14F-4D97-AF65-F5344CB8AC3E}">
        <p14:creationId xmlns:p14="http://schemas.microsoft.com/office/powerpoint/2010/main" val="395794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Final thoughts (2)  </a:t>
            </a:r>
          </a:p>
        </p:txBody>
      </p:sp>
      <p:sp>
        <p:nvSpPr>
          <p:cNvPr id="3" name="Content Placeholder 2"/>
          <p:cNvSpPr>
            <a:spLocks noGrp="1"/>
          </p:cNvSpPr>
          <p:nvPr>
            <p:ph sz="quarter" idx="10"/>
          </p:nvPr>
        </p:nvSpPr>
        <p:spPr/>
        <p:txBody>
          <a:bodyPr>
            <a:normAutofit/>
          </a:bodyPr>
          <a:lstStyle/>
          <a:p>
            <a:r>
              <a:rPr lang="en-AU" dirty="0"/>
              <a:t>These are global issues: </a:t>
            </a:r>
          </a:p>
          <a:p>
            <a:pPr lvl="1">
              <a:buFont typeface="Wingdings" panose="05000000000000000000" pitchFamily="2" charset="2"/>
              <a:buChar char="Ø"/>
            </a:pPr>
            <a:r>
              <a:rPr lang="en-AU" dirty="0"/>
              <a:t>policy proposals in multiple countries  </a:t>
            </a:r>
          </a:p>
          <a:p>
            <a:pPr lvl="1">
              <a:buFont typeface="Wingdings" panose="05000000000000000000" pitchFamily="2" charset="2"/>
              <a:buChar char="Ø"/>
            </a:pPr>
            <a:r>
              <a:rPr lang="en-AU" dirty="0"/>
              <a:t>numerous competition, consumer and data protection investigations </a:t>
            </a:r>
          </a:p>
          <a:p>
            <a:pPr>
              <a:buFont typeface="Wingdings" panose="05000000000000000000" pitchFamily="2" charset="2"/>
              <a:buChar char="Ø"/>
            </a:pPr>
            <a:endParaRPr lang="en-AU" dirty="0"/>
          </a:p>
          <a:p>
            <a:r>
              <a:rPr lang="en-AU" dirty="0"/>
              <a:t>Expect to see closer engagement between governments and regulatory authorities on these issues. </a:t>
            </a:r>
          </a:p>
        </p:txBody>
      </p:sp>
    </p:spTree>
    <p:extLst>
      <p:ext uri="{BB962C8B-B14F-4D97-AF65-F5344CB8AC3E}">
        <p14:creationId xmlns:p14="http://schemas.microsoft.com/office/powerpoint/2010/main" val="268245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Scope of the Digital Platforms Inquiry – Direction </a:t>
            </a:r>
          </a:p>
        </p:txBody>
      </p:sp>
      <p:sp>
        <p:nvSpPr>
          <p:cNvPr id="3" name="Content Placeholder 2"/>
          <p:cNvSpPr>
            <a:spLocks noGrp="1"/>
          </p:cNvSpPr>
          <p:nvPr>
            <p:ph sz="quarter" idx="10"/>
          </p:nvPr>
        </p:nvSpPr>
        <p:spPr>
          <a:xfrm>
            <a:off x="251520" y="1556792"/>
            <a:ext cx="8352928" cy="4968552"/>
          </a:xfrm>
        </p:spPr>
        <p:txBody>
          <a:bodyPr>
            <a:normAutofit lnSpcReduction="10000"/>
          </a:bodyPr>
          <a:lstStyle/>
          <a:p>
            <a:pPr marL="571500" indent="-432000">
              <a:spcAft>
                <a:spcPts val="1200"/>
              </a:spcAft>
            </a:pPr>
            <a:r>
              <a:rPr lang="en-US" dirty="0"/>
              <a:t>Federal Government direction to ACCC on 3 Dec 2017</a:t>
            </a:r>
          </a:p>
          <a:p>
            <a:pPr marL="571500" indent="-457200">
              <a:spcAft>
                <a:spcPts val="1200"/>
              </a:spcAft>
            </a:pPr>
            <a:r>
              <a:rPr lang="en-US" dirty="0"/>
              <a:t>Terms of Reference: the ACCC to look into the impact of </a:t>
            </a:r>
            <a:r>
              <a:rPr lang="en-US" b="1" dirty="0"/>
              <a:t>digital search engines</a:t>
            </a:r>
            <a:r>
              <a:rPr lang="en-US" dirty="0"/>
              <a:t>,</a:t>
            </a:r>
            <a:r>
              <a:rPr lang="en-US" b="1" dirty="0"/>
              <a:t> social media platforms </a:t>
            </a:r>
            <a:r>
              <a:rPr lang="en-US" dirty="0"/>
              <a:t>and ‘</a:t>
            </a:r>
            <a:r>
              <a:rPr lang="en-US" b="1" dirty="0"/>
              <a:t>other digital content aggregation </a:t>
            </a:r>
            <a:r>
              <a:rPr lang="en-US" b="1" dirty="0" err="1"/>
              <a:t>platforms</a:t>
            </a:r>
            <a:r>
              <a:rPr lang="en-US" dirty="0" err="1"/>
              <a:t>’on</a:t>
            </a:r>
            <a:r>
              <a:rPr lang="en-US" dirty="0"/>
              <a:t> the state of competition in media and advertising services markets, </a:t>
            </a:r>
            <a:r>
              <a:rPr lang="en-US" b="1" dirty="0"/>
              <a:t>in particular in relation to news and journalistic content </a:t>
            </a:r>
            <a:r>
              <a:rPr lang="en-US" dirty="0"/>
              <a:t>and the implications of this for media content creators, advertisers and consumers.</a:t>
            </a:r>
          </a:p>
        </p:txBody>
      </p:sp>
    </p:spTree>
    <p:extLst>
      <p:ext uri="{BB962C8B-B14F-4D97-AF65-F5344CB8AC3E}">
        <p14:creationId xmlns:p14="http://schemas.microsoft.com/office/powerpoint/2010/main" val="187268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Scope of the Digital Platforms Inquiry – Direction </a:t>
            </a:r>
          </a:p>
        </p:txBody>
      </p:sp>
      <p:sp>
        <p:nvSpPr>
          <p:cNvPr id="3" name="Content Placeholder 2"/>
          <p:cNvSpPr>
            <a:spLocks noGrp="1"/>
          </p:cNvSpPr>
          <p:nvPr>
            <p:ph sz="quarter" idx="10"/>
          </p:nvPr>
        </p:nvSpPr>
        <p:spPr>
          <a:xfrm>
            <a:off x="468312" y="1556792"/>
            <a:ext cx="8208143" cy="4751982"/>
          </a:xfrm>
        </p:spPr>
        <p:txBody>
          <a:bodyPr>
            <a:normAutofit lnSpcReduction="10000"/>
          </a:bodyPr>
          <a:lstStyle/>
          <a:p>
            <a:pPr>
              <a:spcAft>
                <a:spcPts val="600"/>
              </a:spcAft>
            </a:pPr>
            <a:r>
              <a:rPr lang="en-AU" dirty="0"/>
              <a:t>The Direction identified a number of matters to be looked at, including:</a:t>
            </a:r>
          </a:p>
          <a:p>
            <a:pPr lvl="1">
              <a:spcAft>
                <a:spcPts val="600"/>
              </a:spcAft>
              <a:buFont typeface="Wingdings" panose="05000000000000000000" pitchFamily="2" charset="2"/>
              <a:buChar char="Ø"/>
            </a:pPr>
            <a:r>
              <a:rPr lang="en-AU" dirty="0"/>
              <a:t>the extent to which digital platforms are </a:t>
            </a:r>
            <a:r>
              <a:rPr lang="en-AU" i="1" dirty="0"/>
              <a:t>exercising</a:t>
            </a:r>
            <a:r>
              <a:rPr lang="en-AU" dirty="0"/>
              <a:t> market power </a:t>
            </a:r>
          </a:p>
          <a:p>
            <a:pPr lvl="1">
              <a:spcAft>
                <a:spcPts val="600"/>
              </a:spcAft>
              <a:buFont typeface="Wingdings" panose="05000000000000000000" pitchFamily="2" charset="2"/>
              <a:buChar char="Ø"/>
            </a:pPr>
            <a:r>
              <a:rPr lang="en-AU" dirty="0"/>
              <a:t>the impact of digital platforms on the level of </a:t>
            </a:r>
            <a:r>
              <a:rPr lang="en-AU" i="1" dirty="0"/>
              <a:t>choice and quality </a:t>
            </a:r>
            <a:r>
              <a:rPr lang="en-AU" dirty="0"/>
              <a:t>of news and journalism </a:t>
            </a:r>
          </a:p>
          <a:p>
            <a:pPr lvl="1">
              <a:spcAft>
                <a:spcPts val="600"/>
              </a:spcAft>
              <a:buFont typeface="Wingdings" panose="05000000000000000000" pitchFamily="2" charset="2"/>
              <a:buChar char="Ø"/>
            </a:pPr>
            <a:r>
              <a:rPr lang="en-AU" dirty="0"/>
              <a:t>the impact of </a:t>
            </a:r>
            <a:r>
              <a:rPr lang="en-AU" i="1" dirty="0"/>
              <a:t>information asymmetry </a:t>
            </a:r>
            <a:r>
              <a:rPr lang="en-AU" dirty="0"/>
              <a:t>between digital platforms, advertisers and consumers on competition in media and advertising markets.</a:t>
            </a:r>
          </a:p>
        </p:txBody>
      </p:sp>
    </p:spTree>
    <p:extLst>
      <p:ext uri="{BB962C8B-B14F-4D97-AF65-F5344CB8AC3E}">
        <p14:creationId xmlns:p14="http://schemas.microsoft.com/office/powerpoint/2010/main" val="208314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868958"/>
          </a:xfrm>
        </p:spPr>
        <p:txBody>
          <a:bodyPr/>
          <a:lstStyle/>
          <a:p>
            <a:r>
              <a:rPr lang="en-AU" dirty="0"/>
              <a:t>Information collection and stakeholder engagement</a:t>
            </a:r>
          </a:p>
        </p:txBody>
      </p:sp>
      <p:sp>
        <p:nvSpPr>
          <p:cNvPr id="4" name="Content Placeholder 3"/>
          <p:cNvSpPr>
            <a:spLocks noGrp="1"/>
          </p:cNvSpPr>
          <p:nvPr>
            <p:ph sz="half" idx="1"/>
          </p:nvPr>
        </p:nvSpPr>
        <p:spPr>
          <a:xfrm>
            <a:off x="468000" y="1558800"/>
            <a:ext cx="8208456" cy="4536000"/>
          </a:xfrm>
        </p:spPr>
        <p:txBody>
          <a:bodyPr>
            <a:normAutofit fontScale="77500" lnSpcReduction="20000"/>
          </a:bodyPr>
          <a:lstStyle/>
          <a:p>
            <a:pPr marL="0" indent="0">
              <a:buNone/>
            </a:pPr>
            <a:r>
              <a:rPr lang="en-AU" sz="1800" b="1" dirty="0"/>
              <a:t>Submissions process</a:t>
            </a:r>
            <a:r>
              <a:rPr lang="en-AU" sz="1800" dirty="0"/>
              <a:t> </a:t>
            </a:r>
          </a:p>
          <a:p>
            <a:pPr>
              <a:spcAft>
                <a:spcPts val="1200"/>
              </a:spcAft>
            </a:pPr>
            <a:r>
              <a:rPr lang="en-AU" sz="1700" dirty="0"/>
              <a:t>70 public submissions to Issues Paper</a:t>
            </a:r>
          </a:p>
          <a:p>
            <a:pPr>
              <a:spcAft>
                <a:spcPts val="1200"/>
              </a:spcAft>
            </a:pPr>
            <a:r>
              <a:rPr lang="en-AU" sz="1700" dirty="0"/>
              <a:t>129 public submissions to Preliminary Report</a:t>
            </a:r>
          </a:p>
          <a:p>
            <a:pPr marL="0" indent="0">
              <a:spcAft>
                <a:spcPts val="1200"/>
              </a:spcAft>
              <a:buNone/>
            </a:pPr>
            <a:r>
              <a:rPr lang="en-AU" sz="1800" b="1" dirty="0"/>
              <a:t>Compulsory information requests</a:t>
            </a:r>
            <a:r>
              <a:rPr lang="en-AU" sz="1800" dirty="0"/>
              <a:t> </a:t>
            </a:r>
          </a:p>
          <a:p>
            <a:pPr>
              <a:spcAft>
                <a:spcPts val="1200"/>
              </a:spcAft>
            </a:pPr>
            <a:r>
              <a:rPr lang="en-AU" sz="1800" dirty="0"/>
              <a:t>more than 60 compulsory notices issued under s95ZK of the </a:t>
            </a:r>
            <a:r>
              <a:rPr lang="en-AU" sz="1800" i="1" dirty="0"/>
              <a:t>Competition and Consumer Act 2010</a:t>
            </a:r>
            <a:r>
              <a:rPr lang="en-AU" sz="1800" dirty="0"/>
              <a:t> (</a:t>
            </a:r>
            <a:r>
              <a:rPr lang="en-AU" sz="1800" dirty="0" err="1"/>
              <a:t>Cth</a:t>
            </a:r>
            <a:r>
              <a:rPr lang="en-AU" sz="1800" dirty="0"/>
              <a:t>) </a:t>
            </a:r>
          </a:p>
          <a:p>
            <a:pPr marL="0" indent="0">
              <a:spcAft>
                <a:spcPts val="1200"/>
              </a:spcAft>
              <a:buNone/>
            </a:pPr>
            <a:r>
              <a:rPr lang="en-AU" sz="1800" b="1" dirty="0"/>
              <a:t>Meetings</a:t>
            </a:r>
            <a:r>
              <a:rPr lang="en-AU" sz="1800" dirty="0"/>
              <a:t> </a:t>
            </a:r>
          </a:p>
          <a:p>
            <a:pPr marL="0" indent="0">
              <a:spcAft>
                <a:spcPts val="1200"/>
              </a:spcAft>
              <a:buNone/>
            </a:pPr>
            <a:r>
              <a:rPr lang="en-AU" sz="1800" b="1" dirty="0"/>
              <a:t>Forums</a:t>
            </a:r>
          </a:p>
          <a:p>
            <a:pPr>
              <a:spcAft>
                <a:spcPts val="1200"/>
              </a:spcAft>
            </a:pPr>
            <a:r>
              <a:rPr lang="en-AU" sz="1800" dirty="0"/>
              <a:t>Stakeholder forum - March 2019</a:t>
            </a:r>
          </a:p>
          <a:p>
            <a:pPr>
              <a:spcAft>
                <a:spcPts val="1200"/>
              </a:spcAft>
            </a:pPr>
            <a:r>
              <a:rPr lang="en-AU" sz="1800" dirty="0"/>
              <a:t>Future of journalism roundtable - March 2019</a:t>
            </a:r>
          </a:p>
          <a:p>
            <a:pPr>
              <a:spcAft>
                <a:spcPts val="1200"/>
              </a:spcAft>
            </a:pPr>
            <a:r>
              <a:rPr lang="en-AU" sz="1800" dirty="0"/>
              <a:t>Privacy roundtable - March 2019</a:t>
            </a:r>
          </a:p>
          <a:p>
            <a:pPr>
              <a:spcAft>
                <a:spcPts val="1200"/>
              </a:spcAft>
            </a:pPr>
            <a:r>
              <a:rPr lang="en-AU" sz="1800" dirty="0"/>
              <a:t>Small Business and Franchising Consultative Committee meeting - February 2019</a:t>
            </a:r>
          </a:p>
          <a:p>
            <a:pPr>
              <a:spcAft>
                <a:spcPts val="1200"/>
              </a:spcAft>
            </a:pPr>
            <a:r>
              <a:rPr lang="en-AU" sz="1800" dirty="0"/>
              <a:t>Plus four forums pre the publication of the Preliminary Report. </a:t>
            </a:r>
          </a:p>
          <a:p>
            <a:pPr>
              <a:spcAft>
                <a:spcPts val="1200"/>
              </a:spcAft>
            </a:pPr>
            <a:endParaRPr lang="en-AU" sz="1700" dirty="0"/>
          </a:p>
          <a:p>
            <a:pPr>
              <a:spcAft>
                <a:spcPts val="1200"/>
              </a:spcAft>
            </a:pPr>
            <a:endParaRPr lang="en-AU" sz="1700" dirty="0"/>
          </a:p>
          <a:p>
            <a:pPr>
              <a:spcAft>
                <a:spcPts val="1200"/>
              </a:spcAft>
            </a:pPr>
            <a:endParaRPr lang="en-AU" sz="1700" dirty="0"/>
          </a:p>
          <a:p>
            <a:pPr>
              <a:spcAft>
                <a:spcPts val="1200"/>
              </a:spcAft>
            </a:pPr>
            <a:endParaRPr lang="en-AU" dirty="0"/>
          </a:p>
          <a:p>
            <a:pPr marL="514350" indent="-514350">
              <a:buAutoNum type="arabicPeriod"/>
            </a:pPr>
            <a:endParaRPr lang="en-AU" dirty="0"/>
          </a:p>
          <a:p>
            <a:endParaRPr lang="en-AU" dirty="0"/>
          </a:p>
        </p:txBody>
      </p:sp>
      <p:pic>
        <p:nvPicPr>
          <p:cNvPr id="5"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140968"/>
            <a:ext cx="1997596" cy="201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8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352928" cy="868958"/>
          </a:xfrm>
        </p:spPr>
        <p:txBody>
          <a:bodyPr/>
          <a:lstStyle/>
          <a:p>
            <a:pPr lvl="0"/>
            <a:r>
              <a:rPr lang="en-AU" dirty="0"/>
              <a:t>Information collection and stakeholder engagement</a:t>
            </a:r>
          </a:p>
        </p:txBody>
      </p:sp>
      <p:sp>
        <p:nvSpPr>
          <p:cNvPr id="3" name="Content Placeholder 2"/>
          <p:cNvSpPr>
            <a:spLocks noGrp="1"/>
          </p:cNvSpPr>
          <p:nvPr>
            <p:ph sz="quarter" idx="10"/>
          </p:nvPr>
        </p:nvSpPr>
        <p:spPr/>
        <p:txBody>
          <a:bodyPr>
            <a:normAutofit fontScale="92500" lnSpcReduction="10000"/>
          </a:bodyPr>
          <a:lstStyle/>
          <a:p>
            <a:r>
              <a:rPr lang="en-AU" sz="3000" dirty="0"/>
              <a:t>Close engagement with other Australian government departments and agencies</a:t>
            </a:r>
          </a:p>
          <a:p>
            <a:r>
              <a:rPr lang="en-AU" sz="3000" dirty="0"/>
              <a:t>Frequent contact with overseas agencies </a:t>
            </a:r>
          </a:p>
          <a:p>
            <a:r>
              <a:rPr lang="en-AU" sz="3000" b="1" dirty="0"/>
              <a:t>Commissioned reports </a:t>
            </a:r>
            <a:r>
              <a:rPr lang="en-AU" sz="3000" dirty="0"/>
              <a:t>(available on ACCC website)</a:t>
            </a:r>
          </a:p>
          <a:p>
            <a:pPr lvl="1">
              <a:buFont typeface="Wingdings" panose="05000000000000000000" pitchFamily="2" charset="2"/>
              <a:buChar char="Ø"/>
            </a:pPr>
            <a:r>
              <a:rPr lang="en-US" sz="3000" dirty="0"/>
              <a:t>The Impact of Digital Platforms on News and Journalistic Content, CMT, UTS</a:t>
            </a:r>
          </a:p>
          <a:p>
            <a:pPr lvl="1">
              <a:spcAft>
                <a:spcPts val="600"/>
              </a:spcAft>
              <a:buFont typeface="Wingdings" panose="05000000000000000000" pitchFamily="2" charset="2"/>
              <a:buChar char="Ø"/>
            </a:pPr>
            <a:r>
              <a:rPr lang="en-US" sz="3000" dirty="0"/>
              <a:t>Public funding of high-quality journalism (Phase 1) and case studies (Phase 2)</a:t>
            </a:r>
          </a:p>
          <a:p>
            <a:pPr>
              <a:spcAft>
                <a:spcPts val="600"/>
              </a:spcAft>
              <a:buFont typeface="Wingdings" panose="05000000000000000000" pitchFamily="2" charset="2"/>
              <a:buChar char="Ø"/>
            </a:pPr>
            <a:r>
              <a:rPr lang="en-US" sz="3000" dirty="0"/>
              <a:t>Consumer surveys</a:t>
            </a:r>
            <a:endParaRPr lang="en-AU" sz="3000" dirty="0"/>
          </a:p>
          <a:p>
            <a:pPr lvl="1">
              <a:spcAft>
                <a:spcPts val="600"/>
              </a:spcAft>
              <a:buFont typeface="Wingdings" panose="05000000000000000000" pitchFamily="2" charset="2"/>
              <a:buChar char="Ø"/>
            </a:pPr>
            <a:endParaRPr lang="en-AU" sz="4400" dirty="0"/>
          </a:p>
          <a:p>
            <a:endParaRPr lang="en-AU" sz="2400" dirty="0"/>
          </a:p>
        </p:txBody>
      </p:sp>
    </p:spTree>
    <p:extLst>
      <p:ext uri="{BB962C8B-B14F-4D97-AF65-F5344CB8AC3E}">
        <p14:creationId xmlns:p14="http://schemas.microsoft.com/office/powerpoint/2010/main" val="357193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208912" cy="2016224"/>
          </a:xfrm>
        </p:spPr>
        <p:txBody>
          <a:bodyPr/>
          <a:lstStyle/>
          <a:p>
            <a:pPr algn="ctr"/>
            <a:r>
              <a:rPr lang="en-AU" dirty="0"/>
              <a:t>Key Findings and Recommendations: </a:t>
            </a:r>
            <a:br>
              <a:rPr lang="en-AU" dirty="0"/>
            </a:br>
            <a:r>
              <a:rPr lang="en-AU" dirty="0"/>
              <a:t>Market power, competition and advertising markets </a:t>
            </a:r>
          </a:p>
        </p:txBody>
      </p:sp>
    </p:spTree>
    <p:extLst>
      <p:ext uri="{BB962C8B-B14F-4D97-AF65-F5344CB8AC3E}">
        <p14:creationId xmlns:p14="http://schemas.microsoft.com/office/powerpoint/2010/main" val="282099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Market power findings </a:t>
            </a:r>
          </a:p>
        </p:txBody>
      </p:sp>
      <p:sp>
        <p:nvSpPr>
          <p:cNvPr id="3" name="Content Placeholder 2"/>
          <p:cNvSpPr>
            <a:spLocks noGrp="1"/>
          </p:cNvSpPr>
          <p:nvPr>
            <p:ph sz="half" idx="1"/>
          </p:nvPr>
        </p:nvSpPr>
        <p:spPr>
          <a:xfrm>
            <a:off x="468000" y="1558800"/>
            <a:ext cx="8064440" cy="4536000"/>
          </a:xfrm>
        </p:spPr>
        <p:txBody>
          <a:bodyPr>
            <a:normAutofit fontScale="77500" lnSpcReduction="20000"/>
          </a:bodyPr>
          <a:lstStyle/>
          <a:p>
            <a:pPr>
              <a:spcAft>
                <a:spcPts val="800"/>
              </a:spcAft>
            </a:pPr>
            <a:r>
              <a:rPr lang="en-AU" dirty="0"/>
              <a:t>Google has substantial market power in the supply of:</a:t>
            </a:r>
          </a:p>
          <a:p>
            <a:pPr lvl="1">
              <a:spcAft>
                <a:spcPts val="800"/>
              </a:spcAft>
              <a:buFont typeface="Wingdings" panose="05000000000000000000" pitchFamily="2" charset="2"/>
              <a:buChar char="Ø"/>
            </a:pPr>
            <a:r>
              <a:rPr lang="en-AU" b="1" dirty="0"/>
              <a:t>general search </a:t>
            </a:r>
            <a:r>
              <a:rPr lang="en-AU" dirty="0"/>
              <a:t>and </a:t>
            </a:r>
          </a:p>
          <a:p>
            <a:pPr lvl="1">
              <a:spcAft>
                <a:spcPts val="800"/>
              </a:spcAft>
              <a:buFont typeface="Wingdings" panose="05000000000000000000" pitchFamily="2" charset="2"/>
              <a:buChar char="Ø"/>
            </a:pPr>
            <a:r>
              <a:rPr lang="en-AU" b="1" dirty="0"/>
              <a:t>search advertising</a:t>
            </a:r>
          </a:p>
          <a:p>
            <a:pPr>
              <a:spcAft>
                <a:spcPts val="800"/>
              </a:spcAft>
            </a:pPr>
            <a:r>
              <a:rPr lang="en-AU" dirty="0"/>
              <a:t>Facebook has substantial market power in supply of:  </a:t>
            </a:r>
          </a:p>
          <a:p>
            <a:pPr lvl="1">
              <a:spcAft>
                <a:spcPts val="800"/>
              </a:spcAft>
              <a:buFont typeface="Wingdings" panose="05000000000000000000" pitchFamily="2" charset="2"/>
              <a:buChar char="Ø"/>
            </a:pPr>
            <a:r>
              <a:rPr lang="en-AU" b="1" dirty="0"/>
              <a:t>social media services </a:t>
            </a:r>
            <a:r>
              <a:rPr lang="en-AU" dirty="0"/>
              <a:t>and </a:t>
            </a:r>
          </a:p>
          <a:p>
            <a:pPr lvl="1">
              <a:spcAft>
                <a:spcPts val="800"/>
              </a:spcAft>
              <a:buFont typeface="Wingdings" panose="05000000000000000000" pitchFamily="2" charset="2"/>
              <a:buChar char="Ø"/>
            </a:pPr>
            <a:r>
              <a:rPr lang="en-AU" b="1" dirty="0"/>
              <a:t>display advertising</a:t>
            </a:r>
          </a:p>
          <a:p>
            <a:pPr>
              <a:spcAft>
                <a:spcPts val="800"/>
              </a:spcAft>
            </a:pPr>
            <a:r>
              <a:rPr lang="en-AU" b="1" dirty="0"/>
              <a:t>Data/access to data points</a:t>
            </a:r>
            <a:r>
              <a:rPr lang="en-AU" dirty="0"/>
              <a:t> has contributed to the substantial market power held and assists expansion into other markets.</a:t>
            </a:r>
          </a:p>
          <a:p>
            <a:pPr>
              <a:spcAft>
                <a:spcPts val="800"/>
              </a:spcAft>
            </a:pPr>
            <a:r>
              <a:rPr lang="en-AU" b="1" dirty="0"/>
              <a:t>Strategic acquisitions </a:t>
            </a:r>
            <a:r>
              <a:rPr lang="en-AU" dirty="0"/>
              <a:t>which have contributed to their substantial market power. </a:t>
            </a:r>
          </a:p>
          <a:p>
            <a:pPr>
              <a:spcAft>
                <a:spcPts val="800"/>
              </a:spcAft>
            </a:pPr>
            <a:endParaRPr lang="en-AU" dirty="0"/>
          </a:p>
          <a:p>
            <a:pPr marL="0" indent="0">
              <a:buNone/>
            </a:pPr>
            <a:endParaRPr lang="en-AU" dirty="0"/>
          </a:p>
          <a:p>
            <a:endParaRPr lang="en-AU" dirty="0"/>
          </a:p>
          <a:p>
            <a:endParaRPr lang="en-AU" dirty="0"/>
          </a:p>
          <a:p>
            <a:pPr marL="0" indent="0">
              <a:buNone/>
            </a:pPr>
            <a:endParaRPr lang="en-AU" dirty="0"/>
          </a:p>
          <a:p>
            <a:endParaRPr lang="en-AU" dirty="0"/>
          </a:p>
          <a:p>
            <a:endParaRPr lang="en-AU" dirty="0"/>
          </a:p>
        </p:txBody>
      </p:sp>
      <p:sp>
        <p:nvSpPr>
          <p:cNvPr id="4" name="TextBox 3"/>
          <p:cNvSpPr txBox="1"/>
          <p:nvPr/>
        </p:nvSpPr>
        <p:spPr>
          <a:xfrm>
            <a:off x="1331640" y="5373216"/>
            <a:ext cx="6696744" cy="1706488"/>
          </a:xfrm>
          <a:prstGeom prst="rect">
            <a:avLst/>
          </a:prstGeom>
        </p:spPr>
        <p:txBody>
          <a:bodyPr vert="horz" wrap="none" lIns="91440" tIns="45720" rIns="91440" bIns="45720" rtlCol="0">
            <a:normAutofit/>
          </a:bodyPr>
          <a:lstStyle/>
          <a:p>
            <a:endParaRPr lang="en-AU" dirty="0"/>
          </a:p>
        </p:txBody>
      </p:sp>
    </p:spTree>
    <p:extLst>
      <p:ext uri="{BB962C8B-B14F-4D97-AF65-F5344CB8AC3E}">
        <p14:creationId xmlns:p14="http://schemas.microsoft.com/office/powerpoint/2010/main" val="3379432302"/>
      </p:ext>
    </p:extLst>
  </p:cSld>
  <p:clrMapOvr>
    <a:masterClrMapping/>
  </p:clrMapOvr>
</p:sld>
</file>

<file path=ppt/theme/theme1.xml><?xml version="1.0" encoding="utf-8"?>
<a:theme xmlns:a="http://schemas.openxmlformats.org/drawingml/2006/main" name="ACCC_Powerpoint">
  <a:themeElements>
    <a:clrScheme name="ACCC">
      <a:dk1>
        <a:sysClr val="windowText" lastClr="000000"/>
      </a:dk1>
      <a:lt1>
        <a:sysClr val="window" lastClr="FFFFFF"/>
      </a:lt1>
      <a:dk2>
        <a:srgbClr val="003591"/>
      </a:dk2>
      <a:lt2>
        <a:srgbClr val="D5D6D2"/>
      </a:lt2>
      <a:accent1>
        <a:srgbClr val="410099"/>
      </a:accent1>
      <a:accent2>
        <a:srgbClr val="1CCFC9"/>
      </a:accent2>
      <a:accent3>
        <a:srgbClr val="362F52"/>
      </a:accent3>
      <a:accent4>
        <a:srgbClr val="8B9EFF"/>
      </a:accent4>
      <a:accent5>
        <a:srgbClr val="FFC502"/>
      </a:accent5>
      <a:accent6>
        <a:srgbClr val="FF7600"/>
      </a:accent6>
      <a:hlink>
        <a:srgbClr val="0000FF"/>
      </a:hlink>
      <a:folHlink>
        <a:srgbClr val="800080"/>
      </a:folHlink>
    </a:clrScheme>
    <a:fontScheme name="ACCC">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1744</Words>
  <Application>Microsoft Office PowerPoint</Application>
  <PresentationFormat>On-screen Show (4:3)</PresentationFormat>
  <Paragraphs>271</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Candara</vt:lpstr>
      <vt:lpstr>Palatino Linotype</vt:lpstr>
      <vt:lpstr>Wingdings</vt:lpstr>
      <vt:lpstr>ACCC_Powerpoint</vt:lpstr>
      <vt:lpstr>Digital Platforms Inquiry Findings and Recommendations  Presentation to LEANZ</vt:lpstr>
      <vt:lpstr>Contents</vt:lpstr>
      <vt:lpstr>Background and Context</vt:lpstr>
      <vt:lpstr>Scope of the Digital Platforms Inquiry – Direction </vt:lpstr>
      <vt:lpstr>Scope of the Digital Platforms Inquiry – Direction </vt:lpstr>
      <vt:lpstr>Information collection and stakeholder engagement</vt:lpstr>
      <vt:lpstr>Information collection and stakeholder engagement</vt:lpstr>
      <vt:lpstr>Key Findings and Recommendations:  Market power, competition and advertising markets </vt:lpstr>
      <vt:lpstr>Market power findings </vt:lpstr>
      <vt:lpstr>Market power and competition findings  </vt:lpstr>
      <vt:lpstr>Market power and competition recommendations</vt:lpstr>
      <vt:lpstr>Other competition related recommendations</vt:lpstr>
      <vt:lpstr>Direction for future ACCC work: Data portability</vt:lpstr>
      <vt:lpstr>Key Findings and Recommendations:  Digital platforms and media businesses </vt:lpstr>
      <vt:lpstr>Digital platforms and news media businesses: regulatory imbalance   </vt:lpstr>
      <vt:lpstr>Recommendation to address regulatory imbalance</vt:lpstr>
      <vt:lpstr>Digital platforms and news media businesses: bargaining power imbalance </vt:lpstr>
      <vt:lpstr>Recommendation to address imbalance in bargaining power </vt:lpstr>
      <vt:lpstr>Digital platforms and news media businesses: copyright </vt:lpstr>
      <vt:lpstr>Key Findings and Recommendations:  Digital platforms impact on news and journalism</vt:lpstr>
      <vt:lpstr>Digital platforms impact on the production of news and journalism </vt:lpstr>
      <vt:lpstr>Digital platforms impact on the production of news and journalism </vt:lpstr>
      <vt:lpstr>Digital platforms impact on the production of news and journalism </vt:lpstr>
      <vt:lpstr>Digital platforms impact on the consumption of news and journalism </vt:lpstr>
      <vt:lpstr>Recommendations to address news and journalism concerns </vt:lpstr>
      <vt:lpstr>Recommendations to address news and journalism concerns </vt:lpstr>
      <vt:lpstr>Key Findings and Recommendations:  Digital platforms and consumers  </vt:lpstr>
      <vt:lpstr>Digital platforms: consumer and data protection</vt:lpstr>
      <vt:lpstr>Digital platforms: consumer and data protection</vt:lpstr>
      <vt:lpstr>Digital platforms: consumer and data protection</vt:lpstr>
      <vt:lpstr>Digital platforms: consumer and data protection </vt:lpstr>
      <vt:lpstr>Data practices and consumer harms extend beyond digital platforms </vt:lpstr>
      <vt:lpstr>The need for reform</vt:lpstr>
      <vt:lpstr>Recommendations for privacy law reform</vt:lpstr>
      <vt:lpstr>Recommendations for consumer law reform</vt:lpstr>
      <vt:lpstr>Recommendations for effective dispute resolution</vt:lpstr>
      <vt:lpstr>Digital Platforms Inquiry Final Report – summing up </vt:lpstr>
      <vt:lpstr>Final thoughts (1)  </vt:lpstr>
      <vt:lpstr>Final thoughts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2019-10-14T10:30:51Z</dcterms:created>
  <dcterms:modified xsi:type="dcterms:W3CDTF">2019-11-08T07:12:17Z</dcterms:modified>
</cp:coreProperties>
</file>