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30"/>
  </p:handoutMasterIdLst>
  <p:sldIdLst>
    <p:sldId id="257" r:id="rId2"/>
    <p:sldId id="339" r:id="rId3"/>
    <p:sldId id="340" r:id="rId4"/>
    <p:sldId id="341" r:id="rId5"/>
    <p:sldId id="342" r:id="rId6"/>
    <p:sldId id="344" r:id="rId7"/>
    <p:sldId id="345" r:id="rId8"/>
    <p:sldId id="346" r:id="rId9"/>
    <p:sldId id="362" r:id="rId10"/>
    <p:sldId id="348" r:id="rId11"/>
    <p:sldId id="347" r:id="rId12"/>
    <p:sldId id="349" r:id="rId13"/>
    <p:sldId id="350" r:id="rId14"/>
    <p:sldId id="351" r:id="rId15"/>
    <p:sldId id="324" r:id="rId16"/>
    <p:sldId id="352" r:id="rId17"/>
    <p:sldId id="355" r:id="rId18"/>
    <p:sldId id="353" r:id="rId19"/>
    <p:sldId id="356" r:id="rId20"/>
    <p:sldId id="338" r:id="rId21"/>
    <p:sldId id="357" r:id="rId22"/>
    <p:sldId id="358" r:id="rId23"/>
    <p:sldId id="359" r:id="rId24"/>
    <p:sldId id="329" r:id="rId25"/>
    <p:sldId id="360" r:id="rId26"/>
    <p:sldId id="361" r:id="rId27"/>
    <p:sldId id="282" r:id="rId28"/>
    <p:sldId id="363" r:id="rId29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85D23-BF11-4B21-A12A-1960177D6A14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1310B-6676-4DB4-B908-4F3B79CF48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011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301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007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183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6332"/>
            <a:ext cx="9144000" cy="670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972" y="1791016"/>
            <a:ext cx="7297752" cy="1296522"/>
          </a:xfrm>
        </p:spPr>
        <p:txBody>
          <a:bodyPr anchor="t"/>
          <a:lstStyle>
            <a:lvl1pPr algn="l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972" y="3097596"/>
            <a:ext cx="7297752" cy="1051669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778"/>
            <a:ext cx="9144000" cy="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088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844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050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375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757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261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956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771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44028-ABB1-4EDA-9AA7-FA91C3B3D76F}" type="datetimeFigureOut">
              <a:rPr lang="en-NZ" smtClean="0"/>
              <a:t>1/10/2020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C458-B7A2-44FC-9DCB-7AE945BA09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797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837" y="1474839"/>
            <a:ext cx="7557000" cy="2550405"/>
          </a:xfrm>
        </p:spPr>
        <p:txBody>
          <a:bodyPr>
            <a:normAutofit/>
          </a:bodyPr>
          <a:lstStyle/>
          <a:p>
            <a:r>
              <a:rPr lang="en-NZ" b="1" dirty="0"/>
              <a:t>Intergenerational issues: </a:t>
            </a:r>
            <a:br>
              <a:rPr lang="en-NZ" b="1" dirty="0"/>
            </a:br>
            <a:r>
              <a:rPr lang="en-NZ" b="1" dirty="0"/>
              <a:t>Principles and practice in NZ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962837" y="3427577"/>
            <a:ext cx="8181163" cy="1195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Arthur Grimes</a:t>
            </a:r>
          </a:p>
          <a:p>
            <a:r>
              <a:rPr lang="en-US" sz="1800" dirty="0"/>
              <a:t>Professor of Wellbeing &amp; Public Policy, Te Kura </a:t>
            </a:r>
            <a:r>
              <a:rPr lang="en-US" sz="1800" dirty="0" err="1"/>
              <a:t>Kāwanatanga</a:t>
            </a:r>
            <a:r>
              <a:rPr lang="en-US" sz="1800" dirty="0"/>
              <a:t>, VUW</a:t>
            </a:r>
          </a:p>
          <a:p>
            <a:pPr marL="0" indent="0">
              <a:buNone/>
            </a:pPr>
            <a:r>
              <a:rPr lang="en-US" sz="1800" dirty="0"/>
              <a:t>Senior Fellow, Motu Research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Presentation to LEANZ</a:t>
            </a:r>
          </a:p>
          <a:p>
            <a:pPr marL="0" indent="0">
              <a:buNone/>
            </a:pPr>
            <a:r>
              <a:rPr lang="en-US" sz="1800" dirty="0"/>
              <a:t>October 2020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834062" y="119356"/>
            <a:ext cx="29622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0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Implications of 6% real discount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NZ" sz="2400" dirty="0"/>
              <a:t>Who would prefer:</a:t>
            </a:r>
          </a:p>
          <a:p>
            <a:pPr marL="514350" indent="-514350">
              <a:spcAft>
                <a:spcPts val="1200"/>
              </a:spcAft>
              <a:buAutoNum type="alphaLcParenBoth"/>
            </a:pPr>
            <a:r>
              <a:rPr lang="en-NZ" sz="2400" dirty="0"/>
              <a:t>NZ’s economic reforms had not taken place (&amp; income growth stayed at pre-1984 rate, 0.7% pa),    OR</a:t>
            </a:r>
          </a:p>
          <a:p>
            <a:pPr marL="514350" indent="-514350">
              <a:spcAft>
                <a:spcPts val="1200"/>
              </a:spcAft>
              <a:buAutoNum type="alphaLcParenBoth"/>
            </a:pPr>
            <a:r>
              <a:rPr lang="en-NZ" sz="2400" dirty="0"/>
              <a:t>economic reforms took place, growth fell to 0.2% pa for 10 </a:t>
            </a:r>
            <a:r>
              <a:rPr lang="en-NZ" sz="2400" dirty="0" err="1"/>
              <a:t>yrs</a:t>
            </a:r>
            <a:r>
              <a:rPr lang="en-NZ" sz="2400" dirty="0"/>
              <a:t>, then up to 1.4% pa for 25 </a:t>
            </a:r>
            <a:r>
              <a:rPr lang="en-NZ" sz="2400" dirty="0" err="1"/>
              <a:t>yrs</a:t>
            </a:r>
            <a:r>
              <a:rPr lang="en-NZ" sz="2400" dirty="0"/>
              <a:t>?</a:t>
            </a:r>
            <a:endParaRPr lang="en-NZ" dirty="0"/>
          </a:p>
          <a:p>
            <a:pPr marL="457200" lvl="1" indent="0">
              <a:spcAft>
                <a:spcPts val="1200"/>
              </a:spcAft>
              <a:buNone/>
            </a:pPr>
            <a:endParaRPr lang="en-NZ" sz="600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è"/>
            </a:pPr>
            <a:r>
              <a:rPr lang="en-NZ" dirty="0"/>
              <a:t>Indifferent about reform!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dirty="0"/>
              <a:t>(actually last 25 </a:t>
            </a:r>
            <a:r>
              <a:rPr lang="en-NZ" dirty="0" err="1"/>
              <a:t>yr</a:t>
            </a:r>
            <a:r>
              <a:rPr lang="en-NZ" dirty="0"/>
              <a:t> growth rate of real income per capita is 1.9% pa)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3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Background: Treasury 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NZ" sz="2400" dirty="0"/>
              <a:t>All the “odd” preferences are in line with Treasury’s preferred discount rate of 6% real</a:t>
            </a:r>
          </a:p>
          <a:p>
            <a:pPr marL="0" indent="0">
              <a:spcAft>
                <a:spcPts val="1200"/>
              </a:spcAft>
              <a:buNone/>
            </a:pPr>
            <a:endParaRPr lang="en-NZ" sz="2400" dirty="0"/>
          </a:p>
          <a:p>
            <a:pPr>
              <a:spcAft>
                <a:spcPts val="1200"/>
              </a:spcAft>
            </a:pPr>
            <a:r>
              <a:rPr lang="en-NZ" sz="2400" dirty="0"/>
              <a:t>The “sensible” preferences imply the need to discount the future (at least for some purposes) at a lower rate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3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1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Tyler Cowen: </a:t>
            </a:r>
            <a:r>
              <a:rPr lang="en-US" sz="3200" b="1" i="1" dirty="0">
                <a:latin typeface="+mn-lt"/>
              </a:rPr>
              <a:t>Stubborn Attachments (p.19)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NZ" sz="2400" i="1" dirty="0"/>
              <a:t>How should we weight the interests of the present against the more distant future?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NZ" sz="2400" i="1" dirty="0"/>
              <a:t>This relates to a more metaphysical question: do we have legitimate reasons to weight the present more heavily simply because it is the here and now? …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3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5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Tyler Cowen: </a:t>
            </a:r>
            <a:r>
              <a:rPr lang="en-US" sz="3200" b="1" i="1" dirty="0">
                <a:latin typeface="+mn-lt"/>
              </a:rPr>
              <a:t>Stubborn Attachments (p.19)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NZ" sz="2400" i="1" dirty="0"/>
              <a:t>… Does the economic approach to time discounting – which suggests that the future declines in moral importance as it becomes more distant in time, and in rough proportion to market interest rates – apply?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NZ" sz="2400" b="1" i="1" dirty="0"/>
              <a:t>		I say no.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3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An economic framework for thinking</a:t>
            </a:r>
            <a:endParaRPr lang="en-US" sz="32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What is causing these dichotomies in view?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Doesn’t discounting arise naturally from our standard economic framing?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/>
              <a:t>The answer is no …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… People confuse </a:t>
            </a:r>
            <a:r>
              <a:rPr lang="en-US" sz="2400" u="sng" dirty="0"/>
              <a:t>intra-personal</a:t>
            </a:r>
            <a:r>
              <a:rPr lang="en-US" sz="2400" dirty="0"/>
              <a:t> &amp; </a:t>
            </a:r>
            <a:r>
              <a:rPr lang="en-US" sz="2400" u="sng" dirty="0"/>
              <a:t>inter-personal</a:t>
            </a:r>
            <a:r>
              <a:rPr lang="en-US" sz="2400" dirty="0"/>
              <a:t> decisions in intertemporal policy-making.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3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8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548680"/>
            <a:ext cx="4604698" cy="1143000"/>
          </a:xfrm>
        </p:spPr>
        <p:txBody>
          <a:bodyPr>
            <a:normAutofit/>
          </a:bodyPr>
          <a:lstStyle/>
          <a:p>
            <a:r>
              <a:rPr lang="en-NZ" sz="3200" b="1" dirty="0">
                <a:latin typeface="+mn-lt"/>
              </a:rPr>
              <a:t>WELFARE ECON 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776" y="2121031"/>
                <a:ext cx="8686800" cy="47369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NZ" sz="2400" dirty="0"/>
                  <a:t>Social planner maximises social welfare function, </a:t>
                </a:r>
                <a:r>
                  <a:rPr lang="en-NZ" sz="2400" i="1" dirty="0"/>
                  <a:t>W</a:t>
                </a:r>
                <a:r>
                  <a:rPr lang="en-NZ" sz="2400" dirty="0"/>
                  <a:t>:</a:t>
                </a:r>
              </a:p>
              <a:p>
                <a:pPr marL="0" indent="0">
                  <a:buNone/>
                </a:pPr>
                <a:endParaRPr lang="en-NZ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NZ" sz="600" dirty="0"/>
              </a:p>
              <a:p>
                <a:pPr marL="0" indent="0">
                  <a:buNone/>
                </a:pPr>
                <a:r>
                  <a:rPr lang="en-NZ" sz="2400" dirty="0" err="1"/>
                  <a:t>s.t.</a:t>
                </a:r>
                <a:r>
                  <a:rPr lang="en-NZ" sz="2400" dirty="0"/>
                  <a:t>		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sz="2400" dirty="0"/>
              </a:p>
              <a:p>
                <a:pPr marL="0" indent="0">
                  <a:buNone/>
                </a:pPr>
                <a:endParaRPr lang="en-NZ" sz="2400" dirty="0"/>
              </a:p>
              <a:p>
                <a:pPr marL="0" indent="0">
                  <a:buNone/>
                </a:pPr>
                <a:r>
                  <a:rPr lang="en-NZ" sz="2400" dirty="0"/>
                  <a:t>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NZ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NZ" sz="2400" dirty="0"/>
                  <a:t> are the utilities of two individuals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Z" sz="2400" dirty="0"/>
                  <a:t>=1,2)</a:t>
                </a:r>
              </a:p>
              <a:p>
                <a:pPr marL="0" indent="0">
                  <a:buNone/>
                </a:pPr>
                <a:r>
                  <a:rPr lang="en-NZ" sz="2400" dirty="0"/>
                  <a:t>	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Z" sz="2400" dirty="0"/>
                  <a:t> are personal characteristics of individual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NZ" sz="2400" dirty="0"/>
              </a:p>
              <a:p>
                <a:pPr marL="0" indent="0">
                  <a:buNone/>
                </a:pPr>
                <a:r>
                  <a:rPr lang="en-NZ" sz="2400" dirty="0"/>
                  <a:t>	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NZ" sz="2400" dirty="0"/>
                  <a:t> is the economy’s resource constraint</a:t>
                </a:r>
              </a:p>
              <a:p>
                <a:pPr marL="0" indent="0">
                  <a:buNone/>
                </a:pPr>
                <a:r>
                  <a:rPr lang="en-NZ" sz="2400" dirty="0"/>
                  <a:t>	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NZ" sz="2400" dirty="0"/>
                  <a:t> represents policy choices of govt </a:t>
                </a:r>
              </a:p>
              <a:p>
                <a:pPr marL="0" indent="0">
                  <a:buNone/>
                </a:pPr>
                <a:endParaRPr lang="en-NZ" sz="600" dirty="0"/>
              </a:p>
              <a:p>
                <a:pPr marL="0" indent="0">
                  <a:buNone/>
                </a:pPr>
                <a:r>
                  <a:rPr lang="en-NZ" sz="2400" dirty="0"/>
                  <a:t>A Benthamite utilitarian would simply maximise: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6" y="2121031"/>
                <a:ext cx="8686800" cy="4736969"/>
              </a:xfrm>
              <a:blipFill>
                <a:blip r:embed="rId2"/>
                <a:stretch>
                  <a:fillRect l="-1123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4" descr="Image result for econ 101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47" y="0"/>
            <a:ext cx="3514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90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548680"/>
            <a:ext cx="4604698" cy="1143000"/>
          </a:xfrm>
        </p:spPr>
        <p:txBody>
          <a:bodyPr>
            <a:normAutofit/>
          </a:bodyPr>
          <a:lstStyle/>
          <a:p>
            <a:r>
              <a:rPr lang="en-NZ" sz="3200" b="1" dirty="0">
                <a:latin typeface="+mn-lt"/>
              </a:rPr>
              <a:t>WELFARE ECON 101 (</a:t>
            </a:r>
            <a:r>
              <a:rPr lang="en-NZ" sz="3200" b="1" dirty="0" err="1">
                <a:latin typeface="+mn-lt"/>
              </a:rPr>
              <a:t>cont</a:t>
            </a:r>
            <a:r>
              <a:rPr lang="en-NZ" sz="3200" b="1" dirty="0">
                <a:latin typeface="+mn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776" y="2121031"/>
                <a:ext cx="8054909" cy="47369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NZ" sz="2400" b="1" dirty="0"/>
                  <a:t>Why might we entertain inequality?</a:t>
                </a:r>
              </a:p>
              <a:p>
                <a:pPr marL="0" indent="0">
                  <a:buNone/>
                </a:pPr>
                <a:endParaRPr lang="en-NZ" sz="600" dirty="0"/>
              </a:p>
              <a:p>
                <a:pPr>
                  <a:spcAft>
                    <a:spcPts val="1200"/>
                  </a:spcAft>
                </a:pPr>
                <a:r>
                  <a:rPr lang="en-NZ" sz="2400" dirty="0"/>
                  <a:t>We might discount utility of person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Z" sz="2400" dirty="0"/>
                  <a:t>relative to person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NZ" sz="2400" dirty="0"/>
                  <a:t> if person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NZ" sz="2400" dirty="0"/>
                  <a:t> is more deserving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NZ" sz="2400" dirty="0"/>
                  <a:t> is low relative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Z" sz="2400" dirty="0"/>
                  <a:t>) </a:t>
                </a:r>
              </a:p>
              <a:p>
                <a:pPr marL="0" indent="0">
                  <a:buNone/>
                </a:pPr>
                <a:r>
                  <a:rPr lang="en-NZ" sz="2400" dirty="0"/>
                  <a:t>	- This requires knowing something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Z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NZ" sz="2400" dirty="0"/>
                  <a:t> </a:t>
                </a:r>
              </a:p>
              <a:p>
                <a:pPr marL="0" indent="0">
                  <a:buNone/>
                </a:pPr>
                <a:endParaRPr lang="en-NZ" sz="3600" dirty="0"/>
              </a:p>
              <a:p>
                <a:r>
                  <a:rPr lang="en-NZ" sz="2400" dirty="0"/>
                  <a:t>We might accept lower utility for person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NZ" sz="2400" dirty="0"/>
                  <a:t> than for person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NZ" sz="2400" dirty="0"/>
                  <a:t> if transfers are costly [through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NZ" sz="2400" dirty="0"/>
                  <a:t>], even if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Z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NZ" sz="2400" dirty="0"/>
                  <a:t>  </a:t>
                </a:r>
              </a:p>
              <a:p>
                <a:pPr marL="0" indent="0">
                  <a:buNone/>
                </a:pPr>
                <a:endParaRPr lang="en-NZ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6" y="2121031"/>
                <a:ext cx="8054909" cy="4736969"/>
              </a:xfrm>
              <a:blipFill>
                <a:blip r:embed="rId2"/>
                <a:stretch>
                  <a:fillRect l="-1211" t="-1802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4" descr="Image result for econ 101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47" y="0"/>
            <a:ext cx="3514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548680"/>
            <a:ext cx="4604698" cy="1143000"/>
          </a:xfrm>
        </p:spPr>
        <p:txBody>
          <a:bodyPr>
            <a:normAutofit/>
          </a:bodyPr>
          <a:lstStyle/>
          <a:p>
            <a:r>
              <a:rPr lang="en-NZ" sz="3200" b="1" dirty="0">
                <a:latin typeface="+mn-lt"/>
              </a:rPr>
              <a:t>WELFARE ECON 101 (</a:t>
            </a:r>
            <a:r>
              <a:rPr lang="en-NZ" sz="3200" b="1" dirty="0" err="1">
                <a:latin typeface="+mn-lt"/>
              </a:rPr>
              <a:t>cont</a:t>
            </a:r>
            <a:r>
              <a:rPr lang="en-NZ" sz="3200" b="1" dirty="0">
                <a:latin typeface="+mn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776" y="2121031"/>
                <a:ext cx="8054909" cy="4736969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NZ" sz="2400" b="1" dirty="0"/>
                  <a:t>What if we </a:t>
                </a:r>
                <a:r>
                  <a:rPr lang="en-US" sz="2400" b="1" dirty="0"/>
                  <a:t>know nothing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NZ" sz="2400" b="1" dirty="0"/>
                  <a:t>’s </a:t>
                </a:r>
                <a:r>
                  <a:rPr lang="en-NZ" sz="2400" dirty="0"/>
                  <a:t>(i.e. we operate behind a Rawlsian veil of ignorance)? </a:t>
                </a:r>
              </a:p>
              <a:p>
                <a:pPr marL="1139825" indent="-225425">
                  <a:spcAft>
                    <a:spcPts val="1200"/>
                  </a:spcAft>
                  <a:buNone/>
                </a:pPr>
                <a:r>
                  <a:rPr lang="en-NZ" sz="2400" i="1" dirty="0"/>
                  <a:t>- It would be very odd to favour person 1 over person 2</a:t>
                </a:r>
              </a:p>
              <a:p>
                <a:pPr marL="1139825" indent="-225425">
                  <a:spcAft>
                    <a:spcPts val="1200"/>
                  </a:spcAft>
                  <a:buNone/>
                </a:pPr>
                <a:endParaRPr lang="en-NZ" sz="2400" b="1" dirty="0"/>
              </a:p>
              <a:p>
                <a:pPr marL="225425" indent="-225425">
                  <a:spcAft>
                    <a:spcPts val="1200"/>
                  </a:spcAft>
                  <a:buNone/>
                </a:pPr>
                <a:r>
                  <a:rPr lang="en-NZ" sz="2400" b="1" dirty="0"/>
                  <a:t>What if person 2 lives in the future?</a:t>
                </a:r>
              </a:p>
              <a:p>
                <a:pPr>
                  <a:spcAft>
                    <a:spcPts val="1200"/>
                  </a:spcAft>
                </a:pPr>
                <a:r>
                  <a:rPr lang="en-NZ" sz="2400" dirty="0"/>
                  <a:t>Why would this make any difference to our approach?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NZ" sz="2400" dirty="0"/>
              </a:p>
              <a:p>
                <a:pPr marL="0" indent="0">
                  <a:buNone/>
                </a:pPr>
                <a:endParaRPr lang="en-NZ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6" y="2121031"/>
                <a:ext cx="8054909" cy="4736969"/>
              </a:xfrm>
              <a:blipFill>
                <a:blip r:embed="rId2"/>
                <a:stretch>
                  <a:fillRect l="-1211" t="-1802" r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4" descr="Image result for econ 101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47" y="0"/>
            <a:ext cx="3514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548680"/>
            <a:ext cx="4604698" cy="1143000"/>
          </a:xfrm>
        </p:spPr>
        <p:txBody>
          <a:bodyPr>
            <a:normAutofit/>
          </a:bodyPr>
          <a:lstStyle/>
          <a:p>
            <a:r>
              <a:rPr lang="en-NZ" sz="3200" b="1" dirty="0">
                <a:latin typeface="+mn-lt"/>
              </a:rPr>
              <a:t>WELFARE ECON 101 (</a:t>
            </a:r>
            <a:r>
              <a:rPr lang="en-NZ" sz="3200" b="1" dirty="0" err="1">
                <a:latin typeface="+mn-lt"/>
              </a:rPr>
              <a:t>cont</a:t>
            </a:r>
            <a:r>
              <a:rPr lang="en-NZ" sz="3200" b="1" dirty="0"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6" y="2121031"/>
            <a:ext cx="8294430" cy="4736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 dirty="0"/>
              <a:t>What if person 2 lives in the future?</a:t>
            </a:r>
          </a:p>
          <a:p>
            <a:pPr marL="0" indent="0">
              <a:buNone/>
            </a:pPr>
            <a:endParaRPr lang="en-NZ" sz="600" dirty="0"/>
          </a:p>
          <a:p>
            <a:pPr>
              <a:spcAft>
                <a:spcPts val="1200"/>
              </a:spcAft>
            </a:pPr>
            <a:r>
              <a:rPr lang="en-NZ" sz="2400" dirty="0"/>
              <a:t>But we might think person 2 will be richer </a:t>
            </a:r>
          </a:p>
          <a:p>
            <a:pPr marL="0" indent="0">
              <a:buNone/>
            </a:pPr>
            <a:r>
              <a:rPr lang="en-NZ" sz="2400" dirty="0"/>
              <a:t>	- </a:t>
            </a:r>
            <a:r>
              <a:rPr lang="en-US" sz="2400" dirty="0"/>
              <a:t>so may wish to transfer resources from person 2 to 1</a:t>
            </a:r>
          </a:p>
          <a:p>
            <a:pPr marL="0" indent="0">
              <a:buNone/>
            </a:pPr>
            <a:r>
              <a:rPr lang="en-US" sz="2400" dirty="0"/>
              <a:t>	- but this doesn’t imply discounting their utility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i="1" dirty="0"/>
              <a:t>And they certainly won’t be getting richer at the rate of 6% p.a.</a:t>
            </a:r>
            <a:endParaRPr lang="en-NZ" sz="2400" i="1" dirty="0"/>
          </a:p>
          <a:p>
            <a:pPr marL="0" indent="0">
              <a:buNone/>
            </a:pPr>
            <a:endParaRPr lang="en-NZ" sz="2400" dirty="0"/>
          </a:p>
        </p:txBody>
      </p:sp>
      <p:pic>
        <p:nvPicPr>
          <p:cNvPr id="15364" name="Picture 4" descr="Image result for econ 101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47" y="0"/>
            <a:ext cx="3514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2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548680"/>
            <a:ext cx="4604698" cy="1143000"/>
          </a:xfrm>
        </p:spPr>
        <p:txBody>
          <a:bodyPr>
            <a:normAutofit/>
          </a:bodyPr>
          <a:lstStyle/>
          <a:p>
            <a:r>
              <a:rPr lang="en-NZ" sz="3200" b="1" dirty="0">
                <a:latin typeface="+mn-lt"/>
              </a:rPr>
              <a:t>WELFARE ECON 101 (</a:t>
            </a:r>
            <a:r>
              <a:rPr lang="en-NZ" sz="3200" b="1" dirty="0" err="1">
                <a:latin typeface="+mn-lt"/>
              </a:rPr>
              <a:t>cont</a:t>
            </a:r>
            <a:r>
              <a:rPr lang="en-NZ" sz="3200" b="1" dirty="0"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6" y="2121031"/>
            <a:ext cx="8054909" cy="473696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But don’t people discount the future for themselves?  </a:t>
            </a:r>
            <a:endParaRPr lang="en-NZ" sz="2400" dirty="0"/>
          </a:p>
          <a:p>
            <a:pPr marL="1257300" indent="-342900">
              <a:spcAft>
                <a:spcPts val="1200"/>
              </a:spcAft>
              <a:buFontTx/>
              <a:buChar char="-"/>
            </a:pPr>
            <a:r>
              <a:rPr lang="en-NZ" sz="2400" i="1" dirty="0"/>
              <a:t>e.g. favour consumption now over consumption next year</a:t>
            </a:r>
          </a:p>
          <a:p>
            <a:pPr marL="1257300" indent="-342900">
              <a:spcAft>
                <a:spcPts val="1200"/>
              </a:spcAft>
              <a:buFontTx/>
              <a:buChar char="-"/>
            </a:pPr>
            <a:r>
              <a:rPr lang="en-NZ" sz="2400" i="1" dirty="0"/>
              <a:t>When asked, my students almost all prefer $100 today to $110 next year</a:t>
            </a:r>
          </a:p>
          <a:p>
            <a:pPr marL="1257300" indent="-342900">
              <a:spcAft>
                <a:spcPts val="1200"/>
              </a:spcAft>
              <a:buFontTx/>
              <a:buChar char="-"/>
            </a:pPr>
            <a:r>
              <a:rPr lang="en-NZ" sz="2400" i="1" dirty="0"/>
              <a:t>(though they prefer $121 in 2 years to $110 in 1 year, i.e. hyperbolic discounting)</a:t>
            </a:r>
          </a:p>
          <a:p>
            <a:pPr marL="225425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NZ" sz="2400" dirty="0"/>
              <a:t>This reflects </a:t>
            </a:r>
            <a:r>
              <a:rPr lang="en-NZ" sz="2400" b="1" u="sng" dirty="0"/>
              <a:t>intra-person</a:t>
            </a:r>
            <a:r>
              <a:rPr lang="en-NZ" sz="2400" dirty="0"/>
              <a:t> discounting; which is different from </a:t>
            </a:r>
            <a:r>
              <a:rPr lang="en-NZ" sz="2400" b="1" u="sng" dirty="0"/>
              <a:t>inter-person</a:t>
            </a:r>
            <a:r>
              <a:rPr lang="en-NZ" sz="2400" dirty="0"/>
              <a:t> discounting</a:t>
            </a:r>
          </a:p>
          <a:p>
            <a:pPr marL="0" indent="0">
              <a:spcAft>
                <a:spcPts val="1200"/>
              </a:spcAft>
              <a:buNone/>
            </a:pPr>
            <a:endParaRPr lang="en-NZ" sz="2400" dirty="0"/>
          </a:p>
          <a:p>
            <a:pPr marL="0" indent="0">
              <a:buNone/>
            </a:pPr>
            <a:endParaRPr lang="en-NZ" sz="2400" dirty="0"/>
          </a:p>
        </p:txBody>
      </p:sp>
      <p:pic>
        <p:nvPicPr>
          <p:cNvPr id="15364" name="Picture 4" descr="Image result for econ 101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47" y="0"/>
            <a:ext cx="3514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Intergenerational (IG)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799900" cy="511733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Why are IG issues important? 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US" dirty="0"/>
              <a:t>some examples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sz="2400" dirty="0"/>
              <a:t>A framework for thinking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/>
              <a:t>- differentiate between individual’s decisions &amp; societal decisions across time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/>
              <a:t>- under a Rawlsian veil of ignorance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2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548680"/>
            <a:ext cx="4086224" cy="1143000"/>
          </a:xfrm>
        </p:spPr>
        <p:txBody>
          <a:bodyPr>
            <a:normAutofit/>
          </a:bodyPr>
          <a:lstStyle/>
          <a:p>
            <a:r>
              <a:rPr lang="en-NZ" sz="3200" b="1" dirty="0">
                <a:latin typeface="+mn-lt"/>
              </a:rPr>
              <a:t>ECON 101: Individuals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776" y="1904722"/>
                <a:ext cx="8451747" cy="47369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NZ" sz="2400" dirty="0"/>
                  <a:t>Each individual maximises their own intertemporal utility (U) defined over consumption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NZ" sz="2400" dirty="0"/>
                  <a:t>) subject to budget  constraint: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400" dirty="0"/>
                  <a:t>Consider two periods (generations) (t= 1, 2)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400" dirty="0"/>
                  <a:t>Individual has rate of time preference,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NZ" sz="1200" dirty="0"/>
              </a:p>
              <a:p>
                <a:pPr>
                  <a:spcAft>
                    <a:spcPts val="1200"/>
                  </a:spcAft>
                  <a:buFont typeface="Symbol" panose="05050102010706020507" pitchFamily="18" charset="2"/>
                  <a:buChar char="Þ"/>
                </a:pPr>
                <a:r>
                  <a:rPr lang="en-NZ" sz="2400" dirty="0"/>
                  <a:t> Max utility: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n-NZ" sz="2400" dirty="0"/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NZ" sz="2400" dirty="0" err="1"/>
                  <a:t>s.t.</a:t>
                </a:r>
                <a:r>
                  <a:rPr lang="en-NZ" sz="2400" dirty="0"/>
                  <a:t> budget constraint:	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∗(1+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sz="2400" dirty="0"/>
              </a:p>
              <a:p>
                <a:pPr marL="0" indent="0">
                  <a:buNone/>
                </a:pPr>
                <a:endParaRPr lang="en-NZ" sz="1200" dirty="0"/>
              </a:p>
              <a:p>
                <a:pPr marL="0" indent="0">
                  <a:buNone/>
                </a:pPr>
                <a:r>
                  <a:rPr lang="en-NZ" sz="2400" dirty="0"/>
                  <a:t>Where y is (exogenous) income;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NZ" sz="2400" dirty="0"/>
                  <a:t> is the real interest rate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6" y="1904722"/>
                <a:ext cx="8451747" cy="4736969"/>
              </a:xfrm>
              <a:blipFill>
                <a:blip r:embed="rId2"/>
                <a:stretch>
                  <a:fillRect l="-1154" t="-1028" b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4" descr="Image result for econ 101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47" y="0"/>
            <a:ext cx="3514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548680"/>
            <a:ext cx="5134371" cy="1143000"/>
          </a:xfrm>
        </p:spPr>
        <p:txBody>
          <a:bodyPr>
            <a:normAutofit/>
          </a:bodyPr>
          <a:lstStyle/>
          <a:p>
            <a:r>
              <a:rPr lang="en-NZ" sz="3200" b="1" dirty="0">
                <a:latin typeface="+mn-lt"/>
              </a:rPr>
              <a:t>ECON 101: Individuals (</a:t>
            </a:r>
            <a:r>
              <a:rPr lang="en-NZ" sz="3200" b="1" dirty="0" err="1">
                <a:latin typeface="+mn-lt"/>
              </a:rPr>
              <a:t>cont</a:t>
            </a:r>
            <a:r>
              <a:rPr lang="en-NZ" sz="3200" b="1" dirty="0">
                <a:latin typeface="+mn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776" y="2121031"/>
                <a:ext cx="8686800" cy="47369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NZ" sz="2400" dirty="0"/>
                  <a:t>A standard result from this approach (without the proof!) is that:</a:t>
                </a:r>
              </a:p>
              <a:p>
                <a:pPr marL="0" indent="0">
                  <a:buNone/>
                </a:pPr>
                <a:endParaRPr lang="en-NZ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NZ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&gt;1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NZ" sz="2400" dirty="0"/>
              </a:p>
              <a:p>
                <a:pPr marL="0" indent="0">
                  <a:buNone/>
                </a:pPr>
                <a:r>
                  <a:rPr lang="en-NZ" sz="2400" dirty="0"/>
                  <a:t>		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NZ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&lt;1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NZ" sz="2400" dirty="0"/>
              </a:p>
              <a:p>
                <a:pPr marL="0" indent="0">
                  <a:buNone/>
                </a:pPr>
                <a:endParaRPr lang="en-NZ" sz="2400" dirty="0"/>
              </a:p>
              <a:p>
                <a:pPr marL="0" indent="0">
                  <a:buNone/>
                </a:pPr>
                <a:r>
                  <a:rPr lang="en-NZ" sz="2400" dirty="0"/>
                  <a:t>I.e. if market interest rate is high relative to rate of time preference then we should save (&amp; invest) lots for the future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6" y="2121031"/>
                <a:ext cx="8686800" cy="4736969"/>
              </a:xfrm>
              <a:blipFill>
                <a:blip r:embed="rId2"/>
                <a:stretch>
                  <a:fillRect l="-1123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4" descr="Image result for econ 101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47" y="0"/>
            <a:ext cx="3514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56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548680"/>
            <a:ext cx="5134371" cy="1143000"/>
          </a:xfrm>
        </p:spPr>
        <p:txBody>
          <a:bodyPr>
            <a:normAutofit/>
          </a:bodyPr>
          <a:lstStyle/>
          <a:p>
            <a:r>
              <a:rPr lang="en-NZ" sz="3200" b="1" dirty="0">
                <a:latin typeface="+mn-lt"/>
              </a:rPr>
              <a:t>ECON 101: Individuals (</a:t>
            </a:r>
            <a:r>
              <a:rPr lang="en-NZ" sz="3200" b="1" dirty="0" err="1">
                <a:latin typeface="+mn-lt"/>
              </a:rPr>
              <a:t>cont</a:t>
            </a:r>
            <a:r>
              <a:rPr lang="en-NZ" sz="3200" b="1" dirty="0"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6" y="2121031"/>
            <a:ext cx="8117450" cy="4736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Compare this with Treasury approach:</a:t>
            </a:r>
          </a:p>
          <a:p>
            <a:pPr marL="0" indent="0">
              <a:buNone/>
            </a:pPr>
            <a:endParaRPr lang="en-US" sz="600" dirty="0"/>
          </a:p>
          <a:p>
            <a:pPr marL="1258888" indent="0">
              <a:buNone/>
            </a:pPr>
            <a:r>
              <a:rPr lang="en-US" sz="2400" i="1" dirty="0"/>
              <a:t>I</a:t>
            </a:r>
            <a:r>
              <a:rPr lang="en-NZ" sz="2400" i="1" dirty="0"/>
              <a:t>f market interest rate is high then do </a:t>
            </a:r>
            <a:r>
              <a:rPr lang="en-NZ" sz="2400" b="1" i="1" u="sng" dirty="0"/>
              <a:t>not</a:t>
            </a:r>
            <a:r>
              <a:rPr lang="en-NZ" sz="2400" i="1" dirty="0"/>
              <a:t> invest (e.g.in infrastructure) for the future</a:t>
            </a:r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400" dirty="0"/>
              <a:t>The rationale is that we could be investing through the market in something better (i.e. at the market interest rate)</a:t>
            </a:r>
          </a:p>
          <a:p>
            <a:pPr marL="0" indent="0">
              <a:buNone/>
            </a:pPr>
            <a:endParaRPr lang="en-NZ" sz="600" dirty="0"/>
          </a:p>
          <a:p>
            <a:pPr marL="1258888" indent="-344488">
              <a:buNone/>
            </a:pPr>
            <a:r>
              <a:rPr lang="en-NZ" sz="2400" i="1" dirty="0"/>
              <a:t>	which makes a lot of sense for potential state investments with solely private returns that compete with private sector investments</a:t>
            </a:r>
          </a:p>
          <a:p>
            <a:pPr marL="0" indent="0">
              <a:buNone/>
            </a:pPr>
            <a:endParaRPr lang="en-NZ" sz="2400" dirty="0"/>
          </a:p>
        </p:txBody>
      </p:sp>
      <p:pic>
        <p:nvPicPr>
          <p:cNvPr id="15364" name="Picture 4" descr="Image result for econ 101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47" y="0"/>
            <a:ext cx="3514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43" y="548680"/>
            <a:ext cx="5394004" cy="1143000"/>
          </a:xfrm>
        </p:spPr>
        <p:txBody>
          <a:bodyPr>
            <a:normAutofit/>
          </a:bodyPr>
          <a:lstStyle/>
          <a:p>
            <a:r>
              <a:rPr lang="en-NZ" sz="3200" b="1" dirty="0">
                <a:latin typeface="+mn-lt"/>
              </a:rPr>
              <a:t>Individuals (with public goods)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914554"/>
                <a:ext cx="8117450" cy="47369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But what if the potential investment is in a non-market public good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) and the utility function is now extended to: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NZ" sz="2400" dirty="0"/>
              </a:p>
              <a:p>
                <a:pPr marL="0" indent="0">
                  <a:buNone/>
                </a:pPr>
                <a:endParaRPr lang="en-US" sz="600" dirty="0"/>
              </a:p>
              <a:p>
                <a:pPr marL="1258888" indent="0">
                  <a:buNone/>
                </a:pPr>
                <a:r>
                  <a:rPr lang="en-NZ" sz="2400" i="1" dirty="0"/>
                  <a:t>Note: different rate of time discount allowed – e.g. people may not discount the future environment</a:t>
                </a:r>
              </a:p>
              <a:p>
                <a:pPr marL="0" indent="0">
                  <a:buNone/>
                </a:pPr>
                <a:endParaRPr lang="en-NZ" sz="600" dirty="0"/>
              </a:p>
              <a:p>
                <a:pPr marL="0" indent="0">
                  <a:buNone/>
                </a:pPr>
                <a:r>
                  <a:rPr lang="en-NZ" sz="2400" dirty="0"/>
                  <a:t>Use of the market interest rate as discount rate would make no difference to the govt decision to invest in the public good vs a private good</a:t>
                </a:r>
              </a:p>
              <a:p>
                <a:pPr marL="0" indent="0">
                  <a:buNone/>
                </a:pPr>
                <a:r>
                  <a:rPr lang="en-NZ" sz="2400" dirty="0"/>
                  <a:t>	- </a:t>
                </a:r>
                <a:r>
                  <a:rPr lang="en-NZ" sz="2400" b="1" dirty="0"/>
                  <a:t>because Treasury’s approach conflates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𝐚𝐧𝐝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endParaRPr lang="en-NZ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914554"/>
                <a:ext cx="8117450" cy="4736969"/>
              </a:xfrm>
              <a:blipFill>
                <a:blip r:embed="rId2"/>
                <a:stretch>
                  <a:fillRect l="-1202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4" descr="Image result for econ 101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47" y="0"/>
            <a:ext cx="3514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61962"/>
            <a:ext cx="6429980" cy="1143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NZ" sz="3200" b="1" dirty="0">
                <a:latin typeface="+mn-lt"/>
              </a:rPr>
              <a:t>Implications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5" y="2626939"/>
                <a:ext cx="8423999" cy="41765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NZ" sz="2400" dirty="0"/>
                  <a:t>Optimal investment in public goods requires estimates of opportunity cost of capital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NZ" sz="2400" dirty="0"/>
                  <a:t>) </a:t>
                </a:r>
                <a:r>
                  <a:rPr lang="en-NZ" sz="2400" b="1" dirty="0"/>
                  <a:t>AND</a:t>
                </a:r>
                <a:r>
                  <a:rPr lang="en-NZ" sz="2400" dirty="0"/>
                  <a:t> rate of time preference (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NZ" sz="2400" dirty="0"/>
                  <a:t>) for public goods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NZ" sz="2400" dirty="0"/>
                  <a:t>Benefits should be discounted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NZ" sz="2400" dirty="0"/>
                  <a:t> (which may be close to zero)</a:t>
                </a: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en-NZ" sz="2400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NZ" sz="2400" i="1" dirty="0"/>
                  <a:t>Now extend analysis to future generations (but without public goods)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en-NZ" sz="2800" dirty="0"/>
              </a:p>
              <a:p>
                <a:pPr marL="0" indent="0">
                  <a:buNone/>
                </a:pPr>
                <a:endParaRPr lang="en-NZ" dirty="0"/>
              </a:p>
              <a:p>
                <a:pPr marL="0" indent="0">
                  <a:buNone/>
                </a:pPr>
                <a:endParaRPr lang="en-N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5" y="2626939"/>
                <a:ext cx="8423999" cy="4176514"/>
              </a:xfrm>
              <a:blipFill>
                <a:blip r:embed="rId2"/>
                <a:stretch>
                  <a:fillRect l="-1158"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the thinker images">
            <a:extLst>
              <a:ext uri="{FF2B5EF4-FFF2-40B4-BE49-F238E27FC236}">
                <a16:creationId xmlns:a16="http://schemas.microsoft.com/office/drawing/2014/main" id="{19777BD9-8976-4B54-BA40-0C779C3C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68312" cy="26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548680"/>
            <a:ext cx="5134371" cy="1143000"/>
          </a:xfrm>
        </p:spPr>
        <p:txBody>
          <a:bodyPr>
            <a:normAutofit fontScale="90000"/>
          </a:bodyPr>
          <a:lstStyle/>
          <a:p>
            <a:r>
              <a:rPr lang="en-NZ" sz="3200" b="1" dirty="0">
                <a:latin typeface="+mn-lt"/>
              </a:rPr>
              <a:t>Individuals (with 2 generations, no public goods)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914554"/>
                <a:ext cx="8117450" cy="47369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social welfare function is as follows: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N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where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N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2400" dirty="0"/>
                  <a:t>		</a:t>
                </a:r>
                <a:r>
                  <a:rPr lang="en-NZ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Z" sz="2400" dirty="0"/>
                  <a:t>=1,2)</a:t>
                </a:r>
              </a:p>
              <a:p>
                <a:pPr marL="0" indent="0">
                  <a:buNone/>
                </a:pPr>
                <a:endParaRPr lang="en-NZ" sz="2400" dirty="0"/>
              </a:p>
              <a:p>
                <a:pPr marL="1258888" indent="0">
                  <a:buNone/>
                </a:pPr>
                <a:r>
                  <a:rPr lang="en-NZ" sz="2400" b="1" i="1" dirty="0"/>
                  <a:t>Note: </a:t>
                </a:r>
                <a:r>
                  <a:rPr lang="en-NZ" sz="2400" i="1" dirty="0"/>
                  <a:t>different rate of time discount within people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NZ" sz="2400" i="1" dirty="0"/>
                  <a:t>) and between people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NZ" sz="2400" i="1" dirty="0"/>
                  <a:t>) </a:t>
                </a:r>
              </a:p>
              <a:p>
                <a:pPr marL="0" indent="0">
                  <a:buNone/>
                </a:pPr>
                <a:endParaRPr lang="en-NZ" sz="600" dirty="0"/>
              </a:p>
              <a:p>
                <a:pPr marL="0" indent="0">
                  <a:buNone/>
                </a:pPr>
                <a:r>
                  <a:rPr lang="en-NZ" sz="2400" b="1" dirty="0"/>
                  <a:t>	Treasury’s approach </a:t>
                </a:r>
                <a:r>
                  <a:rPr lang="en-US" sz="2400" b="1" dirty="0"/>
                  <a:t>ignores this distinction</a:t>
                </a:r>
                <a:endParaRPr lang="en-NZ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914554"/>
                <a:ext cx="8117450" cy="4736969"/>
              </a:xfrm>
              <a:blipFill>
                <a:blip r:embed="rId2"/>
                <a:stretch>
                  <a:fillRect l="-1202" t="-1802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4" descr="Image result for econ 101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47" y="0"/>
            <a:ext cx="3514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61962"/>
            <a:ext cx="6429980" cy="1143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NZ" sz="3200" b="1" dirty="0">
                <a:latin typeface="+mn-lt"/>
              </a:rPr>
              <a:t>Implications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5" y="2626939"/>
                <a:ext cx="8423999" cy="41765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NZ" sz="2400" dirty="0"/>
                  <a:t>Optimal investment across generations requires estimates of opportunity cost of capital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NZ" sz="2400" dirty="0"/>
                  <a:t>) </a:t>
                </a:r>
                <a:r>
                  <a:rPr lang="en-NZ" sz="2400" b="1" dirty="0"/>
                  <a:t>AND</a:t>
                </a:r>
                <a:r>
                  <a:rPr lang="en-NZ" sz="2400" dirty="0"/>
                  <a:t> rate of time preference for welfare of future generations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NZ" sz="2400" dirty="0"/>
                  <a:t>)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NZ" sz="2400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NZ" sz="2400" dirty="0"/>
                  <a:t>Benefits for future generations should be discounted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NZ" sz="2400" dirty="0"/>
                  <a:t> (which may be close to zero)</a:t>
                </a: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en-NZ" sz="2800" dirty="0"/>
              </a:p>
              <a:p>
                <a:pPr marL="0" indent="0">
                  <a:buNone/>
                </a:pPr>
                <a:endParaRPr lang="en-NZ" dirty="0"/>
              </a:p>
              <a:p>
                <a:pPr marL="0" indent="0">
                  <a:buNone/>
                </a:pPr>
                <a:endParaRPr lang="en-N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5" y="2626939"/>
                <a:ext cx="8423999" cy="4176514"/>
              </a:xfrm>
              <a:blipFill>
                <a:blip r:embed="rId2"/>
                <a:stretch>
                  <a:fillRect l="-1013" t="-1168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the thinker images">
            <a:extLst>
              <a:ext uri="{FF2B5EF4-FFF2-40B4-BE49-F238E27FC236}">
                <a16:creationId xmlns:a16="http://schemas.microsoft.com/office/drawing/2014/main" id="{202750A5-E70B-4489-9E05-4B324314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68312" cy="26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81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44" y="660749"/>
            <a:ext cx="6964351" cy="644753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+mn-lt"/>
              </a:rPr>
              <a:t>Discounting involves value judgements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4516" y="275422"/>
            <a:ext cx="969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5" name="Picture 2" descr="Image result for the think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28" y="1"/>
            <a:ext cx="1473271" cy="19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0AF19-7A31-4DF4-ABD8-D8182B44D57C}"/>
              </a:ext>
            </a:extLst>
          </p:cNvPr>
          <p:cNvSpPr txBox="1">
            <a:spLocks/>
          </p:cNvSpPr>
          <p:nvPr/>
        </p:nvSpPr>
        <p:spPr>
          <a:xfrm>
            <a:off x="395535" y="1966251"/>
            <a:ext cx="8630478" cy="483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400" dirty="0"/>
              <a:t>Investment decisions across generations </a:t>
            </a:r>
            <a:r>
              <a:rPr lang="en-US" sz="2400" dirty="0"/>
              <a:t>are just like investment decisions across </a:t>
            </a:r>
            <a:r>
              <a:rPr lang="en-NZ" sz="2400" dirty="0"/>
              <a:t>current individuals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NZ" sz="2000" b="1" dirty="0"/>
              <a:t>They involve inter-personal value judgements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NZ" sz="2000" b="1" dirty="0"/>
              <a:t>Value judgements are independent of the market interest rate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NZ" sz="20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400" dirty="0"/>
              <a:t>Optimal inter-generational resource allocation depends on both the market interest rate &amp; rate of time preference </a:t>
            </a:r>
            <a:r>
              <a:rPr lang="en-NZ" sz="2400" u="sng" dirty="0"/>
              <a:t>between generations</a:t>
            </a:r>
            <a:endParaRPr lang="en-NZ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400" dirty="0"/>
              <a:t>Similarly, investments in public goods should reflect rate of time preference for public goods not the rate for private goods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NZ" dirty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57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460088"/>
            <a:ext cx="6964351" cy="644753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+mn-lt"/>
              </a:rPr>
              <a:t>Concluding thoughts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4516" y="275422"/>
            <a:ext cx="969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5" name="Picture 2" descr="Image result for the think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28" y="1"/>
            <a:ext cx="1473271" cy="19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0AF19-7A31-4DF4-ABD8-D8182B44D57C}"/>
              </a:ext>
            </a:extLst>
          </p:cNvPr>
          <p:cNvSpPr txBox="1">
            <a:spLocks/>
          </p:cNvSpPr>
          <p:nvPr/>
        </p:nvSpPr>
        <p:spPr>
          <a:xfrm>
            <a:off x="395535" y="2143432"/>
            <a:ext cx="8630478" cy="4660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400" dirty="0"/>
              <a:t>Treasury has long favoured current private consumption over future generations’ welfare and public goods consumption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NZ" sz="2400" dirty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400" dirty="0"/>
              <a:t>Should this approach to discounting the future continue?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NZ" sz="24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NZ" sz="2400" dirty="0"/>
              <a:t>	</a:t>
            </a:r>
            <a:r>
              <a:rPr lang="en-NZ" sz="2400" b="1" dirty="0"/>
              <a:t>Tyler Cowen says NO …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NZ" sz="2400" b="1" dirty="0"/>
              <a:t>	</a:t>
            </a:r>
            <a:r>
              <a:rPr lang="en-NZ" sz="2400" b="1"/>
              <a:t>              </a:t>
            </a:r>
            <a:r>
              <a:rPr lang="en-NZ" sz="2400" b="1" dirty="0"/>
              <a:t>… and so do I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NZ" dirty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50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Some intergenerational issues: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Climate change – what weight on future generations?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Social investment – trade-offs </a:t>
            </a:r>
            <a:r>
              <a:rPr lang="en-US" sz="2400" dirty="0" err="1"/>
              <a:t>btwn</a:t>
            </a:r>
            <a:r>
              <a:rPr lang="en-US" sz="2400" dirty="0"/>
              <a:t> this &amp; next generation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Time consistent policies (e.g. monetary policies)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Savings vs debt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Policies for growth &amp; reform vs current consumption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2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Background: Treasury 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NZ" sz="2400" dirty="0"/>
              <a:t>Treasury recommends the following real, pre-tax discount rates be used </a:t>
            </a:r>
            <a:r>
              <a:rPr lang="en-NZ" sz="2000" dirty="0"/>
              <a:t>(as of August 2020)</a:t>
            </a:r>
            <a:r>
              <a:rPr lang="en-NZ" sz="2400" dirty="0"/>
              <a:t>:</a:t>
            </a:r>
          </a:p>
          <a:p>
            <a:pPr marL="0" indent="0">
              <a:spcAft>
                <a:spcPts val="1200"/>
              </a:spcAft>
              <a:buNone/>
            </a:pPr>
            <a:endParaRPr lang="en-NZ" sz="2400" dirty="0"/>
          </a:p>
          <a:p>
            <a:pPr lvl="1">
              <a:spcAft>
                <a:spcPts val="1200"/>
              </a:spcAft>
            </a:pPr>
            <a:r>
              <a:rPr lang="en-NZ" sz="2000" dirty="0"/>
              <a:t>Default rate:	6% p.a.</a:t>
            </a:r>
          </a:p>
          <a:p>
            <a:pPr lvl="1">
              <a:spcAft>
                <a:spcPts val="1200"/>
              </a:spcAft>
            </a:pPr>
            <a:r>
              <a:rPr lang="en-NZ" sz="2000" dirty="0"/>
              <a:t>Infrastructure:	6% p.a.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NZ" sz="2000" dirty="0"/>
              <a:t>	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2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5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Implications of 6% real discount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NZ" sz="2400" dirty="0"/>
              <a:t>Who would prefer to:</a:t>
            </a:r>
          </a:p>
          <a:p>
            <a:pPr marL="514350" indent="-514350">
              <a:spcAft>
                <a:spcPts val="1200"/>
              </a:spcAft>
              <a:buAutoNum type="alphaLcParenBoth"/>
            </a:pPr>
            <a:r>
              <a:rPr lang="en-NZ" sz="2400" dirty="0"/>
              <a:t>save 100 lives today,    OR</a:t>
            </a:r>
          </a:p>
          <a:p>
            <a:pPr marL="514350" indent="-514350">
              <a:spcAft>
                <a:spcPts val="1200"/>
              </a:spcAft>
              <a:buAutoNum type="alphaLcParenBoth"/>
            </a:pPr>
            <a:r>
              <a:rPr lang="en-NZ" sz="2400" dirty="0"/>
              <a:t>save 33,000 lives in 100 years time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NZ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è"/>
            </a:pPr>
            <a:r>
              <a:rPr lang="en-NZ" dirty="0"/>
              <a:t>Who cares about Bangladesh disappearing under the sea with </a:t>
            </a:r>
            <a:r>
              <a:rPr lang="en-NZ" b="1" dirty="0"/>
              <a:t>climate change</a:t>
            </a:r>
            <a:r>
              <a:rPr lang="en-NZ" dirty="0"/>
              <a:t>!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è"/>
            </a:pPr>
            <a:r>
              <a:rPr lang="en-NZ" dirty="0">
                <a:sym typeface="Wingdings" panose="05000000000000000000" pitchFamily="2" charset="2"/>
              </a:rPr>
              <a:t> Stern report used 1% instead (trade off 100 for 270 lives)</a:t>
            </a:r>
            <a:endParaRPr lang="en-NZ" dirty="0"/>
          </a:p>
          <a:p>
            <a:pPr marL="457200" lvl="1" indent="0">
              <a:spcAft>
                <a:spcPts val="1200"/>
              </a:spcAft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2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6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Implications of 6% real discount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NZ" sz="2400" dirty="0"/>
              <a:t>Who would prefer to:</a:t>
            </a:r>
          </a:p>
          <a:p>
            <a:pPr marL="514350" indent="-514350">
              <a:spcAft>
                <a:spcPts val="1200"/>
              </a:spcAft>
              <a:buAutoNum type="alphaLcParenBoth"/>
            </a:pPr>
            <a:r>
              <a:rPr lang="en-NZ" sz="2400" dirty="0"/>
              <a:t>save 1 life today,    OR</a:t>
            </a:r>
          </a:p>
          <a:p>
            <a:pPr marL="514350" indent="-514350">
              <a:spcAft>
                <a:spcPts val="1200"/>
              </a:spcAft>
              <a:buAutoNum type="alphaLcParenBoth"/>
            </a:pPr>
            <a:r>
              <a:rPr lang="en-NZ" sz="2400" dirty="0"/>
              <a:t>save 4 lives in one generation’s time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NZ" dirty="0"/>
          </a:p>
          <a:p>
            <a:pPr marL="457200" lvl="1" indent="0">
              <a:spcAft>
                <a:spcPts val="1200"/>
              </a:spcAft>
              <a:buNone/>
            </a:pPr>
            <a:r>
              <a:rPr lang="en-NZ" dirty="0">
                <a:sym typeface="Wingdings" panose="05000000000000000000" pitchFamily="2" charset="2"/>
              </a:rPr>
              <a:t> </a:t>
            </a:r>
            <a:r>
              <a:rPr lang="en-NZ" dirty="0"/>
              <a:t>Scrap </a:t>
            </a:r>
            <a:r>
              <a:rPr lang="en-NZ" b="1" dirty="0"/>
              <a:t>social investment </a:t>
            </a:r>
            <a:r>
              <a:rPr lang="en-NZ" dirty="0"/>
              <a:t>programme!</a:t>
            </a:r>
          </a:p>
          <a:p>
            <a:pPr>
              <a:spcAft>
                <a:spcPts val="1200"/>
              </a:spcAft>
            </a:pPr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2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Implications of 6% real discount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NZ" sz="2400" dirty="0"/>
              <a:t>Who would prefer to have unemployment at:</a:t>
            </a:r>
          </a:p>
          <a:p>
            <a:pPr marL="514350" indent="-514350">
              <a:spcAft>
                <a:spcPts val="1200"/>
              </a:spcAft>
              <a:buAutoNum type="alphaLcParenBoth"/>
            </a:pPr>
            <a:r>
              <a:rPr lang="en-NZ" sz="2400" dirty="0"/>
              <a:t>a steady 4% p.a. rate for the next 12 years,    OR</a:t>
            </a:r>
          </a:p>
          <a:p>
            <a:pPr marL="0" indent="0">
              <a:spcAft>
                <a:spcPts val="1200"/>
              </a:spcAft>
              <a:buNone/>
            </a:pPr>
            <a:endParaRPr lang="en-NZ" sz="600" dirty="0"/>
          </a:p>
          <a:p>
            <a:pPr marL="514350" indent="-514350">
              <a:spcAft>
                <a:spcPts val="1200"/>
              </a:spcAft>
              <a:buAutoNum type="alphaLcParenBoth"/>
            </a:pPr>
            <a:r>
              <a:rPr lang="en-NZ" sz="2400" dirty="0"/>
              <a:t>3% p.a. for 5 years followed by 5% for 7 years 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NZ" dirty="0"/>
          </a:p>
          <a:p>
            <a:pPr marL="457200" lvl="1" indent="0">
              <a:spcAft>
                <a:spcPts val="1200"/>
              </a:spcAft>
              <a:buNone/>
            </a:pPr>
            <a:r>
              <a:rPr lang="en-NZ" dirty="0">
                <a:sym typeface="Wingdings" panose="05000000000000000000" pitchFamily="2" charset="2"/>
              </a:rPr>
              <a:t> Forget t</a:t>
            </a:r>
            <a:r>
              <a:rPr lang="en-NZ" dirty="0"/>
              <a:t>ime consistent monetary policy!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2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Implications of 6% real discount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NZ" sz="2400" dirty="0"/>
              <a:t>Who would prefer:</a:t>
            </a:r>
          </a:p>
          <a:p>
            <a:pPr marL="514350" indent="-514350">
              <a:spcAft>
                <a:spcPts val="1200"/>
              </a:spcAft>
              <a:buAutoNum type="alphaLcParenBoth"/>
            </a:pPr>
            <a:r>
              <a:rPr lang="en-NZ" sz="2400" dirty="0"/>
              <a:t>that in 1066 William the </a:t>
            </a:r>
            <a:r>
              <a:rPr lang="en-NZ" sz="2400" dirty="0" err="1"/>
              <a:t>Conquerer</a:t>
            </a:r>
            <a:r>
              <a:rPr lang="en-NZ" sz="2400" dirty="0"/>
              <a:t> had celebrated with one glass of wine costing one farthing (0.2 cent),    OR</a:t>
            </a:r>
          </a:p>
          <a:p>
            <a:pPr marL="514350" indent="-514350">
              <a:spcAft>
                <a:spcPts val="1200"/>
              </a:spcAft>
              <a:buAutoNum type="alphaLcParenBoth"/>
            </a:pPr>
            <a:endParaRPr lang="en-NZ" sz="600" dirty="0"/>
          </a:p>
          <a:p>
            <a:pPr marL="514350" indent="-514350">
              <a:spcAft>
                <a:spcPts val="1200"/>
              </a:spcAft>
              <a:buAutoNum type="alphaLcParenBoth"/>
            </a:pPr>
            <a:r>
              <a:rPr lang="en-NZ" sz="2400" dirty="0"/>
              <a:t>having: $2,750,000,000,000,000,000,000 today ($2.75 sextillion)</a:t>
            </a:r>
            <a:endParaRPr lang="en-NZ" dirty="0"/>
          </a:p>
          <a:p>
            <a:pPr marL="457200" lvl="1" indent="0">
              <a:spcAft>
                <a:spcPts val="1200"/>
              </a:spcAft>
              <a:buNone/>
            </a:pPr>
            <a:endParaRPr lang="en-NZ" dirty="0"/>
          </a:p>
          <a:p>
            <a:pPr marL="457200" lvl="1" indent="0">
              <a:spcAft>
                <a:spcPts val="1200"/>
              </a:spcAft>
              <a:buNone/>
            </a:pPr>
            <a:r>
              <a:rPr lang="en-NZ" dirty="0">
                <a:sym typeface="Wingdings" panose="05000000000000000000" pitchFamily="2" charset="2"/>
              </a:rPr>
              <a:t> </a:t>
            </a:r>
            <a:r>
              <a:rPr lang="en-NZ" dirty="0"/>
              <a:t>Who cares about saving!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2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5" y="365126"/>
            <a:ext cx="8458199" cy="736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Caplin &amp; Leahy (JPE, 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5" y="1740666"/>
            <a:ext cx="4863040" cy="5117335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NZ" sz="2400" dirty="0"/>
              <a:t>Caplin &amp; Leahy run the thought experiment of whether the next generation will agree with this generation’s decisions regarding resource allocation over time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NZ" sz="2400" i="1" dirty="0"/>
              <a:t>e.g. will the next generation agree with the prior generation’s split between govt consumption and govt infrastructure investment?</a:t>
            </a:r>
          </a:p>
          <a:p>
            <a:pPr marL="0" indent="0">
              <a:spcAft>
                <a:spcPts val="1200"/>
              </a:spcAft>
              <a:buNone/>
            </a:pPr>
            <a:endParaRPr lang="en-NZ" sz="600" dirty="0"/>
          </a:p>
          <a:p>
            <a:pPr marL="0" indent="0">
              <a:spcAft>
                <a:spcPts val="1200"/>
              </a:spcAft>
              <a:buNone/>
            </a:pPr>
            <a:r>
              <a:rPr lang="en-NZ" sz="2400" b="1" dirty="0"/>
              <a:t>If they disagree then there is no objective rate of time discount </a:t>
            </a:r>
            <a:endParaRPr lang="en-NZ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6332" y="2380333"/>
            <a:ext cx="5117335" cy="38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5380</TotalTime>
  <Words>1296</Words>
  <Application>Microsoft Office PowerPoint</Application>
  <PresentationFormat>On-screen Show (4:3)</PresentationFormat>
  <Paragraphs>193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Intergenerational issues:  Principles and practice in NZ </vt:lpstr>
      <vt:lpstr>Intergenerational (IG) issues</vt:lpstr>
      <vt:lpstr>Some intergenerational issues:</vt:lpstr>
      <vt:lpstr>Background: Treasury CBA</vt:lpstr>
      <vt:lpstr>Implications of 6% real discount rate</vt:lpstr>
      <vt:lpstr>Implications of 6% real discount rate</vt:lpstr>
      <vt:lpstr>Implications of 6% real discount rate</vt:lpstr>
      <vt:lpstr>Implications of 6% real discount rate</vt:lpstr>
      <vt:lpstr>Caplin &amp; Leahy (JPE, 2004)</vt:lpstr>
      <vt:lpstr>Implications of 6% real discount rate</vt:lpstr>
      <vt:lpstr>Background: Treasury CBA</vt:lpstr>
      <vt:lpstr>Tyler Cowen: Stubborn Attachments (p.19)</vt:lpstr>
      <vt:lpstr>Tyler Cowen: Stubborn Attachments (p.19)</vt:lpstr>
      <vt:lpstr>An economic framework for thinking</vt:lpstr>
      <vt:lpstr>WELFARE ECON 101</vt:lpstr>
      <vt:lpstr>WELFARE ECON 101 (cont)</vt:lpstr>
      <vt:lpstr>WELFARE ECON 101 (cont)</vt:lpstr>
      <vt:lpstr>WELFARE ECON 101 (cont)</vt:lpstr>
      <vt:lpstr>WELFARE ECON 101 (cont)</vt:lpstr>
      <vt:lpstr>ECON 101: Individuals</vt:lpstr>
      <vt:lpstr>ECON 101: Individuals (cont)</vt:lpstr>
      <vt:lpstr>ECON 101: Individuals (cont)</vt:lpstr>
      <vt:lpstr>Individuals (with public goods)</vt:lpstr>
      <vt:lpstr>Implications</vt:lpstr>
      <vt:lpstr>Individuals (with 2 generations, no public goods)</vt:lpstr>
      <vt:lpstr>Implications</vt:lpstr>
      <vt:lpstr>Discounting involves value judgements</vt:lpstr>
      <vt:lpstr>Concluding thoughts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idea of wellbeing</dc:title>
  <dc:creator>Arthur Grimes</dc:creator>
  <cp:lastModifiedBy>Diego Villalobos</cp:lastModifiedBy>
  <cp:revision>204</cp:revision>
  <cp:lastPrinted>2020-07-31T23:36:57Z</cp:lastPrinted>
  <dcterms:created xsi:type="dcterms:W3CDTF">2019-04-13T23:23:46Z</dcterms:created>
  <dcterms:modified xsi:type="dcterms:W3CDTF">2020-09-30T21:20:22Z</dcterms:modified>
</cp:coreProperties>
</file>