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91" r:id="rId4"/>
    <p:sldId id="260" r:id="rId5"/>
    <p:sldId id="261" r:id="rId6"/>
    <p:sldId id="264" r:id="rId7"/>
    <p:sldId id="262" r:id="rId8"/>
    <p:sldId id="263" r:id="rId9"/>
    <p:sldId id="268" r:id="rId10"/>
    <p:sldId id="269" r:id="rId11"/>
    <p:sldId id="292" r:id="rId12"/>
    <p:sldId id="270" r:id="rId13"/>
    <p:sldId id="271" r:id="rId14"/>
    <p:sldId id="272" r:id="rId15"/>
    <p:sldId id="274" r:id="rId16"/>
    <p:sldId id="275" r:id="rId17"/>
    <p:sldId id="276" r:id="rId18"/>
    <p:sldId id="277" r:id="rId19"/>
    <p:sldId id="290"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Lst>
  <p:sldSz cx="9144000" cy="6858000" type="screen4x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snapToObjects="1">
      <p:cViewPr varScale="1">
        <p:scale>
          <a:sx n="113" d="100"/>
          <a:sy n="113"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53E4FA-4A01-844E-B9D0-934A967CBC1A}"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95122-A112-0844-98BC-D2A9AE745818}" type="slidenum">
              <a:rPr lang="en-US" smtClean="0"/>
              <a:t>‹#›</a:t>
            </a:fld>
            <a:endParaRPr lang="en-US"/>
          </a:p>
        </p:txBody>
      </p:sp>
    </p:spTree>
    <p:extLst>
      <p:ext uri="{BB962C8B-B14F-4D97-AF65-F5344CB8AC3E}">
        <p14:creationId xmlns:p14="http://schemas.microsoft.com/office/powerpoint/2010/main" val="167517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53E4FA-4A01-844E-B9D0-934A967CBC1A}"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95122-A112-0844-98BC-D2A9AE745818}" type="slidenum">
              <a:rPr lang="en-US" smtClean="0"/>
              <a:t>‹#›</a:t>
            </a:fld>
            <a:endParaRPr lang="en-US"/>
          </a:p>
        </p:txBody>
      </p:sp>
    </p:spTree>
    <p:extLst>
      <p:ext uri="{BB962C8B-B14F-4D97-AF65-F5344CB8AC3E}">
        <p14:creationId xmlns:p14="http://schemas.microsoft.com/office/powerpoint/2010/main" val="845696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53E4FA-4A01-844E-B9D0-934A967CBC1A}"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95122-A112-0844-98BC-D2A9AE745818}" type="slidenum">
              <a:rPr lang="en-US" smtClean="0"/>
              <a:t>‹#›</a:t>
            </a:fld>
            <a:endParaRPr lang="en-US"/>
          </a:p>
        </p:txBody>
      </p:sp>
    </p:spTree>
    <p:extLst>
      <p:ext uri="{BB962C8B-B14F-4D97-AF65-F5344CB8AC3E}">
        <p14:creationId xmlns:p14="http://schemas.microsoft.com/office/powerpoint/2010/main" val="4042641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53E4FA-4A01-844E-B9D0-934A967CBC1A}"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95122-A112-0844-98BC-D2A9AE745818}" type="slidenum">
              <a:rPr lang="en-US" smtClean="0"/>
              <a:t>‹#›</a:t>
            </a:fld>
            <a:endParaRPr lang="en-US"/>
          </a:p>
        </p:txBody>
      </p:sp>
    </p:spTree>
    <p:extLst>
      <p:ext uri="{BB962C8B-B14F-4D97-AF65-F5344CB8AC3E}">
        <p14:creationId xmlns:p14="http://schemas.microsoft.com/office/powerpoint/2010/main" val="300412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53E4FA-4A01-844E-B9D0-934A967CBC1A}"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95122-A112-0844-98BC-D2A9AE745818}" type="slidenum">
              <a:rPr lang="en-US" smtClean="0"/>
              <a:t>‹#›</a:t>
            </a:fld>
            <a:endParaRPr lang="en-US"/>
          </a:p>
        </p:txBody>
      </p:sp>
    </p:spTree>
    <p:extLst>
      <p:ext uri="{BB962C8B-B14F-4D97-AF65-F5344CB8AC3E}">
        <p14:creationId xmlns:p14="http://schemas.microsoft.com/office/powerpoint/2010/main" val="2062731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53E4FA-4A01-844E-B9D0-934A967CBC1A}"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95122-A112-0844-98BC-D2A9AE745818}" type="slidenum">
              <a:rPr lang="en-US" smtClean="0"/>
              <a:t>‹#›</a:t>
            </a:fld>
            <a:endParaRPr lang="en-US"/>
          </a:p>
        </p:txBody>
      </p:sp>
    </p:spTree>
    <p:extLst>
      <p:ext uri="{BB962C8B-B14F-4D97-AF65-F5344CB8AC3E}">
        <p14:creationId xmlns:p14="http://schemas.microsoft.com/office/powerpoint/2010/main" val="273636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53E4FA-4A01-844E-B9D0-934A967CBC1A}"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95122-A112-0844-98BC-D2A9AE745818}" type="slidenum">
              <a:rPr lang="en-US" smtClean="0"/>
              <a:t>‹#›</a:t>
            </a:fld>
            <a:endParaRPr lang="en-US"/>
          </a:p>
        </p:txBody>
      </p:sp>
    </p:spTree>
    <p:extLst>
      <p:ext uri="{BB962C8B-B14F-4D97-AF65-F5344CB8AC3E}">
        <p14:creationId xmlns:p14="http://schemas.microsoft.com/office/powerpoint/2010/main" val="3881229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53E4FA-4A01-844E-B9D0-934A967CBC1A}"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D95122-A112-0844-98BC-D2A9AE745818}" type="slidenum">
              <a:rPr lang="en-US" smtClean="0"/>
              <a:t>‹#›</a:t>
            </a:fld>
            <a:endParaRPr lang="en-US"/>
          </a:p>
        </p:txBody>
      </p:sp>
    </p:spTree>
    <p:extLst>
      <p:ext uri="{BB962C8B-B14F-4D97-AF65-F5344CB8AC3E}">
        <p14:creationId xmlns:p14="http://schemas.microsoft.com/office/powerpoint/2010/main" val="2610049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53E4FA-4A01-844E-B9D0-934A967CBC1A}"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D95122-A112-0844-98BC-D2A9AE745818}" type="slidenum">
              <a:rPr lang="en-US" smtClean="0"/>
              <a:t>‹#›</a:t>
            </a:fld>
            <a:endParaRPr lang="en-US"/>
          </a:p>
        </p:txBody>
      </p:sp>
    </p:spTree>
    <p:extLst>
      <p:ext uri="{BB962C8B-B14F-4D97-AF65-F5344CB8AC3E}">
        <p14:creationId xmlns:p14="http://schemas.microsoft.com/office/powerpoint/2010/main" val="413451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F53E4FA-4A01-844E-B9D0-934A967CBC1A}"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95122-A112-0844-98BC-D2A9AE745818}" type="slidenum">
              <a:rPr lang="en-US" smtClean="0"/>
              <a:t>‹#›</a:t>
            </a:fld>
            <a:endParaRPr lang="en-US"/>
          </a:p>
        </p:txBody>
      </p:sp>
    </p:spTree>
    <p:extLst>
      <p:ext uri="{BB962C8B-B14F-4D97-AF65-F5344CB8AC3E}">
        <p14:creationId xmlns:p14="http://schemas.microsoft.com/office/powerpoint/2010/main" val="3490209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F53E4FA-4A01-844E-B9D0-934A967CBC1A}"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95122-A112-0844-98BC-D2A9AE745818}" type="slidenum">
              <a:rPr lang="en-US" smtClean="0"/>
              <a:t>‹#›</a:t>
            </a:fld>
            <a:endParaRPr lang="en-US"/>
          </a:p>
        </p:txBody>
      </p:sp>
    </p:spTree>
    <p:extLst>
      <p:ext uri="{BB962C8B-B14F-4D97-AF65-F5344CB8AC3E}">
        <p14:creationId xmlns:p14="http://schemas.microsoft.com/office/powerpoint/2010/main" val="1129950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53E4FA-4A01-844E-B9D0-934A967CBC1A}" type="datetimeFigureOut">
              <a:rPr lang="en-US" smtClean="0"/>
              <a:t>11/23/2017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95122-A112-0844-98BC-D2A9AE745818}" type="slidenum">
              <a:rPr lang="en-US" smtClean="0"/>
              <a:t>‹#›</a:t>
            </a:fld>
            <a:endParaRPr lang="en-US"/>
          </a:p>
        </p:txBody>
      </p:sp>
    </p:spTree>
    <p:extLst>
      <p:ext uri="{BB962C8B-B14F-4D97-AF65-F5344CB8AC3E}">
        <p14:creationId xmlns:p14="http://schemas.microsoft.com/office/powerpoint/2010/main" val="1148506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apers.ssrn.com/abstract=2992394" TargetMode="External"/><Relationship Id="rId2" Type="http://schemas.openxmlformats.org/officeDocument/2006/relationships/hyperlink" Target="https://papers.ssrn.com/sol3/papers.cfm?abstract_id=3074144" TargetMode="External"/><Relationship Id="rId1" Type="http://schemas.openxmlformats.org/officeDocument/2006/relationships/slideLayout" Target="../slideLayouts/slideLayout2.xml"/><Relationship Id="rId6" Type="http://schemas.openxmlformats.org/officeDocument/2006/relationships/hyperlink" Target="https://papers.ssrn.com/sol3/papers.cfm?abstract_id=3074176" TargetMode="External"/><Relationship Id="rId5" Type="http://schemas.openxmlformats.org/officeDocument/2006/relationships/hyperlink" Target="https://papers.ssrn.com/sol3/Delivery.cfm/SSRN_ID3019381_code1213955.pdf?abstractid=2943283&amp;mirid=1" TargetMode="External"/><Relationship Id="rId4" Type="http://schemas.openxmlformats.org/officeDocument/2006/relationships/hyperlink" Target="https://www.econstor.eu/bitstream/10419/169466/1/Howell-Potgieter.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doi.org/10.1111/j.1467-6451.2006.00275.x" TargetMode="External"/><Relationship Id="rId2" Type="http://schemas.openxmlformats.org/officeDocument/2006/relationships/hyperlink" Target="https://doi.org/10.1111/j.1467-6451.2008.00352.x" TargetMode="External"/><Relationship Id="rId1" Type="http://schemas.openxmlformats.org/officeDocument/2006/relationships/slideLayout" Target="../slideLayouts/slideLayout2.xml"/><Relationship Id="rId4" Type="http://schemas.openxmlformats.org/officeDocument/2006/relationships/hyperlink" Target="https://doi.org/10.1002/mde.268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comcom.govt.nz/dmsdocument/14956" TargetMode="External"/><Relationship Id="rId2" Type="http://schemas.openxmlformats.org/officeDocument/2006/relationships/hyperlink" Target="https://doi.org/10.1111/ecin.12047" TargetMode="External"/><Relationship Id="rId1" Type="http://schemas.openxmlformats.org/officeDocument/2006/relationships/slideLayout" Target="../slideLayouts/slideLayout2.xml"/><Relationship Id="rId5" Type="http://schemas.openxmlformats.org/officeDocument/2006/relationships/hyperlink" Target="https://ideas.repec.org/a/aea/aecrev/v80y1990i4p837-59.html" TargetMode="External"/><Relationship Id="rId4" Type="http://schemas.openxmlformats.org/officeDocument/2006/relationships/hyperlink" Target="https://doi.org/10.1016/j.telpol.2012.12.003"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comcom.govt.nz/dmsdocument/15364" TargetMode="External"/><Relationship Id="rId2" Type="http://schemas.openxmlformats.org/officeDocument/2006/relationships/hyperlink" Target="http://www.comcom.govt.nz/dmsdocument/7565" TargetMode="External"/><Relationship Id="rId1" Type="http://schemas.openxmlformats.org/officeDocument/2006/relationships/slideLayout" Target="../slideLayouts/slideLayout2.xml"/><Relationship Id="rId4" Type="http://schemas.openxmlformats.org/officeDocument/2006/relationships/hyperlink" Target="http://www.comcom.govt.nz/dmsdocument/1543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arrowscreen green.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93594"/>
            <a:ext cx="9144000" cy="964406"/>
          </a:xfrm>
          <a:prstGeom prst="rect">
            <a:avLst/>
          </a:prstGeom>
        </p:spPr>
      </p:pic>
      <p:sp>
        <p:nvSpPr>
          <p:cNvPr id="3" name="Rectangle 2"/>
          <p:cNvSpPr/>
          <p:nvPr/>
        </p:nvSpPr>
        <p:spPr>
          <a:xfrm>
            <a:off x="1646927" y="2195102"/>
            <a:ext cx="6220691" cy="1077218"/>
          </a:xfrm>
          <a:prstGeom prst="rect">
            <a:avLst/>
          </a:prstGeom>
        </p:spPr>
        <p:txBody>
          <a:bodyPr wrap="square">
            <a:spAutoFit/>
          </a:bodyPr>
          <a:lstStyle/>
          <a:p>
            <a:r>
              <a:rPr lang="en-NZ" sz="3200" dirty="0" smtClean="0">
                <a:latin typeface="Algerian" panose="04020705040A02060702" pitchFamily="82" charset="0"/>
                <a:ea typeface="Calibri" panose="020F0502020204030204" pitchFamily="34" charset="0"/>
              </a:rPr>
              <a:t>Lessons from the Sky-Vodafone merger</a:t>
            </a:r>
            <a:endParaRPr lang="en-NZ" sz="2800" dirty="0">
              <a:latin typeface="Algerian" panose="04020705040A02060702" pitchFamily="82" charset="0"/>
            </a:endParaRPr>
          </a:p>
        </p:txBody>
      </p:sp>
      <p:sp>
        <p:nvSpPr>
          <p:cNvPr id="4" name="TextBox 3"/>
          <p:cNvSpPr txBox="1"/>
          <p:nvPr/>
        </p:nvSpPr>
        <p:spPr>
          <a:xfrm>
            <a:off x="1062726" y="5134278"/>
            <a:ext cx="7389091" cy="646331"/>
          </a:xfrm>
          <a:prstGeom prst="rect">
            <a:avLst/>
          </a:prstGeom>
          <a:noFill/>
        </p:spPr>
        <p:txBody>
          <a:bodyPr wrap="square" rtlCol="0">
            <a:spAutoFit/>
          </a:bodyPr>
          <a:lstStyle/>
          <a:p>
            <a:r>
              <a:rPr lang="en-NZ" dirty="0" smtClean="0"/>
              <a:t>Bronwyn Howell, School of Management, Victoria University of Wellington</a:t>
            </a:r>
          </a:p>
          <a:p>
            <a:r>
              <a:rPr lang="en-NZ" dirty="0"/>
              <a:t>b</a:t>
            </a:r>
            <a:r>
              <a:rPr lang="en-NZ" dirty="0" smtClean="0"/>
              <a:t>ronwyn.Howell@vuw.ac.nz</a:t>
            </a:r>
          </a:p>
        </p:txBody>
      </p:sp>
      <p:sp>
        <p:nvSpPr>
          <p:cNvPr id="5" name="TextBox 4"/>
          <p:cNvSpPr txBox="1"/>
          <p:nvPr/>
        </p:nvSpPr>
        <p:spPr>
          <a:xfrm>
            <a:off x="1440873" y="3759200"/>
            <a:ext cx="6797963" cy="923330"/>
          </a:xfrm>
          <a:prstGeom prst="rect">
            <a:avLst/>
          </a:prstGeom>
          <a:noFill/>
        </p:spPr>
        <p:txBody>
          <a:bodyPr wrap="square" rtlCol="0">
            <a:spAutoFit/>
          </a:bodyPr>
          <a:lstStyle/>
          <a:p>
            <a:r>
              <a:rPr lang="en-NZ" dirty="0" smtClean="0"/>
              <a:t>Law </a:t>
            </a:r>
            <a:r>
              <a:rPr lang="en-NZ" dirty="0"/>
              <a:t>and Economics Association of New </a:t>
            </a:r>
            <a:r>
              <a:rPr lang="en-NZ" dirty="0" smtClean="0"/>
              <a:t>Zealand</a:t>
            </a:r>
          </a:p>
          <a:p>
            <a:r>
              <a:rPr lang="en-NZ" dirty="0" smtClean="0"/>
              <a:t>Auckland, November 21 2017</a:t>
            </a:r>
            <a:endParaRPr lang="en-NZ" dirty="0"/>
          </a:p>
          <a:p>
            <a:endParaRPr lang="en-NZ" dirty="0"/>
          </a:p>
        </p:txBody>
      </p:sp>
    </p:spTree>
    <p:extLst>
      <p:ext uri="{BB962C8B-B14F-4D97-AF65-F5344CB8AC3E}">
        <p14:creationId xmlns:p14="http://schemas.microsoft.com/office/powerpoint/2010/main" val="2369226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88582" cy="1143000"/>
          </a:xfrm>
        </p:spPr>
        <p:txBody>
          <a:bodyPr>
            <a:noAutofit/>
          </a:bodyPr>
          <a:lstStyle/>
          <a:p>
            <a:r>
              <a:rPr lang="en-NZ" sz="3600" b="1" dirty="0" smtClean="0"/>
              <a:t>EVEN IF CONTENT AND BROADBAND ARE TIED</a:t>
            </a:r>
            <a:endParaRPr lang="en-NZ" sz="3600" b="1" dirty="0"/>
          </a:p>
        </p:txBody>
      </p:sp>
      <p:sp>
        <p:nvSpPr>
          <p:cNvPr id="3" name="Content Placeholder 2"/>
          <p:cNvSpPr>
            <a:spLocks noGrp="1"/>
          </p:cNvSpPr>
          <p:nvPr>
            <p:ph idx="1"/>
          </p:nvPr>
        </p:nvSpPr>
        <p:spPr>
          <a:xfrm>
            <a:off x="457200" y="1417637"/>
            <a:ext cx="8229600" cy="5186363"/>
          </a:xfrm>
        </p:spPr>
        <p:txBody>
          <a:bodyPr>
            <a:normAutofit/>
          </a:bodyPr>
          <a:lstStyle/>
          <a:p>
            <a:r>
              <a:rPr lang="en-NZ" sz="2800" dirty="0" smtClean="0"/>
              <a:t>Sky sport is monopoly; inelastic demand (for its customers only)</a:t>
            </a:r>
          </a:p>
          <a:p>
            <a:pPr lvl="1"/>
            <a:r>
              <a:rPr lang="en-NZ" sz="2400" dirty="0" smtClean="0"/>
              <a:t>not an essential good – more broadband consumers </a:t>
            </a:r>
            <a:r>
              <a:rPr lang="en-NZ" sz="2400" b="1" i="1" dirty="0" smtClean="0"/>
              <a:t>DO NOT </a:t>
            </a:r>
            <a:r>
              <a:rPr lang="en-NZ" sz="2400" dirty="0" smtClean="0"/>
              <a:t>buy Sky Sport than do buy it</a:t>
            </a:r>
          </a:p>
          <a:p>
            <a:pPr lvl="1"/>
            <a:r>
              <a:rPr lang="en-NZ" sz="2400" dirty="0"/>
              <a:t>f</a:t>
            </a:r>
            <a:r>
              <a:rPr lang="en-NZ" sz="2400" dirty="0" smtClean="0"/>
              <a:t>oreclosure risk confined to a subset of broadband consumers only</a:t>
            </a:r>
          </a:p>
          <a:p>
            <a:pPr lvl="2"/>
            <a:r>
              <a:rPr lang="en-NZ" sz="2000" dirty="0"/>
              <a:t>m</a:t>
            </a:r>
            <a:r>
              <a:rPr lang="en-NZ" sz="2000" dirty="0" smtClean="0"/>
              <a:t>arket segmented (rivals not foreclosed from the </a:t>
            </a:r>
            <a:r>
              <a:rPr lang="en-NZ" sz="2000" b="1" i="1" dirty="0" smtClean="0"/>
              <a:t>broadband</a:t>
            </a:r>
            <a:r>
              <a:rPr lang="en-NZ" sz="2000" dirty="0" smtClean="0"/>
              <a:t> market, just the </a:t>
            </a:r>
            <a:r>
              <a:rPr lang="en-NZ" sz="2000" b="1" i="1" dirty="0" smtClean="0"/>
              <a:t>Sky/broadband </a:t>
            </a:r>
            <a:r>
              <a:rPr lang="en-NZ" sz="2000" dirty="0" smtClean="0"/>
              <a:t>market, and only if products tied)</a:t>
            </a:r>
          </a:p>
          <a:p>
            <a:pPr lvl="1"/>
            <a:r>
              <a:rPr lang="en-NZ" sz="2400" dirty="0"/>
              <a:t>t</a:t>
            </a:r>
            <a:r>
              <a:rPr lang="en-NZ" sz="2400" dirty="0" smtClean="0"/>
              <a:t>ying (if applied) can be adequately sanctioned ex post</a:t>
            </a:r>
          </a:p>
        </p:txBody>
      </p:sp>
    </p:spTree>
    <p:extLst>
      <p:ext uri="{BB962C8B-B14F-4D97-AF65-F5344CB8AC3E}">
        <p14:creationId xmlns:p14="http://schemas.microsoft.com/office/powerpoint/2010/main" val="8903898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WITH MIXED BUNDLING</a:t>
            </a:r>
            <a:endParaRPr lang="en-NZ" sz="3600" b="1" dirty="0"/>
          </a:p>
        </p:txBody>
      </p:sp>
      <p:sp>
        <p:nvSpPr>
          <p:cNvPr id="3" name="Content Placeholder 2"/>
          <p:cNvSpPr>
            <a:spLocks noGrp="1"/>
          </p:cNvSpPr>
          <p:nvPr>
            <p:ph idx="1"/>
          </p:nvPr>
        </p:nvSpPr>
        <p:spPr/>
        <p:txBody>
          <a:bodyPr>
            <a:normAutofit fontScale="77500" lnSpcReduction="20000"/>
          </a:bodyPr>
          <a:lstStyle/>
          <a:p>
            <a:r>
              <a:rPr lang="en-NZ" dirty="0"/>
              <a:t>most Sky content purchasers buy content separate from broadband </a:t>
            </a:r>
          </a:p>
          <a:p>
            <a:pPr lvl="1"/>
            <a:r>
              <a:rPr lang="en-NZ" dirty="0"/>
              <a:t>raising stand-alone content prices will cannibalise its biggest customer segment (regardless of integration)</a:t>
            </a:r>
          </a:p>
          <a:p>
            <a:r>
              <a:rPr lang="en-NZ" dirty="0"/>
              <a:t>Vodafone cannot unilaterally increase the stand-alone broadband prices (fixed or mobile) without losing its non-Sky customers</a:t>
            </a:r>
          </a:p>
          <a:p>
            <a:pPr lvl="1"/>
            <a:r>
              <a:rPr lang="en-NZ" dirty="0"/>
              <a:t>raising stand-alone broadband prices will cannibalise its biggest customer segment (regardless of integration)</a:t>
            </a:r>
          </a:p>
          <a:p>
            <a:r>
              <a:rPr lang="en-NZ" dirty="0"/>
              <a:t>deeper bundle discounts may attract new customers</a:t>
            </a:r>
          </a:p>
          <a:p>
            <a:pPr lvl="1"/>
            <a:r>
              <a:rPr lang="en-NZ" dirty="0"/>
              <a:t>but revenues sacrificed on existing customers</a:t>
            </a:r>
          </a:p>
          <a:p>
            <a:pPr lvl="1"/>
            <a:r>
              <a:rPr lang="en-NZ" dirty="0"/>
              <a:t>unbundled fibre or copper costs for new fixed broadband subscribers are not trivial (few scale economies here)</a:t>
            </a:r>
          </a:p>
          <a:p>
            <a:endParaRPr lang="en-NZ" dirty="0"/>
          </a:p>
        </p:txBody>
      </p:sp>
    </p:spTree>
    <p:extLst>
      <p:ext uri="{BB962C8B-B14F-4D97-AF65-F5344CB8AC3E}">
        <p14:creationId xmlns:p14="http://schemas.microsoft.com/office/powerpoint/2010/main" val="2444744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4422"/>
            <a:ext cx="8345055" cy="5433578"/>
          </a:xfrm>
        </p:spPr>
        <p:txBody>
          <a:bodyPr>
            <a:normAutofit fontScale="85000" lnSpcReduction="10000"/>
          </a:bodyPr>
          <a:lstStyle/>
          <a:p>
            <a:r>
              <a:rPr lang="en-NZ" dirty="0"/>
              <a:t>m</a:t>
            </a:r>
            <a:r>
              <a:rPr lang="en-NZ" dirty="0" smtClean="0"/>
              <a:t>ost foreclosure models with mixed bundling assume perfect complementarity, duopolistic competition, linear demand, symmetric substitutability between bundles, saturated markets </a:t>
            </a:r>
            <a:r>
              <a:rPr lang="en-NZ" sz="1900" dirty="0" smtClean="0"/>
              <a:t>(Choi, 2008; </a:t>
            </a:r>
            <a:r>
              <a:rPr lang="en-NZ" sz="1900" dirty="0" err="1" smtClean="0"/>
              <a:t>Mialon</a:t>
            </a:r>
            <a:r>
              <a:rPr lang="en-NZ" sz="1900" dirty="0" smtClean="0"/>
              <a:t>, 2014)</a:t>
            </a:r>
            <a:endParaRPr lang="en-NZ" sz="2400" dirty="0" smtClean="0"/>
          </a:p>
          <a:p>
            <a:pPr lvl="1"/>
            <a:r>
              <a:rPr lang="en-NZ" dirty="0" smtClean="0"/>
              <a:t>only products A1B1, A1B2, A2B1, A2B2</a:t>
            </a:r>
          </a:p>
          <a:p>
            <a:pPr lvl="1"/>
            <a:r>
              <a:rPr lang="en-NZ" dirty="0"/>
              <a:t>t</a:t>
            </a:r>
            <a:r>
              <a:rPr lang="en-NZ" dirty="0" smtClean="0"/>
              <a:t>wo effects to be traded off</a:t>
            </a:r>
          </a:p>
          <a:p>
            <a:pPr lvl="2"/>
            <a:r>
              <a:rPr lang="en-NZ" dirty="0" smtClean="0"/>
              <a:t>‘vertical’ benefits of reduced price of bundle A1B1</a:t>
            </a:r>
          </a:p>
          <a:p>
            <a:pPr lvl="2"/>
            <a:r>
              <a:rPr lang="en-NZ" dirty="0" smtClean="0"/>
              <a:t>‘horizontal’ costs of raising prices of components in ‘mix-and-match’ systems A1B2, A2B1</a:t>
            </a:r>
          </a:p>
          <a:p>
            <a:pPr lvl="1"/>
            <a:r>
              <a:rPr lang="en-NZ" dirty="0"/>
              <a:t>i</a:t>
            </a:r>
            <a:r>
              <a:rPr lang="en-NZ" dirty="0" smtClean="0"/>
              <a:t>f little effective competition between components (A1&amp;A2; B1&amp;B2) then only the vertical effects matter – foreclosure unlikely and merger is welfare-enhancing</a:t>
            </a:r>
          </a:p>
          <a:p>
            <a:pPr lvl="1"/>
            <a:r>
              <a:rPr lang="en-NZ" dirty="0" smtClean="0"/>
              <a:t>with high degrees of substitutability and intense competition amongst systems, then foreclosure is possible</a:t>
            </a:r>
          </a:p>
          <a:p>
            <a:endParaRPr lang="en-NZ" dirty="0" smtClean="0"/>
          </a:p>
        </p:txBody>
      </p:sp>
      <p:sp>
        <p:nvSpPr>
          <p:cNvPr id="4" name="Title 1"/>
          <p:cNvSpPr>
            <a:spLocks noGrp="1"/>
          </p:cNvSpPr>
          <p:nvPr>
            <p:ph type="title"/>
          </p:nvPr>
        </p:nvSpPr>
        <p:spPr>
          <a:xfrm>
            <a:off x="281710" y="281421"/>
            <a:ext cx="8788400" cy="1143000"/>
          </a:xfrm>
        </p:spPr>
        <p:txBody>
          <a:bodyPr>
            <a:noAutofit/>
          </a:bodyPr>
          <a:lstStyle/>
          <a:p>
            <a:r>
              <a:rPr lang="en-NZ" sz="3600" b="1" dirty="0" smtClean="0"/>
              <a:t>MIXED BUNDLING AND FORECLOSURE</a:t>
            </a:r>
            <a:endParaRPr lang="en-NZ" sz="3600" b="1" dirty="0"/>
          </a:p>
        </p:txBody>
      </p:sp>
    </p:spTree>
    <p:extLst>
      <p:ext uri="{BB962C8B-B14F-4D97-AF65-F5344CB8AC3E}">
        <p14:creationId xmlns:p14="http://schemas.microsoft.com/office/powerpoint/2010/main" val="3680065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sz="3600" b="1" dirty="0" smtClean="0"/>
              <a:t>SKY/VODAFONE: MATCH WITH CASE FACTS</a:t>
            </a:r>
            <a:endParaRPr lang="en-NZ" sz="3600" b="1" dirty="0"/>
          </a:p>
        </p:txBody>
      </p:sp>
      <p:sp>
        <p:nvSpPr>
          <p:cNvPr id="3" name="Content Placeholder 2"/>
          <p:cNvSpPr>
            <a:spLocks noGrp="1"/>
          </p:cNvSpPr>
          <p:nvPr>
            <p:ph idx="1"/>
          </p:nvPr>
        </p:nvSpPr>
        <p:spPr>
          <a:xfrm>
            <a:off x="457200" y="1339273"/>
            <a:ext cx="8229600" cy="5518727"/>
          </a:xfrm>
        </p:spPr>
        <p:txBody>
          <a:bodyPr>
            <a:normAutofit fontScale="77500" lnSpcReduction="20000"/>
          </a:bodyPr>
          <a:lstStyle/>
          <a:p>
            <a:r>
              <a:rPr lang="en-NZ" strike="sngStrike" dirty="0"/>
              <a:t>p</a:t>
            </a:r>
            <a:r>
              <a:rPr lang="en-NZ" strike="sngStrike" dirty="0" smtClean="0"/>
              <a:t>erfect complementarity </a:t>
            </a:r>
          </a:p>
          <a:p>
            <a:pPr lvl="1"/>
            <a:r>
              <a:rPr lang="en-NZ" dirty="0" smtClean="0"/>
              <a:t>Sky content can be consumed without a broadband connection (satellite)</a:t>
            </a:r>
          </a:p>
          <a:p>
            <a:pPr lvl="1"/>
            <a:r>
              <a:rPr lang="en-NZ" dirty="0"/>
              <a:t>b</a:t>
            </a:r>
            <a:r>
              <a:rPr lang="en-NZ" dirty="0" smtClean="0"/>
              <a:t>roadband connections can be consumed without buying a content package of any sort</a:t>
            </a:r>
          </a:p>
          <a:p>
            <a:pPr lvl="1"/>
            <a:r>
              <a:rPr lang="en-NZ" dirty="0"/>
              <a:t>consumers may purchase multiple content packages, multiple broadband connections (fixed, mobile)</a:t>
            </a:r>
          </a:p>
          <a:p>
            <a:r>
              <a:rPr lang="en-NZ" strike="sngStrike" dirty="0" smtClean="0"/>
              <a:t>duopoly</a:t>
            </a:r>
          </a:p>
          <a:p>
            <a:pPr lvl="1"/>
            <a:r>
              <a:rPr lang="en-NZ" dirty="0"/>
              <a:t>m</a:t>
            </a:r>
            <a:r>
              <a:rPr lang="en-NZ" dirty="0" smtClean="0"/>
              <a:t>ultiple suppliers of broadband, content packages</a:t>
            </a:r>
          </a:p>
          <a:p>
            <a:r>
              <a:rPr lang="en-NZ" strike="sngStrike" dirty="0" smtClean="0"/>
              <a:t>linear </a:t>
            </a:r>
            <a:r>
              <a:rPr lang="en-NZ" strike="sngStrike" dirty="0"/>
              <a:t>demand, symmetrical </a:t>
            </a:r>
            <a:r>
              <a:rPr lang="en-NZ" strike="sngStrike" dirty="0" smtClean="0"/>
              <a:t>substitutability</a:t>
            </a:r>
            <a:endParaRPr lang="en-NZ" dirty="0" smtClean="0"/>
          </a:p>
          <a:p>
            <a:r>
              <a:rPr lang="en-NZ" strike="sngStrike" dirty="0" err="1" smtClean="0"/>
              <a:t>substitutabiliy</a:t>
            </a:r>
            <a:r>
              <a:rPr lang="en-NZ" strike="sngStrike" dirty="0" smtClean="0"/>
              <a:t>, intense competition between content packages</a:t>
            </a:r>
          </a:p>
          <a:p>
            <a:pPr lvl="1"/>
            <a:r>
              <a:rPr lang="en-NZ" dirty="0" smtClean="0"/>
              <a:t>but maybe between </a:t>
            </a:r>
            <a:r>
              <a:rPr lang="en-NZ" dirty="0"/>
              <a:t>broadband </a:t>
            </a:r>
            <a:r>
              <a:rPr lang="en-NZ" dirty="0" smtClean="0"/>
              <a:t>suppliers</a:t>
            </a:r>
            <a:endParaRPr lang="en-NZ" dirty="0"/>
          </a:p>
          <a:p>
            <a:r>
              <a:rPr lang="en-NZ" strike="sngStrike" dirty="0"/>
              <a:t>s</a:t>
            </a:r>
            <a:r>
              <a:rPr lang="en-NZ" strike="sngStrike" dirty="0" smtClean="0"/>
              <a:t>aturated markets</a:t>
            </a:r>
          </a:p>
          <a:p>
            <a:pPr lvl="1"/>
            <a:r>
              <a:rPr lang="en-NZ" dirty="0" smtClean="0"/>
              <a:t>UFB  market is far from saturated</a:t>
            </a:r>
          </a:p>
          <a:p>
            <a:pPr lvl="1"/>
            <a:r>
              <a:rPr lang="en-NZ" dirty="0"/>
              <a:t>n</a:t>
            </a:r>
            <a:r>
              <a:rPr lang="en-NZ" dirty="0" smtClean="0"/>
              <a:t>ew content varieties continually being brought to market</a:t>
            </a:r>
          </a:p>
          <a:p>
            <a:pPr lvl="1"/>
            <a:endParaRPr lang="en-NZ" dirty="0"/>
          </a:p>
        </p:txBody>
      </p:sp>
    </p:spTree>
    <p:extLst>
      <p:ext uri="{BB962C8B-B14F-4D97-AF65-F5344CB8AC3E}">
        <p14:creationId xmlns:p14="http://schemas.microsoft.com/office/powerpoint/2010/main" val="281606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265093"/>
            <a:ext cx="8520546" cy="5518871"/>
          </a:xfrm>
        </p:spPr>
        <p:txBody>
          <a:bodyPr>
            <a:normAutofit fontScale="85000" lnSpcReduction="20000"/>
          </a:bodyPr>
          <a:lstStyle/>
          <a:p>
            <a:pPr marL="0" indent="0">
              <a:buNone/>
            </a:pPr>
            <a:r>
              <a:rPr lang="en-NZ" sz="3300" dirty="0" smtClean="0"/>
              <a:t>Relaxing the assumptions makes foreclosure much less likely</a:t>
            </a:r>
          </a:p>
          <a:p>
            <a:r>
              <a:rPr lang="en-NZ" sz="2800" dirty="0" smtClean="0"/>
              <a:t>complementarity and substitutability</a:t>
            </a:r>
          </a:p>
          <a:p>
            <a:pPr lvl="1"/>
            <a:r>
              <a:rPr lang="en-NZ" sz="2400" dirty="0" smtClean="0"/>
              <a:t>bundling and merger order matter </a:t>
            </a:r>
            <a:r>
              <a:rPr lang="en-NZ" sz="1700" dirty="0"/>
              <a:t>(</a:t>
            </a:r>
            <a:r>
              <a:rPr lang="en-NZ" sz="1700" dirty="0" err="1"/>
              <a:t>Gans</a:t>
            </a:r>
            <a:r>
              <a:rPr lang="en-NZ" sz="1700" dirty="0"/>
              <a:t> &amp; King, 2006, </a:t>
            </a:r>
            <a:r>
              <a:rPr lang="en-NZ" sz="1700" dirty="0" err="1"/>
              <a:t>Mantovani</a:t>
            </a:r>
            <a:r>
              <a:rPr lang="en-NZ" sz="1700" dirty="0"/>
              <a:t> &amp; </a:t>
            </a:r>
            <a:r>
              <a:rPr lang="en-NZ" sz="1700" dirty="0" err="1"/>
              <a:t>Vandekerchove</a:t>
            </a:r>
            <a:r>
              <a:rPr lang="en-NZ" sz="1700" dirty="0"/>
              <a:t>, 2016</a:t>
            </a:r>
            <a:r>
              <a:rPr lang="en-NZ" sz="1700" dirty="0" smtClean="0"/>
              <a:t>)</a:t>
            </a:r>
          </a:p>
          <a:p>
            <a:pPr lvl="2"/>
            <a:r>
              <a:rPr lang="en-NZ" sz="2000" dirty="0"/>
              <a:t>m</a:t>
            </a:r>
            <a:r>
              <a:rPr lang="en-NZ" sz="2000" dirty="0" smtClean="0"/>
              <a:t>erging after contractual bundling leads to both pairs merging and lowering welfare relative to unbundling; worst case for welfare is when one pair merges but the other pair does NOT follow</a:t>
            </a:r>
          </a:p>
          <a:p>
            <a:pPr lvl="1"/>
            <a:r>
              <a:rPr lang="en-NZ" sz="2400" dirty="0" smtClean="0"/>
              <a:t>pure bundling more profitable if substitutability of a single product is low; product differentiation makes mixed bundling unprofitable </a:t>
            </a:r>
            <a:r>
              <a:rPr lang="en-NZ" sz="1700" dirty="0" smtClean="0"/>
              <a:t>(</a:t>
            </a:r>
            <a:r>
              <a:rPr lang="en-NZ" sz="1700" dirty="0" err="1" smtClean="0"/>
              <a:t>Mialon</a:t>
            </a:r>
            <a:r>
              <a:rPr lang="en-NZ" sz="1700" dirty="0" smtClean="0"/>
              <a:t>, 2014)</a:t>
            </a:r>
          </a:p>
          <a:p>
            <a:r>
              <a:rPr lang="en-NZ" sz="2800" dirty="0"/>
              <a:t>d</a:t>
            </a:r>
            <a:r>
              <a:rPr lang="en-NZ" sz="2800" dirty="0" smtClean="0"/>
              <a:t>uopoly </a:t>
            </a:r>
            <a:r>
              <a:rPr lang="en-NZ" sz="1500" dirty="0" smtClean="0"/>
              <a:t>(Choi, 2006, </a:t>
            </a:r>
            <a:r>
              <a:rPr lang="en-NZ" sz="1500" dirty="0" err="1" smtClean="0"/>
              <a:t>Mialon</a:t>
            </a:r>
            <a:r>
              <a:rPr lang="en-NZ" sz="1500" dirty="0"/>
              <a:t>, 2014</a:t>
            </a:r>
            <a:r>
              <a:rPr lang="en-NZ" sz="1500" dirty="0" smtClean="0"/>
              <a:t>)</a:t>
            </a:r>
          </a:p>
          <a:p>
            <a:pPr marL="571500" lvl="1" indent="-171450"/>
            <a:r>
              <a:rPr lang="en-NZ" sz="2400" dirty="0" smtClean="0"/>
              <a:t>adding more firms in component markets reduces foreclosure probability</a:t>
            </a:r>
          </a:p>
          <a:p>
            <a:pPr marL="171450" indent="-171450"/>
            <a:r>
              <a:rPr lang="en-NZ" sz="2800" dirty="0" smtClean="0"/>
              <a:t> market saturation </a:t>
            </a:r>
            <a:r>
              <a:rPr lang="en-NZ" sz="1900" dirty="0"/>
              <a:t>(</a:t>
            </a:r>
            <a:r>
              <a:rPr lang="en-NZ" sz="1900" dirty="0" err="1"/>
              <a:t>Mialon</a:t>
            </a:r>
            <a:r>
              <a:rPr lang="en-NZ" sz="1900" dirty="0"/>
              <a:t>, 2014)</a:t>
            </a:r>
          </a:p>
          <a:p>
            <a:pPr lvl="1"/>
            <a:r>
              <a:rPr lang="en-NZ" sz="2400" dirty="0"/>
              <a:t>e</a:t>
            </a:r>
            <a:r>
              <a:rPr lang="en-NZ" sz="2400" dirty="0" smtClean="0"/>
              <a:t>xpanding market makes mixed bundling more profitable; as increased profit comes from lower prices and increased market coverage, then foreclosure is unlikely </a:t>
            </a:r>
          </a:p>
          <a:p>
            <a:pPr lvl="1"/>
            <a:r>
              <a:rPr lang="en-NZ" sz="2400" dirty="0"/>
              <a:t>i</a:t>
            </a:r>
            <a:r>
              <a:rPr lang="en-NZ" sz="2400" dirty="0" smtClean="0"/>
              <a:t>f demand increase unlikely, then pure bundling softens competition and a strategic alliance is preferred to a merger</a:t>
            </a:r>
            <a:endParaRPr lang="en-NZ" sz="2400" dirty="0"/>
          </a:p>
        </p:txBody>
      </p:sp>
      <p:sp>
        <p:nvSpPr>
          <p:cNvPr id="4" name="Title 1"/>
          <p:cNvSpPr>
            <a:spLocks noGrp="1"/>
          </p:cNvSpPr>
          <p:nvPr>
            <p:ph type="title"/>
          </p:nvPr>
        </p:nvSpPr>
        <p:spPr>
          <a:xfrm>
            <a:off x="240145" y="274638"/>
            <a:ext cx="8903855" cy="1143000"/>
          </a:xfrm>
        </p:spPr>
        <p:txBody>
          <a:bodyPr>
            <a:noAutofit/>
          </a:bodyPr>
          <a:lstStyle/>
          <a:p>
            <a:r>
              <a:rPr lang="en-NZ" sz="3600" b="1" dirty="0" smtClean="0"/>
              <a:t>FORECLOSURE RISK OVERSTATED</a:t>
            </a:r>
            <a:endParaRPr lang="en-NZ" sz="3600" b="1" dirty="0"/>
          </a:p>
        </p:txBody>
      </p:sp>
    </p:spTree>
    <p:extLst>
      <p:ext uri="{BB962C8B-B14F-4D97-AF65-F5344CB8AC3E}">
        <p14:creationId xmlns:p14="http://schemas.microsoft.com/office/powerpoint/2010/main" val="1521430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491" y="274638"/>
            <a:ext cx="8617527" cy="1143000"/>
          </a:xfrm>
        </p:spPr>
        <p:txBody>
          <a:bodyPr>
            <a:normAutofit/>
          </a:bodyPr>
          <a:lstStyle/>
          <a:p>
            <a:r>
              <a:rPr lang="en-NZ" sz="3600" b="1" dirty="0" smtClean="0"/>
              <a:t>DEFINING MARKETS WHEN BUNDLES EXIST</a:t>
            </a:r>
            <a:endParaRPr lang="en-NZ" sz="3600" b="1" dirty="0"/>
          </a:p>
        </p:txBody>
      </p:sp>
      <p:sp>
        <p:nvSpPr>
          <p:cNvPr id="3" name="Content Placeholder 2"/>
          <p:cNvSpPr>
            <a:spLocks noGrp="1"/>
          </p:cNvSpPr>
          <p:nvPr>
            <p:ph idx="1"/>
          </p:nvPr>
        </p:nvSpPr>
        <p:spPr>
          <a:xfrm>
            <a:off x="457200" y="1600199"/>
            <a:ext cx="8229600" cy="5022273"/>
          </a:xfrm>
        </p:spPr>
        <p:txBody>
          <a:bodyPr>
            <a:normAutofit/>
          </a:bodyPr>
          <a:lstStyle/>
          <a:p>
            <a:r>
              <a:rPr lang="en-NZ" dirty="0"/>
              <a:t>n</a:t>
            </a:r>
            <a:r>
              <a:rPr lang="en-NZ" dirty="0" smtClean="0"/>
              <a:t>ot the market for single products (broadband, sport content)</a:t>
            </a:r>
          </a:p>
          <a:p>
            <a:r>
              <a:rPr lang="en-NZ" dirty="0"/>
              <a:t>r</a:t>
            </a:r>
            <a:r>
              <a:rPr lang="en-NZ" dirty="0" smtClean="0"/>
              <a:t>elevant market is market for </a:t>
            </a:r>
            <a:r>
              <a:rPr lang="en-NZ" b="1" i="1" dirty="0" smtClean="0"/>
              <a:t>bundles</a:t>
            </a:r>
          </a:p>
          <a:p>
            <a:pPr lvl="1"/>
            <a:r>
              <a:rPr lang="en-NZ" dirty="0" smtClean="0"/>
              <a:t>with mixed bundling of four products there are eight possible substitutes</a:t>
            </a:r>
          </a:p>
          <a:p>
            <a:pPr lvl="2"/>
            <a:r>
              <a:rPr lang="en-NZ" dirty="0" smtClean="0"/>
              <a:t>A1</a:t>
            </a:r>
            <a:r>
              <a:rPr lang="en-NZ" dirty="0" smtClean="0">
                <a:latin typeface="Calibri" panose="020F0502020204030204" pitchFamily="34" charset="0"/>
                <a:cs typeface="Calibri" panose="020F0502020204030204" pitchFamily="34" charset="0"/>
              </a:rPr>
              <a:t>Ø, A2Ø, ØB1, ØB2, A1B1, A1B2, A2B1, A2B2</a:t>
            </a:r>
          </a:p>
          <a:p>
            <a:pPr lvl="2"/>
            <a:r>
              <a:rPr lang="en-NZ" dirty="0" smtClean="0">
                <a:latin typeface="Calibri" panose="020F0502020204030204" pitchFamily="34" charset="0"/>
                <a:cs typeface="Calibri" panose="020F0502020204030204" pitchFamily="34" charset="0"/>
              </a:rPr>
              <a:t>a change in the price of any one may have an effect on demand for the other seven</a:t>
            </a:r>
          </a:p>
        </p:txBody>
      </p:sp>
    </p:spTree>
    <p:extLst>
      <p:ext uri="{BB962C8B-B14F-4D97-AF65-F5344CB8AC3E}">
        <p14:creationId xmlns:p14="http://schemas.microsoft.com/office/powerpoint/2010/main" val="8903520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ECONOMETRIC ESTIMATION </a:t>
            </a:r>
            <a:endParaRPr lang="en-NZ" sz="3600" b="1" dirty="0"/>
          </a:p>
        </p:txBody>
      </p:sp>
      <p:sp>
        <p:nvSpPr>
          <p:cNvPr id="3" name="Content Placeholder 2"/>
          <p:cNvSpPr>
            <a:spLocks noGrp="1"/>
          </p:cNvSpPr>
          <p:nvPr>
            <p:ph idx="1"/>
          </p:nvPr>
        </p:nvSpPr>
        <p:spPr/>
        <p:txBody>
          <a:bodyPr/>
          <a:lstStyle/>
          <a:p>
            <a:r>
              <a:rPr lang="en-NZ" dirty="0"/>
              <a:t>t</a:t>
            </a:r>
            <a:r>
              <a:rPr lang="en-NZ" dirty="0" smtClean="0"/>
              <a:t>echnically feasible </a:t>
            </a:r>
            <a:r>
              <a:rPr lang="en-NZ" sz="1600" dirty="0" smtClean="0">
                <a:cs typeface="Calibri" panose="020F0502020204030204" pitchFamily="34" charset="0"/>
              </a:rPr>
              <a:t>(</a:t>
            </a:r>
            <a:r>
              <a:rPr lang="en-NZ" sz="1600" dirty="0">
                <a:cs typeface="Calibri" panose="020F0502020204030204" pitchFamily="34" charset="0"/>
              </a:rPr>
              <a:t>Pereira &amp; </a:t>
            </a:r>
            <a:r>
              <a:rPr lang="en-NZ" sz="1600" dirty="0" err="1">
                <a:cs typeface="Calibri" panose="020F0502020204030204" pitchFamily="34" charset="0"/>
              </a:rPr>
              <a:t>Vareda</a:t>
            </a:r>
            <a:r>
              <a:rPr lang="en-NZ" sz="1600" dirty="0">
                <a:cs typeface="Calibri" panose="020F0502020204030204" pitchFamily="34" charset="0"/>
              </a:rPr>
              <a:t>, 2013</a:t>
            </a:r>
            <a:r>
              <a:rPr lang="en-NZ" sz="1600" dirty="0" smtClean="0">
                <a:cs typeface="Calibri" panose="020F0502020204030204" pitchFamily="34" charset="0"/>
              </a:rPr>
              <a:t>)</a:t>
            </a:r>
            <a:endParaRPr lang="en-NZ" sz="1600" dirty="0" smtClean="0"/>
          </a:p>
          <a:p>
            <a:r>
              <a:rPr lang="en-NZ" dirty="0">
                <a:latin typeface="Calibri" panose="020F0502020204030204" pitchFamily="34" charset="0"/>
                <a:cs typeface="Calibri" panose="020F0502020204030204" pitchFamily="34" charset="0"/>
              </a:rPr>
              <a:t>relevant market </a:t>
            </a:r>
            <a:r>
              <a:rPr lang="en-NZ" b="1" i="1" dirty="0">
                <a:latin typeface="Calibri" panose="020F0502020204030204" pitchFamily="34" charset="0"/>
                <a:cs typeface="Calibri" panose="020F0502020204030204" pitchFamily="34" charset="0"/>
              </a:rPr>
              <a:t>can</a:t>
            </a:r>
            <a:r>
              <a:rPr lang="en-NZ" dirty="0">
                <a:latin typeface="Calibri" panose="020F0502020204030204" pitchFamily="34" charset="0"/>
                <a:cs typeface="Calibri" panose="020F0502020204030204" pitchFamily="34" charset="0"/>
              </a:rPr>
              <a:t> be defined using an SSNIP test </a:t>
            </a:r>
            <a:endParaRPr lang="en-NZ" dirty="0" smtClean="0">
              <a:latin typeface="Calibri" panose="020F0502020204030204" pitchFamily="34" charset="0"/>
              <a:cs typeface="Calibri" panose="020F0502020204030204" pitchFamily="34" charset="0"/>
            </a:endParaRPr>
          </a:p>
          <a:p>
            <a:pPr lvl="1"/>
            <a:r>
              <a:rPr lang="en-NZ" dirty="0" smtClean="0">
                <a:latin typeface="Calibri" panose="020F0502020204030204" pitchFamily="34" charset="0"/>
                <a:cs typeface="Calibri" panose="020F0502020204030204" pitchFamily="34" charset="0"/>
              </a:rPr>
              <a:t>providing </a:t>
            </a:r>
            <a:r>
              <a:rPr lang="en-NZ" dirty="0">
                <a:latin typeface="Calibri" panose="020F0502020204030204" pitchFamily="34" charset="0"/>
                <a:cs typeface="Calibri" panose="020F0502020204030204" pitchFamily="34" charset="0"/>
              </a:rPr>
              <a:t>sufficient data can be found to estimate own- and cross-elasticities for all eight choices </a:t>
            </a:r>
            <a:r>
              <a:rPr lang="en-NZ" dirty="0" smtClean="0">
                <a:latin typeface="Calibri" panose="020F0502020204030204" pitchFamily="34" charset="0"/>
                <a:cs typeface="Calibri" panose="020F0502020204030204" pitchFamily="34" charset="0"/>
              </a:rPr>
              <a:t>(36 relationships</a:t>
            </a:r>
            <a:r>
              <a:rPr lang="en-NZ" dirty="0">
                <a:latin typeface="Calibri" panose="020F0502020204030204" pitchFamily="34" charset="0"/>
                <a:cs typeface="Calibri" panose="020F0502020204030204" pitchFamily="34" charset="0"/>
              </a:rPr>
              <a:t>) for a simple 2 upstream/2 downstream </a:t>
            </a:r>
            <a:r>
              <a:rPr lang="en-NZ" dirty="0" smtClean="0">
                <a:latin typeface="Calibri" panose="020F0502020204030204" pitchFamily="34" charset="0"/>
                <a:cs typeface="Calibri" panose="020F0502020204030204" pitchFamily="34" charset="0"/>
              </a:rPr>
              <a:t>case, using </a:t>
            </a:r>
            <a:r>
              <a:rPr lang="en-NZ" dirty="0">
                <a:latin typeface="Calibri" panose="020F0502020204030204" pitchFamily="34" charset="0"/>
                <a:cs typeface="Calibri" panose="020F0502020204030204" pitchFamily="34" charset="0"/>
              </a:rPr>
              <a:t>a discrete-choice </a:t>
            </a:r>
            <a:r>
              <a:rPr lang="en-NZ" dirty="0" smtClean="0">
                <a:latin typeface="Calibri" panose="020F0502020204030204" pitchFamily="34" charset="0"/>
                <a:cs typeface="Calibri" panose="020F0502020204030204" pitchFamily="34" charset="0"/>
              </a:rPr>
              <a:t>model </a:t>
            </a:r>
          </a:p>
          <a:p>
            <a:r>
              <a:rPr lang="en-NZ" dirty="0" smtClean="0">
                <a:latin typeface="Calibri" panose="020F0502020204030204" pitchFamily="34" charset="0"/>
                <a:cs typeface="Calibri" panose="020F0502020204030204" pitchFamily="34" charset="0"/>
              </a:rPr>
              <a:t>but what if the proposed bundle has not yet been offered?</a:t>
            </a:r>
            <a:endParaRPr lang="en-NZ" dirty="0"/>
          </a:p>
          <a:p>
            <a:endParaRPr lang="en-NZ" dirty="0"/>
          </a:p>
        </p:txBody>
      </p:sp>
    </p:spTree>
    <p:extLst>
      <p:ext uri="{BB962C8B-B14F-4D97-AF65-F5344CB8AC3E}">
        <p14:creationId xmlns:p14="http://schemas.microsoft.com/office/powerpoint/2010/main" val="13367042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400473" cy="1143000"/>
          </a:xfrm>
        </p:spPr>
        <p:txBody>
          <a:bodyPr>
            <a:noAutofit/>
          </a:bodyPr>
          <a:lstStyle/>
          <a:p>
            <a:r>
              <a:rPr lang="en-NZ" sz="3600" b="1" dirty="0" smtClean="0"/>
              <a:t>AN ALTERNATIVE APPROACH: SIMULATION</a:t>
            </a:r>
            <a:endParaRPr lang="en-NZ" sz="3600" b="1" dirty="0"/>
          </a:p>
        </p:txBody>
      </p:sp>
      <p:sp>
        <p:nvSpPr>
          <p:cNvPr id="3" name="Content Placeholder 2"/>
          <p:cNvSpPr>
            <a:spLocks noGrp="1"/>
          </p:cNvSpPr>
          <p:nvPr>
            <p:ph idx="1"/>
          </p:nvPr>
        </p:nvSpPr>
        <p:spPr>
          <a:xfrm>
            <a:off x="457200" y="1600200"/>
            <a:ext cx="8229600" cy="4495800"/>
          </a:xfrm>
        </p:spPr>
        <p:txBody>
          <a:bodyPr>
            <a:normAutofit/>
          </a:bodyPr>
          <a:lstStyle/>
          <a:p>
            <a:r>
              <a:rPr lang="en-NZ" sz="2800" dirty="0"/>
              <a:t>s</a:t>
            </a:r>
            <a:r>
              <a:rPr lang="en-NZ" sz="2800" dirty="0" smtClean="0"/>
              <a:t>upplements a merger or competition analysis</a:t>
            </a:r>
          </a:p>
          <a:p>
            <a:r>
              <a:rPr lang="en-NZ" sz="2800" dirty="0"/>
              <a:t>a</a:t>
            </a:r>
            <a:r>
              <a:rPr lang="en-NZ" sz="2800" dirty="0" smtClean="0"/>
              <a:t>llows for</a:t>
            </a:r>
          </a:p>
          <a:p>
            <a:pPr lvl="1"/>
            <a:r>
              <a:rPr lang="en-NZ" sz="2400" dirty="0" smtClean="0"/>
              <a:t>inclusion of case-specific structural elements</a:t>
            </a:r>
          </a:p>
          <a:p>
            <a:pPr lvl="1"/>
            <a:r>
              <a:rPr lang="en-NZ" sz="2400" dirty="0"/>
              <a:t>c</a:t>
            </a:r>
            <a:r>
              <a:rPr lang="en-NZ" sz="2400" dirty="0" smtClean="0"/>
              <a:t>ustomisation to local case facts</a:t>
            </a:r>
          </a:p>
          <a:p>
            <a:pPr lvl="1"/>
            <a:r>
              <a:rPr lang="en-NZ" sz="2400" dirty="0"/>
              <a:t>s</a:t>
            </a:r>
            <a:r>
              <a:rPr lang="en-NZ" sz="2400" dirty="0" smtClean="0"/>
              <a:t>ensitivity analysis of key assumptions</a:t>
            </a:r>
          </a:p>
          <a:p>
            <a:r>
              <a:rPr lang="en-NZ" sz="2800" dirty="0"/>
              <a:t>a</a:t>
            </a:r>
            <a:r>
              <a:rPr lang="en-NZ" sz="2800" dirty="0" smtClean="0"/>
              <a:t>nalysis of bundles not yet offered becomes feasible</a:t>
            </a:r>
          </a:p>
          <a:p>
            <a:r>
              <a:rPr lang="en-NZ" sz="2800" dirty="0"/>
              <a:t>c</a:t>
            </a:r>
            <a:r>
              <a:rPr lang="en-NZ" sz="2800" dirty="0" smtClean="0"/>
              <a:t>an become part of ongoing market monitoring processes</a:t>
            </a:r>
          </a:p>
          <a:p>
            <a:pPr lvl="1"/>
            <a:r>
              <a:rPr lang="en-NZ" sz="2400" dirty="0" smtClean="0"/>
              <a:t>e.g. NZ Commerce Commission annual reports</a:t>
            </a:r>
          </a:p>
          <a:p>
            <a:endParaRPr lang="en-NZ" sz="2800" dirty="0"/>
          </a:p>
        </p:txBody>
      </p:sp>
    </p:spTree>
    <p:extLst>
      <p:ext uri="{BB962C8B-B14F-4D97-AF65-F5344CB8AC3E}">
        <p14:creationId xmlns:p14="http://schemas.microsoft.com/office/powerpoint/2010/main" val="373441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z="3600" b="1" dirty="0" smtClean="0"/>
              <a:t>ADVANTAGES</a:t>
            </a:r>
            <a:r>
              <a:rPr lang="en-NZ" dirty="0" smtClean="0"/>
              <a:t> </a:t>
            </a:r>
            <a:endParaRPr lang="en-NZ" dirty="0"/>
          </a:p>
        </p:txBody>
      </p:sp>
      <p:sp>
        <p:nvSpPr>
          <p:cNvPr id="3" name="Content Placeholder 2"/>
          <p:cNvSpPr>
            <a:spLocks noGrp="1"/>
          </p:cNvSpPr>
          <p:nvPr>
            <p:ph idx="1"/>
          </p:nvPr>
        </p:nvSpPr>
        <p:spPr>
          <a:xfrm>
            <a:off x="457199" y="1496291"/>
            <a:ext cx="8418945" cy="5144653"/>
          </a:xfrm>
        </p:spPr>
        <p:txBody>
          <a:bodyPr>
            <a:normAutofit fontScale="77500" lnSpcReduction="20000"/>
          </a:bodyPr>
          <a:lstStyle/>
          <a:p>
            <a:r>
              <a:rPr lang="en-NZ" dirty="0" smtClean="0"/>
              <a:t>modelling consumer demand (willingness-to-pay) for components can capture the effects of</a:t>
            </a:r>
          </a:p>
          <a:p>
            <a:pPr lvl="1"/>
            <a:r>
              <a:rPr lang="en-NZ" dirty="0" smtClean="0"/>
              <a:t>different distributions for different products (non-linear)</a:t>
            </a:r>
          </a:p>
          <a:p>
            <a:pPr lvl="1"/>
            <a:r>
              <a:rPr lang="en-NZ" dirty="0"/>
              <a:t>d</a:t>
            </a:r>
            <a:r>
              <a:rPr lang="en-NZ" dirty="0" smtClean="0"/>
              <a:t>ifferent degrees of complementarity for different pairings</a:t>
            </a:r>
          </a:p>
          <a:p>
            <a:pPr lvl="1"/>
            <a:r>
              <a:rPr lang="en-NZ" dirty="0"/>
              <a:t>d</a:t>
            </a:r>
            <a:r>
              <a:rPr lang="en-NZ" dirty="0" smtClean="0"/>
              <a:t>ifferent degrees and nature of correlation of demand for different products</a:t>
            </a:r>
          </a:p>
          <a:p>
            <a:pPr lvl="1"/>
            <a:r>
              <a:rPr lang="en-NZ" dirty="0"/>
              <a:t>d</a:t>
            </a:r>
            <a:r>
              <a:rPr lang="en-NZ" dirty="0" smtClean="0"/>
              <a:t>ifferent customer segments with different underlying demand characteristics</a:t>
            </a:r>
          </a:p>
          <a:p>
            <a:r>
              <a:rPr lang="en-NZ" dirty="0"/>
              <a:t>o</a:t>
            </a:r>
            <a:r>
              <a:rPr lang="en-NZ" dirty="0" smtClean="0"/>
              <a:t>utcomes under different forms of bundling can be examined</a:t>
            </a:r>
          </a:p>
          <a:p>
            <a:pPr lvl="1"/>
            <a:r>
              <a:rPr lang="en-NZ" dirty="0"/>
              <a:t>p</a:t>
            </a:r>
            <a:r>
              <a:rPr lang="en-NZ" dirty="0" smtClean="0"/>
              <a:t>ure, mixed, bundle-size pricing, component pricing (no bundling)</a:t>
            </a:r>
          </a:p>
          <a:p>
            <a:r>
              <a:rPr lang="en-NZ" dirty="0"/>
              <a:t>t</a:t>
            </a:r>
            <a:r>
              <a:rPr lang="en-NZ" dirty="0" smtClean="0"/>
              <a:t>he effects of different structural options can be evaluated</a:t>
            </a:r>
          </a:p>
          <a:p>
            <a:pPr lvl="1"/>
            <a:r>
              <a:rPr lang="en-NZ" dirty="0" smtClean="0"/>
              <a:t>levels of competitive intensity for different products and bundles </a:t>
            </a:r>
          </a:p>
          <a:p>
            <a:pPr lvl="1"/>
            <a:r>
              <a:rPr lang="en-NZ" dirty="0"/>
              <a:t>r</a:t>
            </a:r>
            <a:r>
              <a:rPr lang="en-NZ" dirty="0" smtClean="0"/>
              <a:t>egulatory choices </a:t>
            </a:r>
          </a:p>
          <a:p>
            <a:endParaRPr lang="en-NZ" dirty="0" smtClean="0"/>
          </a:p>
          <a:p>
            <a:pPr lvl="1"/>
            <a:endParaRPr lang="en-NZ" dirty="0"/>
          </a:p>
        </p:txBody>
      </p:sp>
    </p:spTree>
    <p:extLst>
      <p:ext uri="{BB962C8B-B14F-4D97-AF65-F5344CB8AC3E}">
        <p14:creationId xmlns:p14="http://schemas.microsoft.com/office/powerpoint/2010/main" val="2405852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DISADVANTAGES</a:t>
            </a:r>
            <a:endParaRPr lang="en-NZ" sz="3600" b="1" dirty="0"/>
          </a:p>
        </p:txBody>
      </p:sp>
      <p:sp>
        <p:nvSpPr>
          <p:cNvPr id="3" name="Content Placeholder 2"/>
          <p:cNvSpPr>
            <a:spLocks noGrp="1"/>
          </p:cNvSpPr>
          <p:nvPr>
            <p:ph idx="1"/>
          </p:nvPr>
        </p:nvSpPr>
        <p:spPr/>
        <p:txBody>
          <a:bodyPr/>
          <a:lstStyle/>
          <a:p>
            <a:r>
              <a:rPr lang="en-NZ" dirty="0"/>
              <a:t>c</a:t>
            </a:r>
            <a:r>
              <a:rPr lang="en-NZ" dirty="0" smtClean="0"/>
              <a:t>an be </a:t>
            </a:r>
          </a:p>
          <a:p>
            <a:pPr lvl="1"/>
            <a:r>
              <a:rPr lang="en-NZ" dirty="0" smtClean="0"/>
              <a:t>data processing-intensive</a:t>
            </a:r>
          </a:p>
          <a:p>
            <a:pPr lvl="1"/>
            <a:r>
              <a:rPr lang="en-NZ" dirty="0"/>
              <a:t>s</a:t>
            </a:r>
            <a:r>
              <a:rPr lang="en-NZ" dirty="0" smtClean="0"/>
              <a:t>ubjective</a:t>
            </a:r>
          </a:p>
          <a:p>
            <a:pPr marL="457200" lvl="1" indent="0">
              <a:buNone/>
            </a:pPr>
            <a:endParaRPr lang="en-NZ" dirty="0"/>
          </a:p>
          <a:p>
            <a:r>
              <a:rPr lang="en-NZ" dirty="0"/>
              <a:t>b</a:t>
            </a:r>
            <a:r>
              <a:rPr lang="en-NZ" dirty="0" smtClean="0"/>
              <a:t>ut better than pure guesswork</a:t>
            </a:r>
            <a:endParaRPr lang="en-NZ" dirty="0"/>
          </a:p>
        </p:txBody>
      </p:sp>
    </p:spTree>
    <p:extLst>
      <p:ext uri="{BB962C8B-B14F-4D97-AF65-F5344CB8AC3E}">
        <p14:creationId xmlns:p14="http://schemas.microsoft.com/office/powerpoint/2010/main" val="2030254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THE PRESENTATION</a:t>
            </a:r>
            <a:endParaRPr lang="en-NZ" sz="3600" b="1" dirty="0"/>
          </a:p>
        </p:txBody>
      </p:sp>
      <p:sp>
        <p:nvSpPr>
          <p:cNvPr id="3" name="Content Placeholder 2"/>
          <p:cNvSpPr>
            <a:spLocks noGrp="1"/>
          </p:cNvSpPr>
          <p:nvPr>
            <p:ph idx="1"/>
          </p:nvPr>
        </p:nvSpPr>
        <p:spPr>
          <a:xfrm>
            <a:off x="457200" y="1600200"/>
            <a:ext cx="8160328" cy="4809836"/>
          </a:xfrm>
        </p:spPr>
        <p:txBody>
          <a:bodyPr>
            <a:normAutofit fontScale="92500" lnSpcReduction="20000"/>
          </a:bodyPr>
          <a:lstStyle/>
          <a:p>
            <a:r>
              <a:rPr lang="en-NZ" sz="2400" dirty="0"/>
              <a:t>j</a:t>
            </a:r>
            <a:r>
              <a:rPr lang="en-NZ" sz="2400" dirty="0" smtClean="0"/>
              <a:t>oint work with Petrus Potgieter, Department of Decision Sciences, University of South Africa</a:t>
            </a:r>
          </a:p>
          <a:p>
            <a:r>
              <a:rPr lang="en-NZ" sz="2400" dirty="0" smtClean="0"/>
              <a:t>based on a series of papers developed post-decision</a:t>
            </a:r>
          </a:p>
          <a:p>
            <a:r>
              <a:rPr lang="en-NZ" sz="1800" dirty="0" smtClean="0"/>
              <a:t>‘Never a Sporting Chance: </a:t>
            </a:r>
            <a:r>
              <a:rPr lang="en-NZ" sz="1800" dirty="0"/>
              <a:t>Vertical integration and broadband </a:t>
            </a:r>
            <a:r>
              <a:rPr lang="en-NZ" sz="1800" dirty="0" smtClean="0"/>
              <a:t>and content </a:t>
            </a:r>
            <a:r>
              <a:rPr lang="en-NZ" sz="1800" dirty="0"/>
              <a:t>bundling in the Sky-Vodafone </a:t>
            </a:r>
            <a:r>
              <a:rPr lang="en-NZ" sz="1800" dirty="0" smtClean="0"/>
              <a:t>merger</a:t>
            </a:r>
            <a:r>
              <a:rPr lang="en-NZ" sz="1800" dirty="0"/>
              <a:t>’. </a:t>
            </a:r>
            <a:r>
              <a:rPr lang="en-NZ" sz="1800" dirty="0">
                <a:hlinkClick r:id="rId2"/>
              </a:rPr>
              <a:t>https://</a:t>
            </a:r>
            <a:r>
              <a:rPr lang="en-NZ" sz="1800" dirty="0" smtClean="0">
                <a:hlinkClick r:id="rId2"/>
              </a:rPr>
              <a:t>papers.ssrn.com/sol3/papers.cfm?abstract_id=3074144</a:t>
            </a:r>
            <a:r>
              <a:rPr lang="en-NZ" sz="1800" dirty="0" smtClean="0"/>
              <a:t> </a:t>
            </a:r>
          </a:p>
          <a:p>
            <a:r>
              <a:rPr lang="en-NZ" sz="1800" dirty="0" smtClean="0"/>
              <a:t>‘</a:t>
            </a:r>
            <a:r>
              <a:rPr lang="en-NZ" sz="1800" dirty="0"/>
              <a:t>Competition and Vertical/Agglomeration Effects in Media Mergers: Bagging Bundle Benefits’. SSRN Scholarly Paper ID 2992394. Rochester, NY: Social Science Research Network. </a:t>
            </a:r>
            <a:r>
              <a:rPr lang="en-NZ" sz="1800" dirty="0">
                <a:hlinkClick r:id="rId3"/>
              </a:rPr>
              <a:t>https://papers.ssrn.com/abstract=2992394</a:t>
            </a:r>
            <a:r>
              <a:rPr lang="en-NZ" sz="1800" dirty="0"/>
              <a:t> </a:t>
            </a:r>
            <a:r>
              <a:rPr lang="en-NZ" sz="1800" dirty="0" smtClean="0"/>
              <a:t>.</a:t>
            </a:r>
          </a:p>
          <a:p>
            <a:r>
              <a:rPr lang="en-NZ" sz="1800" dirty="0" smtClean="0"/>
              <a:t>‘</a:t>
            </a:r>
            <a:r>
              <a:rPr lang="en-NZ" sz="1800" dirty="0"/>
              <a:t>Triple-Play (Un)bundled Pricing – Cui Bono?’. International Telecommunications Society Europe Conference Passau. </a:t>
            </a:r>
            <a:r>
              <a:rPr lang="en-NZ" sz="1800" dirty="0">
                <a:hlinkClick r:id="rId4"/>
              </a:rPr>
              <a:t>https://</a:t>
            </a:r>
            <a:r>
              <a:rPr lang="en-NZ" sz="1800" dirty="0" smtClean="0">
                <a:hlinkClick r:id="rId4"/>
              </a:rPr>
              <a:t>www.econstor.eu/bitstream/10419/169466/1/Howell-Potgieter.pdf</a:t>
            </a:r>
            <a:r>
              <a:rPr lang="en-NZ" sz="1800" dirty="0" smtClean="0"/>
              <a:t> </a:t>
            </a:r>
          </a:p>
          <a:p>
            <a:r>
              <a:rPr lang="en-NZ" sz="1800" dirty="0" smtClean="0"/>
              <a:t>‘Dropping </a:t>
            </a:r>
            <a:r>
              <a:rPr lang="en-NZ" sz="1800" dirty="0"/>
              <a:t>the Bundle? Welfare Effects of Content and </a:t>
            </a:r>
            <a:r>
              <a:rPr lang="en-NZ" sz="1800" dirty="0" smtClean="0"/>
              <a:t>Internet’. Telecommunications Policy Research Conference, Washington </a:t>
            </a:r>
            <a:r>
              <a:rPr lang="en-NZ" sz="1800" dirty="0"/>
              <a:t>DC. </a:t>
            </a:r>
            <a:r>
              <a:rPr lang="en-NZ" sz="1800" dirty="0">
                <a:hlinkClick r:id="rId5"/>
              </a:rPr>
              <a:t>https://</a:t>
            </a:r>
            <a:r>
              <a:rPr lang="en-NZ" sz="1800" dirty="0" smtClean="0">
                <a:hlinkClick r:id="rId5"/>
              </a:rPr>
              <a:t>papers.ssrn.com/sol3/Delivery.cfm/SSRN_ID3019381_code1213955.pdf?abstractid=2943283&amp;mirid=1</a:t>
            </a:r>
            <a:r>
              <a:rPr lang="en-NZ" sz="1800" dirty="0" smtClean="0"/>
              <a:t> </a:t>
            </a:r>
          </a:p>
          <a:p>
            <a:r>
              <a:rPr lang="en-NZ" sz="1800" dirty="0"/>
              <a:t>Bundles of Trouble: Can Competition Law Adapt to Digital Pricing Innovation</a:t>
            </a:r>
            <a:r>
              <a:rPr lang="en-NZ" sz="1800" dirty="0" smtClean="0"/>
              <a:t>? Asia-Pacific Innovation Conference, Wellington, forthcoming</a:t>
            </a:r>
            <a:endParaRPr lang="en-NZ" sz="1800" dirty="0"/>
          </a:p>
          <a:p>
            <a:r>
              <a:rPr lang="en-NZ" sz="1800" dirty="0" smtClean="0">
                <a:hlinkClick r:id="rId6"/>
              </a:rPr>
              <a:t>https</a:t>
            </a:r>
            <a:r>
              <a:rPr lang="en-NZ" sz="1800" dirty="0">
                <a:hlinkClick r:id="rId6"/>
              </a:rPr>
              <a:t>://</a:t>
            </a:r>
            <a:r>
              <a:rPr lang="en-NZ" sz="1800" dirty="0" smtClean="0">
                <a:hlinkClick r:id="rId6"/>
              </a:rPr>
              <a:t>papers.ssrn.com/sol3/papers.cfm?abstract_id=3074176</a:t>
            </a:r>
            <a:r>
              <a:rPr lang="en-NZ" sz="1800" dirty="0" smtClean="0"/>
              <a:t> </a:t>
            </a:r>
            <a:endParaRPr lang="en-NZ" sz="1800" dirty="0"/>
          </a:p>
          <a:p>
            <a:endParaRPr lang="en-NZ" sz="1800" dirty="0" smtClean="0"/>
          </a:p>
          <a:p>
            <a:pPr marL="0" indent="0">
              <a:buNone/>
            </a:pPr>
            <a:endParaRPr lang="en-NZ" sz="1800" dirty="0"/>
          </a:p>
          <a:p>
            <a:pPr lvl="1"/>
            <a:endParaRPr lang="en-NZ" sz="2400" dirty="0" smtClean="0"/>
          </a:p>
          <a:p>
            <a:pPr lvl="1"/>
            <a:endParaRPr lang="en-NZ" dirty="0" smtClean="0"/>
          </a:p>
          <a:p>
            <a:pPr lvl="1"/>
            <a:endParaRPr lang="en-NZ" dirty="0"/>
          </a:p>
        </p:txBody>
      </p:sp>
    </p:spTree>
    <p:extLst>
      <p:ext uri="{BB962C8B-B14F-4D97-AF65-F5344CB8AC3E}">
        <p14:creationId xmlns:p14="http://schemas.microsoft.com/office/powerpoint/2010/main" val="750580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AN APPLICATION: SKY/VODAFONE</a:t>
            </a:r>
            <a:endParaRPr lang="en-NZ" sz="3600" b="1" dirty="0"/>
          </a:p>
        </p:txBody>
      </p:sp>
      <p:sp>
        <p:nvSpPr>
          <p:cNvPr id="3" name="Content Placeholder 2"/>
          <p:cNvSpPr>
            <a:spLocks noGrp="1"/>
          </p:cNvSpPr>
          <p:nvPr>
            <p:ph idx="1"/>
          </p:nvPr>
        </p:nvSpPr>
        <p:spPr>
          <a:xfrm>
            <a:off x="457200" y="1600200"/>
            <a:ext cx="8326582" cy="4929909"/>
          </a:xfrm>
        </p:spPr>
        <p:txBody>
          <a:bodyPr>
            <a:normAutofit fontScale="77500" lnSpcReduction="20000"/>
          </a:bodyPr>
          <a:lstStyle/>
          <a:p>
            <a:r>
              <a:rPr lang="en-NZ" dirty="0" smtClean="0"/>
              <a:t>Howell &amp; Potgieter (2017; 2017a), based on Chen &amp; Riordan (2013)</a:t>
            </a:r>
          </a:p>
          <a:p>
            <a:r>
              <a:rPr lang="en-NZ" dirty="0" smtClean="0"/>
              <a:t>3-product bundling leading to 7 discrete bundle choices</a:t>
            </a:r>
          </a:p>
          <a:p>
            <a:pPr lvl="1"/>
            <a:r>
              <a:rPr lang="en-NZ" dirty="0"/>
              <a:t>b</a:t>
            </a:r>
            <a:r>
              <a:rPr lang="en-NZ" dirty="0" smtClean="0"/>
              <a:t>asic content, premium content, broadband</a:t>
            </a:r>
          </a:p>
          <a:p>
            <a:pPr lvl="1"/>
            <a:r>
              <a:rPr lang="en-NZ" dirty="0"/>
              <a:t>c</a:t>
            </a:r>
            <a:r>
              <a:rPr lang="en-NZ" dirty="0" smtClean="0"/>
              <a:t>ontent monopolist seeks to maximise revenue </a:t>
            </a:r>
          </a:p>
          <a:p>
            <a:pPr lvl="1"/>
            <a:r>
              <a:rPr lang="en-NZ" dirty="0"/>
              <a:t>c</a:t>
            </a:r>
            <a:r>
              <a:rPr lang="en-NZ" dirty="0" smtClean="0"/>
              <a:t>alculate optimal prices, then evaluate effects on profit, consumer surplus and total welfare under different regulatory choices</a:t>
            </a:r>
          </a:p>
          <a:p>
            <a:pPr lvl="1"/>
            <a:r>
              <a:rPr lang="en-NZ" dirty="0"/>
              <a:t>optimal prices give worst-case scenario – assumes market power exists and is </a:t>
            </a:r>
            <a:r>
              <a:rPr lang="en-NZ" dirty="0" smtClean="0"/>
              <a:t>maximally exploited</a:t>
            </a:r>
          </a:p>
          <a:p>
            <a:r>
              <a:rPr lang="en-NZ" dirty="0"/>
              <a:t>c</a:t>
            </a:r>
            <a:r>
              <a:rPr lang="en-NZ" dirty="0" smtClean="0"/>
              <a:t>alibrating model</a:t>
            </a:r>
          </a:p>
          <a:p>
            <a:pPr lvl="1"/>
            <a:r>
              <a:rPr lang="en-NZ" dirty="0"/>
              <a:t>WTP for basic content normally distributed (</a:t>
            </a:r>
            <a:r>
              <a:rPr lang="en-NZ" i="1" dirty="0"/>
              <a:t>μ </a:t>
            </a:r>
            <a:r>
              <a:rPr lang="en-NZ" dirty="0"/>
              <a:t>= 50, </a:t>
            </a:r>
            <a:r>
              <a:rPr lang="en-NZ" i="1" dirty="0"/>
              <a:t> </a:t>
            </a:r>
            <a:r>
              <a:rPr lang="vi-VN" i="1" dirty="0" smtClean="0">
                <a:latin typeface="Calibri" panose="020F0502020204030204" pitchFamily="34" charset="0"/>
                <a:cs typeface="Calibri" panose="020F0502020204030204" pitchFamily="34" charset="0"/>
              </a:rPr>
              <a:t>ơ</a:t>
            </a:r>
            <a:r>
              <a:rPr lang="en-NZ" i="1" dirty="0" smtClean="0">
                <a:latin typeface="Calibri" panose="020F0502020204030204" pitchFamily="34" charset="0"/>
                <a:cs typeface="Calibri" panose="020F0502020204030204" pitchFamily="34" charset="0"/>
              </a:rPr>
              <a:t> </a:t>
            </a:r>
            <a:r>
              <a:rPr lang="en-NZ" dirty="0" smtClean="0"/>
              <a:t>= </a:t>
            </a:r>
            <a:r>
              <a:rPr lang="en-NZ" dirty="0"/>
              <a:t>20</a:t>
            </a:r>
            <a:r>
              <a:rPr lang="en-NZ" dirty="0" smtClean="0"/>
              <a:t>)</a:t>
            </a:r>
            <a:endParaRPr lang="en-NZ" dirty="0"/>
          </a:p>
          <a:p>
            <a:pPr lvl="1"/>
            <a:r>
              <a:rPr lang="en-NZ" dirty="0" smtClean="0"/>
              <a:t>WTP </a:t>
            </a:r>
            <a:r>
              <a:rPr lang="en-NZ" dirty="0"/>
              <a:t>for premium independently </a:t>
            </a:r>
            <a:r>
              <a:rPr lang="en-NZ" dirty="0" smtClean="0"/>
              <a:t>Gaussian </a:t>
            </a:r>
            <a:r>
              <a:rPr lang="en-NZ" dirty="0"/>
              <a:t>(</a:t>
            </a:r>
            <a:r>
              <a:rPr lang="en-NZ" i="1" dirty="0"/>
              <a:t>μ </a:t>
            </a:r>
            <a:r>
              <a:rPr lang="en-NZ" dirty="0"/>
              <a:t>= 30, </a:t>
            </a:r>
            <a:r>
              <a:rPr lang="vi-VN" i="1" dirty="0">
                <a:latin typeface="Calibri" panose="020F0502020204030204" pitchFamily="34" charset="0"/>
                <a:cs typeface="Calibri" panose="020F0502020204030204" pitchFamily="34" charset="0"/>
              </a:rPr>
              <a:t>ơ</a:t>
            </a:r>
            <a:r>
              <a:rPr lang="en-NZ" i="1" dirty="0">
                <a:latin typeface="Calibri" panose="020F0502020204030204" pitchFamily="34" charset="0"/>
                <a:cs typeface="Calibri" panose="020F0502020204030204" pitchFamily="34" charset="0"/>
              </a:rPr>
              <a:t> </a:t>
            </a:r>
            <a:r>
              <a:rPr lang="en-NZ" dirty="0" smtClean="0"/>
              <a:t>= 10)</a:t>
            </a:r>
          </a:p>
          <a:p>
            <a:pPr lvl="1"/>
            <a:r>
              <a:rPr lang="en-NZ" dirty="0" smtClean="0"/>
              <a:t>broadband </a:t>
            </a:r>
            <a:r>
              <a:rPr lang="en-NZ" dirty="0"/>
              <a:t>WTP independently Poisson (</a:t>
            </a:r>
            <a:r>
              <a:rPr lang="en-NZ" i="1" dirty="0"/>
              <a:t>μ </a:t>
            </a:r>
            <a:r>
              <a:rPr lang="en-NZ" dirty="0"/>
              <a:t>= 90, </a:t>
            </a:r>
            <a:r>
              <a:rPr lang="vi-VN" i="1" dirty="0">
                <a:latin typeface="Calibri" panose="020F0502020204030204" pitchFamily="34" charset="0"/>
                <a:cs typeface="Calibri" panose="020F0502020204030204" pitchFamily="34" charset="0"/>
              </a:rPr>
              <a:t>ơ</a:t>
            </a:r>
            <a:r>
              <a:rPr lang="en-NZ" i="1" dirty="0">
                <a:latin typeface="Calibri" panose="020F0502020204030204" pitchFamily="34" charset="0"/>
                <a:cs typeface="Calibri" panose="020F0502020204030204" pitchFamily="34" charset="0"/>
              </a:rPr>
              <a:t> </a:t>
            </a:r>
            <a:r>
              <a:rPr lang="en-NZ" dirty="0" smtClean="0"/>
              <a:t>= </a:t>
            </a:r>
            <a:r>
              <a:rPr lang="en-NZ" dirty="0"/>
              <a:t>40</a:t>
            </a:r>
            <a:r>
              <a:rPr lang="en-NZ" dirty="0" smtClean="0"/>
              <a:t>)</a:t>
            </a:r>
            <a:endParaRPr lang="en-NZ" dirty="0"/>
          </a:p>
        </p:txBody>
      </p:sp>
    </p:spTree>
    <p:extLst>
      <p:ext uri="{BB962C8B-B14F-4D97-AF65-F5344CB8AC3E}">
        <p14:creationId xmlns:p14="http://schemas.microsoft.com/office/powerpoint/2010/main" val="24111912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NZ" sz="3600" b="1" dirty="0" smtClean="0"/>
              <a:t>500 INSTANCES, 10 REPRESENTATIVE CONSUMERS</a:t>
            </a:r>
            <a:endParaRPr lang="en-NZ" sz="3600" b="1" dirty="0"/>
          </a:p>
        </p:txBody>
      </p:sp>
      <p:sp>
        <p:nvSpPr>
          <p:cNvPr id="3" name="Content Placeholder 2"/>
          <p:cNvSpPr>
            <a:spLocks noGrp="1"/>
          </p:cNvSpPr>
          <p:nvPr>
            <p:ph idx="1"/>
          </p:nvPr>
        </p:nvSpPr>
        <p:spPr>
          <a:xfrm>
            <a:off x="457199" y="1600199"/>
            <a:ext cx="8548255" cy="5373255"/>
          </a:xfrm>
        </p:spPr>
        <p:txBody>
          <a:bodyPr>
            <a:normAutofit fontScale="85000" lnSpcReduction="20000"/>
          </a:bodyPr>
          <a:lstStyle/>
          <a:p>
            <a:r>
              <a:rPr lang="en-NZ" dirty="0" smtClean="0"/>
              <a:t>optimal component prices considerably higher than observed prices, bundle prices lower</a:t>
            </a:r>
          </a:p>
          <a:p>
            <a:pPr marL="0" indent="0">
              <a:buNone/>
            </a:pPr>
            <a:r>
              <a:rPr lang="en-NZ" dirty="0" smtClean="0"/>
              <a:t>With optimal prices</a:t>
            </a:r>
          </a:p>
          <a:p>
            <a:r>
              <a:rPr lang="en-NZ" dirty="0" smtClean="0"/>
              <a:t>mean </a:t>
            </a:r>
            <a:r>
              <a:rPr lang="en-NZ" dirty="0"/>
              <a:t>profit </a:t>
            </a:r>
            <a:r>
              <a:rPr lang="en-NZ" dirty="0" smtClean="0"/>
              <a:t>is </a:t>
            </a:r>
          </a:p>
          <a:p>
            <a:pPr lvl="1"/>
            <a:r>
              <a:rPr lang="en-NZ" dirty="0" smtClean="0"/>
              <a:t>highest </a:t>
            </a:r>
            <a:r>
              <a:rPr lang="en-NZ" dirty="0"/>
              <a:t>for mixed bundling (MB</a:t>
            </a:r>
            <a:r>
              <a:rPr lang="en-NZ" dirty="0" smtClean="0"/>
              <a:t>)</a:t>
            </a:r>
          </a:p>
          <a:p>
            <a:pPr lvl="1"/>
            <a:r>
              <a:rPr lang="en-NZ" dirty="0" smtClean="0"/>
              <a:t>lowest </a:t>
            </a:r>
            <a:r>
              <a:rPr lang="en-NZ" dirty="0"/>
              <a:t>for component pricing (</a:t>
            </a:r>
            <a:r>
              <a:rPr lang="en-NZ" dirty="0" smtClean="0"/>
              <a:t>CP)</a:t>
            </a:r>
          </a:p>
          <a:p>
            <a:pPr lvl="1"/>
            <a:r>
              <a:rPr lang="en-NZ" dirty="0"/>
              <a:t>b</a:t>
            </a:r>
            <a:r>
              <a:rPr lang="en-NZ" dirty="0" smtClean="0"/>
              <a:t>undle-size </a:t>
            </a:r>
            <a:r>
              <a:rPr lang="en-NZ" dirty="0"/>
              <a:t>pricing (BSP) lies somewhere between the two </a:t>
            </a:r>
            <a:r>
              <a:rPr lang="en-NZ" dirty="0" smtClean="0"/>
              <a:t>but with </a:t>
            </a:r>
            <a:r>
              <a:rPr lang="en-NZ" dirty="0"/>
              <a:t>a lower worst-case profit than either of the other </a:t>
            </a:r>
            <a:r>
              <a:rPr lang="en-NZ" dirty="0" smtClean="0"/>
              <a:t>scenarios</a:t>
            </a:r>
            <a:endParaRPr lang="en-NZ" dirty="0"/>
          </a:p>
          <a:p>
            <a:r>
              <a:rPr lang="en-NZ" dirty="0" smtClean="0"/>
              <a:t>mean </a:t>
            </a:r>
            <a:r>
              <a:rPr lang="en-NZ" dirty="0"/>
              <a:t>total welfare is </a:t>
            </a:r>
            <a:endParaRPr lang="en-NZ" dirty="0" smtClean="0"/>
          </a:p>
          <a:p>
            <a:pPr lvl="1"/>
            <a:r>
              <a:rPr lang="en-NZ" dirty="0" smtClean="0"/>
              <a:t>highest </a:t>
            </a:r>
            <a:r>
              <a:rPr lang="en-NZ" dirty="0"/>
              <a:t>in the BSP scenario </a:t>
            </a:r>
            <a:endParaRPr lang="en-NZ" dirty="0" smtClean="0"/>
          </a:p>
          <a:p>
            <a:pPr lvl="1"/>
            <a:r>
              <a:rPr lang="en-NZ" dirty="0" smtClean="0"/>
              <a:t>lowest in CP </a:t>
            </a:r>
          </a:p>
          <a:p>
            <a:pPr lvl="1"/>
            <a:r>
              <a:rPr lang="en-NZ" dirty="0" smtClean="0"/>
              <a:t>but </a:t>
            </a:r>
            <a:r>
              <a:rPr lang="en-NZ" dirty="0"/>
              <a:t>there is a somewhat wider spread for CP.</a:t>
            </a:r>
          </a:p>
          <a:p>
            <a:r>
              <a:rPr lang="en-NZ" dirty="0" smtClean="0"/>
              <a:t>mean </a:t>
            </a:r>
            <a:r>
              <a:rPr lang="en-NZ" dirty="0"/>
              <a:t>consumer welfare is also highest for the case </a:t>
            </a:r>
            <a:r>
              <a:rPr lang="en-NZ" dirty="0" smtClean="0"/>
              <a:t>BSP</a:t>
            </a:r>
            <a:endParaRPr lang="en-NZ" dirty="0"/>
          </a:p>
        </p:txBody>
      </p:sp>
    </p:spTree>
    <p:extLst>
      <p:ext uri="{BB962C8B-B14F-4D97-AF65-F5344CB8AC3E}">
        <p14:creationId xmlns:p14="http://schemas.microsoft.com/office/powerpoint/2010/main" val="1274416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69898" y="701963"/>
            <a:ext cx="7423011" cy="5467927"/>
          </a:xfrm>
          <a:prstGeom prst="rect">
            <a:avLst/>
          </a:prstGeom>
        </p:spPr>
      </p:pic>
    </p:spTree>
    <p:extLst>
      <p:ext uri="{BB962C8B-B14F-4D97-AF65-F5344CB8AC3E}">
        <p14:creationId xmlns:p14="http://schemas.microsoft.com/office/powerpoint/2010/main" val="41009015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IMPLICATIONS</a:t>
            </a:r>
            <a:endParaRPr lang="en-NZ" sz="3600" b="1" dirty="0"/>
          </a:p>
        </p:txBody>
      </p:sp>
      <p:sp>
        <p:nvSpPr>
          <p:cNvPr id="3" name="Content Placeholder 2"/>
          <p:cNvSpPr>
            <a:spLocks noGrp="1"/>
          </p:cNvSpPr>
          <p:nvPr>
            <p:ph idx="1"/>
          </p:nvPr>
        </p:nvSpPr>
        <p:spPr/>
        <p:txBody>
          <a:bodyPr>
            <a:normAutofit fontScale="92500"/>
          </a:bodyPr>
          <a:lstStyle/>
          <a:p>
            <a:r>
              <a:rPr lang="en-NZ" dirty="0"/>
              <a:t>s</a:t>
            </a:r>
            <a:r>
              <a:rPr lang="en-NZ" dirty="0" smtClean="0"/>
              <a:t>upports contention that contractual bundling has not been used anti-competitively to foreclose rivals in the NZ context</a:t>
            </a:r>
          </a:p>
          <a:p>
            <a:r>
              <a:rPr lang="en-NZ" dirty="0" smtClean="0"/>
              <a:t>contractual bundling has likely increased all of profits, consumer and total welfare</a:t>
            </a:r>
          </a:p>
          <a:p>
            <a:r>
              <a:rPr lang="en-NZ" dirty="0"/>
              <a:t>e</a:t>
            </a:r>
            <a:r>
              <a:rPr lang="en-NZ" dirty="0" smtClean="0"/>
              <a:t>ven if the merged firm/contracting entities  could exert market power, the form of bundling adopted may be more important for consumer welfare than its presence or absence</a:t>
            </a:r>
            <a:endParaRPr lang="en-NZ" dirty="0"/>
          </a:p>
        </p:txBody>
      </p:sp>
    </p:spTree>
    <p:extLst>
      <p:ext uri="{BB962C8B-B14F-4D97-AF65-F5344CB8AC3E}">
        <p14:creationId xmlns:p14="http://schemas.microsoft.com/office/powerpoint/2010/main" val="36903833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FURTHER FINDINGS FROM SIMULATION</a:t>
            </a:r>
            <a:endParaRPr lang="en-NZ" sz="3600" b="1" dirty="0"/>
          </a:p>
        </p:txBody>
      </p:sp>
      <p:sp>
        <p:nvSpPr>
          <p:cNvPr id="3" name="Content Placeholder 2"/>
          <p:cNvSpPr>
            <a:spLocks noGrp="1"/>
          </p:cNvSpPr>
          <p:nvPr>
            <p:ph idx="1"/>
          </p:nvPr>
        </p:nvSpPr>
        <p:spPr>
          <a:xfrm>
            <a:off x="457200" y="1600200"/>
            <a:ext cx="8229600" cy="4994564"/>
          </a:xfrm>
        </p:spPr>
        <p:txBody>
          <a:bodyPr>
            <a:normAutofit fontScale="92500" lnSpcReduction="20000"/>
          </a:bodyPr>
          <a:lstStyle/>
          <a:p>
            <a:r>
              <a:rPr lang="en-NZ" dirty="0"/>
              <a:t>m</a:t>
            </a:r>
            <a:r>
              <a:rPr lang="en-NZ" dirty="0" smtClean="0"/>
              <a:t>ultiple price vectors yield the same profit</a:t>
            </a:r>
          </a:p>
          <a:p>
            <a:r>
              <a:rPr lang="en-NZ" dirty="0"/>
              <a:t>p</a:t>
            </a:r>
            <a:r>
              <a:rPr lang="en-NZ" dirty="0" smtClean="0"/>
              <a:t>rice regulation can have widely-varying effects</a:t>
            </a:r>
          </a:p>
          <a:p>
            <a:pPr lvl="1"/>
            <a:r>
              <a:rPr lang="en-NZ" dirty="0"/>
              <a:t>s</a:t>
            </a:r>
            <a:r>
              <a:rPr lang="en-NZ" dirty="0" smtClean="0"/>
              <a:t>hould bundle or component prices be regulated?</a:t>
            </a:r>
          </a:p>
          <a:p>
            <a:pPr lvl="1"/>
            <a:r>
              <a:rPr lang="en-NZ" dirty="0"/>
              <a:t>a</a:t>
            </a:r>
            <a:r>
              <a:rPr lang="en-NZ" dirty="0" smtClean="0"/>
              <a:t>nd what are the likely effects?</a:t>
            </a:r>
          </a:p>
          <a:p>
            <a:r>
              <a:rPr lang="en-NZ" dirty="0" smtClean="0"/>
              <a:t>Example (</a:t>
            </a:r>
            <a:r>
              <a:rPr lang="en-NZ" dirty="0" err="1" smtClean="0"/>
              <a:t>i</a:t>
            </a:r>
            <a:r>
              <a:rPr lang="en-NZ" dirty="0" smtClean="0"/>
              <a:t>)</a:t>
            </a:r>
          </a:p>
          <a:p>
            <a:pPr lvl="1"/>
            <a:r>
              <a:rPr lang="en-NZ" dirty="0"/>
              <a:t>t</a:t>
            </a:r>
            <a:r>
              <a:rPr lang="en-NZ" dirty="0" smtClean="0"/>
              <a:t>wo sets of bundle prices ($130, $150) yield the same profit</a:t>
            </a:r>
          </a:p>
          <a:p>
            <a:pPr lvl="1"/>
            <a:r>
              <a:rPr lang="en-NZ" dirty="0"/>
              <a:t>r</a:t>
            </a:r>
            <a:r>
              <a:rPr lang="en-NZ" dirty="0" smtClean="0"/>
              <a:t>egulating bundle price at $130 increases consumer and total welfare but has no effect on profitability</a:t>
            </a:r>
          </a:p>
          <a:p>
            <a:pPr lvl="1"/>
            <a:r>
              <a:rPr lang="en-NZ" dirty="0"/>
              <a:t>b</a:t>
            </a:r>
            <a:r>
              <a:rPr lang="en-NZ" dirty="0" smtClean="0"/>
              <a:t>ut this is an unstable solution, especially if the regulator is not perfectly informed about consumer preferences </a:t>
            </a:r>
          </a:p>
          <a:p>
            <a:pPr marL="457200" lvl="1" indent="0">
              <a:buNone/>
            </a:pPr>
            <a:endParaRPr lang="en-NZ" dirty="0" smtClean="0"/>
          </a:p>
        </p:txBody>
      </p:sp>
    </p:spTree>
    <p:extLst>
      <p:ext uri="{BB962C8B-B14F-4D97-AF65-F5344CB8AC3E}">
        <p14:creationId xmlns:p14="http://schemas.microsoft.com/office/powerpoint/2010/main" val="17296910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29673" y="352637"/>
            <a:ext cx="7819386" cy="6260599"/>
          </a:xfrm>
          <a:prstGeom prst="rect">
            <a:avLst/>
          </a:prstGeom>
        </p:spPr>
      </p:pic>
    </p:spTree>
    <p:extLst>
      <p:ext uri="{BB962C8B-B14F-4D97-AF65-F5344CB8AC3E}">
        <p14:creationId xmlns:p14="http://schemas.microsoft.com/office/powerpoint/2010/main" val="8716937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EXAMPLE (II)</a:t>
            </a:r>
            <a:endParaRPr lang="en-NZ" sz="3600" b="1" dirty="0"/>
          </a:p>
        </p:txBody>
      </p:sp>
      <p:sp>
        <p:nvSpPr>
          <p:cNvPr id="3" name="Content Placeholder 2"/>
          <p:cNvSpPr>
            <a:spLocks noGrp="1"/>
          </p:cNvSpPr>
          <p:nvPr>
            <p:ph idx="1"/>
          </p:nvPr>
        </p:nvSpPr>
        <p:spPr/>
        <p:txBody>
          <a:bodyPr/>
          <a:lstStyle/>
          <a:p>
            <a:r>
              <a:rPr lang="en-NZ" dirty="0"/>
              <a:t>s</a:t>
            </a:r>
            <a:r>
              <a:rPr lang="en-NZ" dirty="0" smtClean="0"/>
              <a:t>etting component prices unwittingly can have large effects on profit and welfare</a:t>
            </a:r>
          </a:p>
          <a:p>
            <a:endParaRPr lang="en-NZ" dirty="0"/>
          </a:p>
        </p:txBody>
      </p:sp>
      <p:pic>
        <p:nvPicPr>
          <p:cNvPr id="4" name="Picture 3"/>
          <p:cNvPicPr>
            <a:picLocks noChangeAspect="1"/>
          </p:cNvPicPr>
          <p:nvPr/>
        </p:nvPicPr>
        <p:blipFill>
          <a:blip r:embed="rId2"/>
          <a:stretch>
            <a:fillRect/>
          </a:stretch>
        </p:blipFill>
        <p:spPr>
          <a:xfrm>
            <a:off x="741411" y="2821954"/>
            <a:ext cx="6980189" cy="3992057"/>
          </a:xfrm>
          <a:prstGeom prst="rect">
            <a:avLst/>
          </a:prstGeom>
        </p:spPr>
      </p:pic>
    </p:spTree>
    <p:extLst>
      <p:ext uri="{BB962C8B-B14F-4D97-AF65-F5344CB8AC3E}">
        <p14:creationId xmlns:p14="http://schemas.microsoft.com/office/powerpoint/2010/main" val="36157125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EARLY STAGES YET</a:t>
            </a:r>
            <a:endParaRPr lang="en-NZ" sz="3600" b="1" dirty="0"/>
          </a:p>
        </p:txBody>
      </p:sp>
      <p:sp>
        <p:nvSpPr>
          <p:cNvPr id="3" name="Content Placeholder 2"/>
          <p:cNvSpPr>
            <a:spLocks noGrp="1"/>
          </p:cNvSpPr>
          <p:nvPr>
            <p:ph idx="1"/>
          </p:nvPr>
        </p:nvSpPr>
        <p:spPr>
          <a:xfrm>
            <a:off x="457199" y="1600200"/>
            <a:ext cx="8409709" cy="4525963"/>
          </a:xfrm>
        </p:spPr>
        <p:txBody>
          <a:bodyPr>
            <a:normAutofit fontScale="92500" lnSpcReduction="10000"/>
          </a:bodyPr>
          <a:lstStyle/>
          <a:p>
            <a:r>
              <a:rPr lang="en-NZ" dirty="0"/>
              <a:t>m</a:t>
            </a:r>
            <a:r>
              <a:rPr lang="en-NZ" dirty="0" smtClean="0"/>
              <a:t>ore experiments, calibration to different markets</a:t>
            </a:r>
          </a:p>
          <a:p>
            <a:pPr lvl="1"/>
            <a:r>
              <a:rPr lang="en-NZ" dirty="0"/>
              <a:t>different degrees of competition in broadband and content markets</a:t>
            </a:r>
          </a:p>
          <a:p>
            <a:pPr lvl="1"/>
            <a:r>
              <a:rPr lang="en-NZ" dirty="0" smtClean="0"/>
              <a:t>different degrees of product complementarity</a:t>
            </a:r>
          </a:p>
          <a:p>
            <a:pPr lvl="1"/>
            <a:r>
              <a:rPr lang="en-NZ" dirty="0"/>
              <a:t>v</a:t>
            </a:r>
            <a:r>
              <a:rPr lang="en-NZ" dirty="0" smtClean="0"/>
              <a:t>arious demand correlations using different copula families</a:t>
            </a:r>
          </a:p>
          <a:p>
            <a:endParaRPr lang="en-NZ" dirty="0"/>
          </a:p>
          <a:p>
            <a:r>
              <a:rPr lang="en-NZ" dirty="0"/>
              <a:t>s</a:t>
            </a:r>
            <a:r>
              <a:rPr lang="en-NZ" dirty="0" smtClean="0"/>
              <a:t>imulation likely to provide many more interesting insights to inform merger and competition case analysis in cases where bundling is a feature</a:t>
            </a:r>
            <a:endParaRPr lang="en-NZ" dirty="0"/>
          </a:p>
        </p:txBody>
      </p:sp>
    </p:spTree>
    <p:extLst>
      <p:ext uri="{BB962C8B-B14F-4D97-AF65-F5344CB8AC3E}">
        <p14:creationId xmlns:p14="http://schemas.microsoft.com/office/powerpoint/2010/main" val="39980429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nimal, Horse, Foal, Equine, Hors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9854" y="1071261"/>
            <a:ext cx="4544291" cy="5786739"/>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0"/>
            <a:ext cx="8229600" cy="1143000"/>
          </a:xfrm>
        </p:spPr>
        <p:txBody>
          <a:bodyPr>
            <a:normAutofit/>
          </a:bodyPr>
          <a:lstStyle/>
          <a:p>
            <a:r>
              <a:rPr lang="en-NZ" sz="3600" b="1" dirty="0" smtClean="0"/>
              <a:t>THANK YOU</a:t>
            </a:r>
            <a:endParaRPr lang="en-NZ" sz="3600" b="1" dirty="0"/>
          </a:p>
        </p:txBody>
      </p:sp>
    </p:spTree>
    <p:extLst>
      <p:ext uri="{BB962C8B-B14F-4D97-AF65-F5344CB8AC3E}">
        <p14:creationId xmlns:p14="http://schemas.microsoft.com/office/powerpoint/2010/main" val="19685305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REFERENCES</a:t>
            </a:r>
            <a:endParaRPr lang="en-NZ" sz="3600" b="1" dirty="0"/>
          </a:p>
        </p:txBody>
      </p:sp>
      <p:sp>
        <p:nvSpPr>
          <p:cNvPr id="3" name="Content Placeholder 2"/>
          <p:cNvSpPr>
            <a:spLocks noGrp="1"/>
          </p:cNvSpPr>
          <p:nvPr>
            <p:ph idx="1"/>
          </p:nvPr>
        </p:nvSpPr>
        <p:spPr>
          <a:xfrm>
            <a:off x="457200" y="1401474"/>
            <a:ext cx="8229600" cy="4525963"/>
          </a:xfrm>
        </p:spPr>
        <p:txBody>
          <a:bodyPr>
            <a:noAutofit/>
          </a:bodyPr>
          <a:lstStyle/>
          <a:p>
            <a:pPr marL="0" indent="0">
              <a:buNone/>
            </a:pPr>
            <a:r>
              <a:rPr lang="en-NZ" sz="1800" dirty="0"/>
              <a:t>Chen, </a:t>
            </a:r>
            <a:r>
              <a:rPr lang="en-NZ" sz="1800" dirty="0" err="1"/>
              <a:t>Yongmin</a:t>
            </a:r>
            <a:r>
              <a:rPr lang="en-NZ" sz="1800" dirty="0"/>
              <a:t>, and Michael H. Riordan. 2013. ‘Profitability of </a:t>
            </a:r>
            <a:r>
              <a:rPr lang="en-NZ" sz="1800" dirty="0" smtClean="0"/>
              <a:t>Product Bundling</a:t>
            </a:r>
            <a:r>
              <a:rPr lang="en-NZ" sz="1800" dirty="0"/>
              <a:t>’. </a:t>
            </a:r>
            <a:r>
              <a:rPr lang="en-NZ" sz="1800" i="1" dirty="0"/>
              <a:t>International Economic Review </a:t>
            </a:r>
            <a:r>
              <a:rPr lang="en-NZ" sz="1800" dirty="0"/>
              <a:t>54 (1): </a:t>
            </a:r>
            <a:r>
              <a:rPr lang="en-NZ" sz="1800" dirty="0" smtClean="0"/>
              <a:t>35–57.doi:10.1111/j.1468-2354.2012.00725.x.</a:t>
            </a:r>
          </a:p>
          <a:p>
            <a:pPr marL="0" indent="0">
              <a:buNone/>
            </a:pPr>
            <a:endParaRPr lang="en-NZ" sz="1800" dirty="0"/>
          </a:p>
          <a:p>
            <a:pPr marL="0" indent="0">
              <a:buNone/>
            </a:pPr>
            <a:r>
              <a:rPr lang="en-NZ" sz="1800" dirty="0"/>
              <a:t>Choi, J. P. (2008). Mergers with Bundling in Complementary Markets. </a:t>
            </a:r>
            <a:r>
              <a:rPr lang="en-NZ" sz="1800" i="1" dirty="0"/>
              <a:t>The Journal of Industrial Economics</a:t>
            </a:r>
            <a:r>
              <a:rPr lang="en-NZ" sz="1800" dirty="0"/>
              <a:t>, </a:t>
            </a:r>
            <a:r>
              <a:rPr lang="en-NZ" sz="1800" i="1" dirty="0"/>
              <a:t>56 </a:t>
            </a:r>
            <a:r>
              <a:rPr lang="en-NZ" sz="1800" dirty="0"/>
              <a:t>(3</a:t>
            </a:r>
            <a:r>
              <a:rPr lang="en-NZ" sz="1800" dirty="0" smtClean="0"/>
              <a:t>), 553–577</a:t>
            </a:r>
            <a:r>
              <a:rPr lang="en-NZ" sz="1800" dirty="0"/>
              <a:t>. </a:t>
            </a:r>
            <a:r>
              <a:rPr lang="en-NZ" sz="1800" dirty="0">
                <a:hlinkClick r:id="rId2"/>
              </a:rPr>
              <a:t>https://</a:t>
            </a:r>
            <a:r>
              <a:rPr lang="en-NZ" sz="1800" dirty="0" smtClean="0">
                <a:hlinkClick r:id="rId2"/>
              </a:rPr>
              <a:t>doi.org/10.1111/j.1467-6451.2008.00352.x</a:t>
            </a:r>
            <a:endParaRPr lang="en-NZ" sz="1800" dirty="0" smtClean="0"/>
          </a:p>
          <a:p>
            <a:pPr marL="0" indent="0">
              <a:buNone/>
            </a:pPr>
            <a:endParaRPr lang="en-NZ" sz="1800" dirty="0"/>
          </a:p>
          <a:p>
            <a:pPr marL="0" indent="0">
              <a:buNone/>
            </a:pPr>
            <a:r>
              <a:rPr lang="en-NZ" sz="1800" dirty="0" err="1"/>
              <a:t>Gans</a:t>
            </a:r>
            <a:r>
              <a:rPr lang="en-NZ" sz="1800" dirty="0"/>
              <a:t>, J. S., &amp; King, S. P. (2006). Paying for loyalty: Product bundling in oligopoly. </a:t>
            </a:r>
            <a:r>
              <a:rPr lang="en-NZ" sz="1800" i="1" dirty="0"/>
              <a:t>The Journal of </a:t>
            </a:r>
            <a:r>
              <a:rPr lang="en-NZ" sz="1800" i="1" dirty="0" smtClean="0"/>
              <a:t>Industrial </a:t>
            </a:r>
            <a:r>
              <a:rPr lang="it-IT" sz="1800" i="1" dirty="0" smtClean="0"/>
              <a:t>Economics</a:t>
            </a:r>
            <a:r>
              <a:rPr lang="it-IT" sz="1800" dirty="0"/>
              <a:t>, </a:t>
            </a:r>
            <a:r>
              <a:rPr lang="it-IT" sz="1800" i="1" dirty="0"/>
              <a:t>54 </a:t>
            </a:r>
            <a:r>
              <a:rPr lang="it-IT" sz="1800" dirty="0"/>
              <a:t>(1), 43–62. </a:t>
            </a:r>
            <a:r>
              <a:rPr lang="it-IT" sz="1800" dirty="0">
                <a:hlinkClick r:id="rId3"/>
              </a:rPr>
              <a:t>https://</a:t>
            </a:r>
            <a:r>
              <a:rPr lang="it-IT" sz="1800" dirty="0" smtClean="0">
                <a:hlinkClick r:id="rId3"/>
              </a:rPr>
              <a:t>doi.org/10.1111/j.1467-6451.2006.00275.x</a:t>
            </a:r>
            <a:r>
              <a:rPr lang="it-IT" sz="1800" dirty="0" smtClean="0"/>
              <a:t> </a:t>
            </a:r>
            <a:endParaRPr lang="en-NZ" sz="1800" dirty="0" smtClean="0"/>
          </a:p>
          <a:p>
            <a:pPr marL="0" indent="0">
              <a:buNone/>
            </a:pPr>
            <a:endParaRPr lang="en-NZ" sz="1800" dirty="0"/>
          </a:p>
          <a:p>
            <a:pPr marL="0" indent="0">
              <a:buNone/>
            </a:pPr>
            <a:r>
              <a:rPr lang="en-NZ" sz="1800" dirty="0" err="1"/>
              <a:t>Mantovani</a:t>
            </a:r>
            <a:r>
              <a:rPr lang="en-NZ" sz="1800" dirty="0"/>
              <a:t>, A., &amp; </a:t>
            </a:r>
            <a:r>
              <a:rPr lang="en-NZ" sz="1800" dirty="0" err="1"/>
              <a:t>Vandekerckhove</a:t>
            </a:r>
            <a:r>
              <a:rPr lang="en-NZ" sz="1800" dirty="0"/>
              <a:t>, J. (2016). The strategic interplay between bundling and merging in complementary markets. </a:t>
            </a:r>
            <a:r>
              <a:rPr lang="en-NZ" sz="1800" i="1" dirty="0"/>
              <a:t>Managerial and Decision Economics</a:t>
            </a:r>
            <a:r>
              <a:rPr lang="en-NZ" sz="1800" dirty="0"/>
              <a:t>, </a:t>
            </a:r>
            <a:r>
              <a:rPr lang="en-NZ" sz="1800" i="1" dirty="0"/>
              <a:t>37 </a:t>
            </a:r>
            <a:r>
              <a:rPr lang="en-NZ" sz="1800" dirty="0"/>
              <a:t>(1), 19–36. </a:t>
            </a:r>
            <a:r>
              <a:rPr lang="en-NZ" sz="1800" dirty="0">
                <a:hlinkClick r:id="rId4"/>
              </a:rPr>
              <a:t>https://doi.org/10.1002/mde.2685</a:t>
            </a:r>
            <a:endParaRPr lang="en-NZ" sz="1800" dirty="0"/>
          </a:p>
          <a:p>
            <a:pPr marL="0" indent="0">
              <a:buNone/>
            </a:pPr>
            <a:endParaRPr lang="en-NZ" sz="1800" dirty="0"/>
          </a:p>
          <a:p>
            <a:pPr marL="0" indent="0">
              <a:buNone/>
            </a:pPr>
            <a:endParaRPr lang="en-NZ" sz="1800" dirty="0"/>
          </a:p>
          <a:p>
            <a:pPr marL="0" indent="0">
              <a:buNone/>
            </a:pPr>
            <a:endParaRPr lang="en-NZ" sz="1800" dirty="0"/>
          </a:p>
          <a:p>
            <a:pPr marL="0" indent="0">
              <a:buNone/>
            </a:pPr>
            <a:endParaRPr lang="en-NZ" sz="1800" dirty="0"/>
          </a:p>
        </p:txBody>
      </p:sp>
    </p:spTree>
    <p:extLst>
      <p:ext uri="{BB962C8B-B14F-4D97-AF65-F5344CB8AC3E}">
        <p14:creationId xmlns:p14="http://schemas.microsoft.com/office/powerpoint/2010/main" val="2029921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BUNDLES OF TROUBLE</a:t>
            </a:r>
            <a:endParaRPr lang="en-NZ" sz="3600" b="1" dirty="0"/>
          </a:p>
        </p:txBody>
      </p:sp>
      <p:sp>
        <p:nvSpPr>
          <p:cNvPr id="3" name="Content Placeholder 2"/>
          <p:cNvSpPr>
            <a:spLocks noGrp="1"/>
          </p:cNvSpPr>
          <p:nvPr>
            <p:ph idx="1"/>
          </p:nvPr>
        </p:nvSpPr>
        <p:spPr>
          <a:xfrm>
            <a:off x="457200" y="1600200"/>
            <a:ext cx="8229600" cy="4856018"/>
          </a:xfrm>
        </p:spPr>
        <p:txBody>
          <a:bodyPr>
            <a:normAutofit fontScale="85000" lnSpcReduction="20000"/>
          </a:bodyPr>
          <a:lstStyle/>
          <a:p>
            <a:pPr marL="514350" indent="-457200"/>
            <a:r>
              <a:rPr lang="en-NZ" sz="2800" dirty="0" smtClean="0"/>
              <a:t>can Structure-Conduct-Performance based Competition Law analysis cope with:</a:t>
            </a:r>
          </a:p>
          <a:p>
            <a:pPr marL="914400" lvl="1" indent="-457200"/>
            <a:r>
              <a:rPr lang="en-NZ" sz="2400" dirty="0" smtClean="0"/>
              <a:t>digital pricing innovation? </a:t>
            </a:r>
          </a:p>
          <a:p>
            <a:pPr marL="1314450" lvl="2" indent="-457200"/>
            <a:r>
              <a:rPr lang="en-NZ" sz="2000" dirty="0" smtClean="0"/>
              <a:t>‘two-sided’ markets</a:t>
            </a:r>
          </a:p>
          <a:p>
            <a:pPr marL="1314450" lvl="2" indent="-457200"/>
            <a:r>
              <a:rPr lang="en-NZ" sz="2000" dirty="0"/>
              <a:t>b</a:t>
            </a:r>
            <a:r>
              <a:rPr lang="en-NZ" sz="2000" dirty="0" smtClean="0"/>
              <a:t>undling</a:t>
            </a:r>
          </a:p>
          <a:p>
            <a:pPr marL="1314450" lvl="2" indent="-457200"/>
            <a:r>
              <a:rPr lang="en-NZ" sz="2000" dirty="0" smtClean="0"/>
              <a:t>‘zero-rating’</a:t>
            </a:r>
          </a:p>
          <a:p>
            <a:pPr marL="914400" lvl="1" indent="-457200"/>
            <a:r>
              <a:rPr lang="en-NZ" sz="2400" dirty="0"/>
              <a:t>u</a:t>
            </a:r>
            <a:r>
              <a:rPr lang="en-NZ" sz="2400" dirty="0" smtClean="0"/>
              <a:t>ncertainty in future product and service innovations?</a:t>
            </a:r>
          </a:p>
          <a:p>
            <a:pPr marL="914400" lvl="1" indent="-457200"/>
            <a:r>
              <a:rPr lang="en-NZ" sz="2400" dirty="0"/>
              <a:t>m</a:t>
            </a:r>
            <a:r>
              <a:rPr lang="en-NZ" sz="2400" dirty="0" smtClean="0"/>
              <a:t>ultiple interdependencies as stakeholders occupy multiple positions in a supply chain? </a:t>
            </a:r>
          </a:p>
          <a:p>
            <a:pPr marL="514350" indent="-457200"/>
            <a:r>
              <a:rPr lang="en-NZ" sz="2800" dirty="0"/>
              <a:t>d</a:t>
            </a:r>
            <a:r>
              <a:rPr lang="en-NZ" sz="2800" dirty="0" smtClean="0"/>
              <a:t>ifficulties in defining the relevant market(s) </a:t>
            </a:r>
            <a:endParaRPr lang="en-NZ" sz="2800" dirty="0"/>
          </a:p>
          <a:p>
            <a:pPr lvl="2"/>
            <a:r>
              <a:rPr lang="en-NZ" dirty="0"/>
              <a:t>w</a:t>
            </a:r>
            <a:r>
              <a:rPr lang="en-NZ" dirty="0" smtClean="0"/>
              <a:t>hat market(s) to examine?</a:t>
            </a:r>
            <a:endParaRPr lang="en-NZ" dirty="0"/>
          </a:p>
          <a:p>
            <a:pPr lvl="2"/>
            <a:r>
              <a:rPr lang="en-NZ" dirty="0"/>
              <a:t>w</a:t>
            </a:r>
            <a:r>
              <a:rPr lang="en-NZ" dirty="0" smtClean="0"/>
              <a:t>hat economic models to use to </a:t>
            </a:r>
            <a:r>
              <a:rPr lang="en-NZ" dirty="0"/>
              <a:t>analyse </a:t>
            </a:r>
            <a:r>
              <a:rPr lang="en-NZ" dirty="0" smtClean="0"/>
              <a:t>case facts?</a:t>
            </a:r>
            <a:endParaRPr lang="en-NZ" dirty="0"/>
          </a:p>
          <a:p>
            <a:r>
              <a:rPr lang="en-NZ" sz="2800" dirty="0"/>
              <a:t>w</a:t>
            </a:r>
            <a:r>
              <a:rPr lang="en-NZ" sz="2800" dirty="0" smtClean="0"/>
              <a:t>e outline an </a:t>
            </a:r>
            <a:r>
              <a:rPr lang="en-NZ" sz="2800" dirty="0"/>
              <a:t>alternative analytical approach, allowing for</a:t>
            </a:r>
          </a:p>
          <a:p>
            <a:pPr lvl="1"/>
            <a:r>
              <a:rPr lang="en-NZ" sz="2400" dirty="0"/>
              <a:t>market complexities when bundles are involved</a:t>
            </a:r>
          </a:p>
          <a:p>
            <a:pPr lvl="1"/>
            <a:r>
              <a:rPr lang="en-NZ" sz="2400" dirty="0"/>
              <a:t>empirical consideration of the effects of products that do not yet exist</a:t>
            </a:r>
          </a:p>
          <a:p>
            <a:endParaRPr lang="en-NZ" dirty="0"/>
          </a:p>
        </p:txBody>
      </p:sp>
    </p:spTree>
    <p:extLst>
      <p:ext uri="{BB962C8B-B14F-4D97-AF65-F5344CB8AC3E}">
        <p14:creationId xmlns:p14="http://schemas.microsoft.com/office/powerpoint/2010/main" val="4935743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a:t>REFERENCES</a:t>
            </a:r>
            <a:endParaRPr lang="en-NZ" sz="3600" dirty="0"/>
          </a:p>
        </p:txBody>
      </p:sp>
      <p:sp>
        <p:nvSpPr>
          <p:cNvPr id="3" name="Content Placeholder 2"/>
          <p:cNvSpPr>
            <a:spLocks noGrp="1"/>
          </p:cNvSpPr>
          <p:nvPr>
            <p:ph idx="1"/>
          </p:nvPr>
        </p:nvSpPr>
        <p:spPr>
          <a:xfrm>
            <a:off x="457200" y="1320800"/>
            <a:ext cx="8229600" cy="5537200"/>
          </a:xfrm>
        </p:spPr>
        <p:txBody>
          <a:bodyPr>
            <a:normAutofit fontScale="40000" lnSpcReduction="20000"/>
          </a:bodyPr>
          <a:lstStyle/>
          <a:p>
            <a:pPr marL="0" indent="0">
              <a:buNone/>
            </a:pPr>
            <a:r>
              <a:rPr lang="en-NZ" sz="4800" dirty="0" err="1"/>
              <a:t>Mialon</a:t>
            </a:r>
            <a:r>
              <a:rPr lang="en-NZ" sz="4800" dirty="0"/>
              <a:t>, S. H. (2014). Product Bundling and Incentives for Mergers and Strategic Alliances. </a:t>
            </a:r>
            <a:r>
              <a:rPr lang="en-NZ" sz="4800" i="1" dirty="0"/>
              <a:t>Economic Inquiry</a:t>
            </a:r>
            <a:r>
              <a:rPr lang="en-NZ" sz="4800" dirty="0"/>
              <a:t>, </a:t>
            </a:r>
            <a:r>
              <a:rPr lang="en-NZ" sz="4800" i="1" dirty="0"/>
              <a:t>52 </a:t>
            </a:r>
            <a:r>
              <a:rPr lang="en-NZ" sz="4800" dirty="0"/>
              <a:t>(2), 562–575. </a:t>
            </a:r>
            <a:r>
              <a:rPr lang="en-NZ" sz="4800" dirty="0">
                <a:hlinkClick r:id="rId2"/>
              </a:rPr>
              <a:t>https://doi.org/10.1111/ecin.12047</a:t>
            </a:r>
            <a:endParaRPr lang="en-NZ" sz="4800" dirty="0"/>
          </a:p>
          <a:p>
            <a:pPr marL="0" indent="0">
              <a:buNone/>
            </a:pPr>
            <a:endParaRPr lang="en-NZ" sz="4500" dirty="0"/>
          </a:p>
          <a:p>
            <a:pPr marL="0" indent="0">
              <a:buNone/>
            </a:pPr>
            <a:r>
              <a:rPr lang="en-NZ" sz="4500" dirty="0" smtClean="0"/>
              <a:t>NERA </a:t>
            </a:r>
            <a:r>
              <a:rPr lang="en-NZ" sz="4500" dirty="0"/>
              <a:t>Economic Consulting. (2016, November). Sky/Vodafone – response to LOUI. </a:t>
            </a:r>
            <a:r>
              <a:rPr lang="en-NZ" sz="4500" i="1" dirty="0"/>
              <a:t>New Zealand Commerce Commission</a:t>
            </a:r>
            <a:r>
              <a:rPr lang="en-NZ" sz="4500" dirty="0"/>
              <a:t>. Retrieved from </a:t>
            </a:r>
            <a:r>
              <a:rPr lang="en-NZ" sz="4500" dirty="0">
                <a:hlinkClick r:id="rId3"/>
              </a:rPr>
              <a:t>http://www.comcom.govt.nz/dmsdocument/14956</a:t>
            </a:r>
            <a:r>
              <a:rPr lang="en-NZ" sz="4500" dirty="0"/>
              <a:t> </a:t>
            </a:r>
          </a:p>
          <a:p>
            <a:pPr marL="0" indent="0">
              <a:buNone/>
            </a:pPr>
            <a:endParaRPr lang="en-NZ" sz="4500" dirty="0" smtClean="0"/>
          </a:p>
          <a:p>
            <a:pPr marL="0" indent="0">
              <a:buNone/>
            </a:pPr>
            <a:r>
              <a:rPr lang="en-NZ" sz="4500" dirty="0" smtClean="0"/>
              <a:t>Pereira</a:t>
            </a:r>
            <a:r>
              <a:rPr lang="en-NZ" sz="4500" dirty="0"/>
              <a:t>, P., &amp; </a:t>
            </a:r>
            <a:r>
              <a:rPr lang="en-NZ" sz="4500" dirty="0" err="1"/>
              <a:t>Vareda</a:t>
            </a:r>
            <a:r>
              <a:rPr lang="en-NZ" sz="4500" dirty="0"/>
              <a:t>, J. (2013). How will telecommunications bundles impact competition and regulatory </a:t>
            </a:r>
            <a:r>
              <a:rPr lang="en-NZ" sz="4500" dirty="0" smtClean="0"/>
              <a:t>analysis? </a:t>
            </a:r>
            <a:r>
              <a:rPr lang="en-NZ" sz="4500" i="1" dirty="0" smtClean="0"/>
              <a:t>Telecommunications </a:t>
            </a:r>
            <a:r>
              <a:rPr lang="en-NZ" sz="4500" i="1" dirty="0"/>
              <a:t>Policy</a:t>
            </a:r>
            <a:r>
              <a:rPr lang="en-NZ" sz="4500" dirty="0"/>
              <a:t>, </a:t>
            </a:r>
            <a:r>
              <a:rPr lang="en-NZ" sz="4500" i="1" dirty="0"/>
              <a:t>37 </a:t>
            </a:r>
            <a:r>
              <a:rPr lang="en-NZ" sz="4500" dirty="0"/>
              <a:t>(6), 530–539. </a:t>
            </a:r>
            <a:r>
              <a:rPr lang="en-NZ" sz="4500" dirty="0">
                <a:hlinkClick r:id="rId4"/>
              </a:rPr>
              <a:t>https://</a:t>
            </a:r>
            <a:r>
              <a:rPr lang="en-NZ" sz="4500" dirty="0" smtClean="0">
                <a:hlinkClick r:id="rId4"/>
              </a:rPr>
              <a:t>doi.org/10.1016/j.telpol.2012.12.003</a:t>
            </a:r>
            <a:r>
              <a:rPr lang="en-NZ" sz="4500" dirty="0" smtClean="0"/>
              <a:t> </a:t>
            </a:r>
          </a:p>
          <a:p>
            <a:pPr marL="0" indent="0">
              <a:buNone/>
            </a:pPr>
            <a:endParaRPr lang="en-NZ" sz="4500" dirty="0"/>
          </a:p>
          <a:p>
            <a:pPr marL="0" indent="0">
              <a:buNone/>
            </a:pPr>
            <a:r>
              <a:rPr lang="en-NZ" sz="4500" dirty="0" smtClean="0"/>
              <a:t>Prince</a:t>
            </a:r>
            <a:r>
              <a:rPr lang="en-NZ" sz="4500" dirty="0"/>
              <a:t>, Jeffrey, and Shane Greenstein. 2014. ‘Does Service Bundling Reduce Churn?’ </a:t>
            </a:r>
            <a:r>
              <a:rPr lang="en-NZ" sz="4500" i="1" dirty="0"/>
              <a:t>Journal of Economics &amp; Management Strategy </a:t>
            </a:r>
            <a:r>
              <a:rPr lang="en-NZ" sz="4500" dirty="0"/>
              <a:t>23 (4): 839–75. </a:t>
            </a:r>
            <a:r>
              <a:rPr lang="en-NZ" sz="4500" dirty="0" smtClean="0"/>
              <a:t>doi:10.1111/jems.12073.</a:t>
            </a:r>
            <a:endParaRPr lang="en-NZ" sz="4500" dirty="0"/>
          </a:p>
          <a:p>
            <a:pPr marL="0" indent="0">
              <a:buNone/>
            </a:pPr>
            <a:endParaRPr lang="en-NZ" sz="4500" dirty="0"/>
          </a:p>
          <a:p>
            <a:pPr marL="0" indent="0">
              <a:buNone/>
            </a:pPr>
            <a:r>
              <a:rPr lang="en-NZ" sz="4500" dirty="0" err="1"/>
              <a:t>Whinston</a:t>
            </a:r>
            <a:r>
              <a:rPr lang="en-NZ" sz="4500" dirty="0"/>
              <a:t>, Michael D. 1990. ‘Tying, Foreclosure, and Exclusion’. </a:t>
            </a:r>
            <a:r>
              <a:rPr lang="en-NZ" sz="4500" i="1" dirty="0"/>
              <a:t>American Economic Review </a:t>
            </a:r>
            <a:r>
              <a:rPr lang="en-NZ" sz="4500" dirty="0"/>
              <a:t>80 (4): </a:t>
            </a:r>
            <a:r>
              <a:rPr lang="en-NZ" sz="4500" dirty="0" smtClean="0"/>
              <a:t>837–59. </a:t>
            </a:r>
            <a:r>
              <a:rPr lang="en-NZ" sz="4500" dirty="0" smtClean="0">
                <a:hlinkClick r:id="rId5"/>
              </a:rPr>
              <a:t>https</a:t>
            </a:r>
            <a:r>
              <a:rPr lang="en-NZ" sz="4500" dirty="0">
                <a:hlinkClick r:id="rId5"/>
              </a:rPr>
              <a:t>://</a:t>
            </a:r>
            <a:r>
              <a:rPr lang="en-NZ" sz="4500" dirty="0" smtClean="0">
                <a:hlinkClick r:id="rId5"/>
              </a:rPr>
              <a:t>ideas.repec.org/a/aea/aecrev/v80y1990i4p837-59.html</a:t>
            </a:r>
            <a:r>
              <a:rPr lang="en-NZ" sz="4500" dirty="0" smtClean="0"/>
              <a:t> .</a:t>
            </a:r>
            <a:endParaRPr lang="en-NZ" sz="4500" dirty="0"/>
          </a:p>
          <a:p>
            <a:endParaRPr lang="en-NZ" dirty="0"/>
          </a:p>
        </p:txBody>
      </p:sp>
    </p:spTree>
    <p:extLst>
      <p:ext uri="{BB962C8B-B14F-4D97-AF65-F5344CB8AC3E}">
        <p14:creationId xmlns:p14="http://schemas.microsoft.com/office/powerpoint/2010/main" val="1796670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NZ" sz="3600" b="1" dirty="0" smtClean="0"/>
              <a:t>COMMERCE COMMISSION DOCUMENTS</a:t>
            </a:r>
            <a:endParaRPr lang="en-NZ" sz="3600" b="1" dirty="0"/>
          </a:p>
        </p:txBody>
      </p:sp>
      <p:sp>
        <p:nvSpPr>
          <p:cNvPr id="4" name="Content Placeholder 3"/>
          <p:cNvSpPr>
            <a:spLocks noGrp="1"/>
          </p:cNvSpPr>
          <p:nvPr>
            <p:ph idx="1"/>
          </p:nvPr>
        </p:nvSpPr>
        <p:spPr/>
        <p:txBody>
          <a:bodyPr>
            <a:normAutofit/>
          </a:bodyPr>
          <a:lstStyle/>
          <a:p>
            <a:pPr marL="0" indent="0">
              <a:buNone/>
            </a:pPr>
            <a:r>
              <a:rPr lang="en-NZ" sz="1800" dirty="0"/>
              <a:t>New Zealand Commerce Commission. (2010, May). Annual </a:t>
            </a:r>
            <a:r>
              <a:rPr lang="en-NZ" sz="1800" dirty="0" smtClean="0"/>
              <a:t>Telecommunications </a:t>
            </a:r>
            <a:r>
              <a:rPr lang="en-NZ" sz="1800" dirty="0"/>
              <a:t>Monitoring Report 2009. </a:t>
            </a:r>
            <a:r>
              <a:rPr lang="en-NZ" sz="1800" i="1" dirty="0" smtClean="0"/>
              <a:t>New Zealand </a:t>
            </a:r>
            <a:r>
              <a:rPr lang="en-NZ" sz="1800" i="1" dirty="0"/>
              <a:t>Commerce Commission</a:t>
            </a:r>
            <a:r>
              <a:rPr lang="en-NZ" sz="1800" dirty="0"/>
              <a:t>. Retrieved from </a:t>
            </a:r>
            <a:r>
              <a:rPr lang="en-NZ" sz="1800" dirty="0">
                <a:hlinkClick r:id="rId2"/>
              </a:rPr>
              <a:t>http://</a:t>
            </a:r>
            <a:r>
              <a:rPr lang="en-NZ" sz="1800" dirty="0" smtClean="0">
                <a:hlinkClick r:id="rId2"/>
              </a:rPr>
              <a:t>www.comcom.govt.nz/dmsdocument/7565</a:t>
            </a:r>
            <a:endParaRPr lang="en-NZ" sz="1800" dirty="0" smtClean="0"/>
          </a:p>
          <a:p>
            <a:pPr marL="0" indent="0">
              <a:buNone/>
            </a:pPr>
            <a:endParaRPr lang="en-NZ" sz="1800" dirty="0"/>
          </a:p>
          <a:p>
            <a:pPr marL="0" indent="0">
              <a:buNone/>
            </a:pPr>
            <a:r>
              <a:rPr lang="en-NZ" sz="1800" dirty="0"/>
              <a:t>New Zealand Commerce Commission. (2017a). Determination: Vodafone Europe B.V. and Sky Network </a:t>
            </a:r>
            <a:r>
              <a:rPr lang="en-NZ" sz="1800" dirty="0" smtClean="0"/>
              <a:t>Television Limited </a:t>
            </a:r>
            <a:r>
              <a:rPr lang="en-NZ" sz="1800" dirty="0"/>
              <a:t>[2017] NZCC 1;Sky Network Television Limited and Vodafone New Zealand Limited [2017] NZCC. </a:t>
            </a:r>
            <a:r>
              <a:rPr lang="en-NZ" sz="1800" dirty="0" smtClean="0"/>
              <a:t>Retrieved from </a:t>
            </a:r>
            <a:r>
              <a:rPr lang="en-NZ" sz="1800" dirty="0">
                <a:hlinkClick r:id="rId3"/>
              </a:rPr>
              <a:t>http://</a:t>
            </a:r>
            <a:r>
              <a:rPr lang="en-NZ" sz="1800" dirty="0" smtClean="0">
                <a:hlinkClick r:id="rId3"/>
              </a:rPr>
              <a:t>www.comcom.govt.nz/dmsdocument/15364</a:t>
            </a:r>
            <a:endParaRPr lang="en-NZ" sz="1800" dirty="0" smtClean="0"/>
          </a:p>
          <a:p>
            <a:pPr marL="0" indent="0">
              <a:buNone/>
            </a:pPr>
            <a:endParaRPr lang="en-NZ" sz="1800" dirty="0"/>
          </a:p>
          <a:p>
            <a:pPr marL="0" indent="0">
              <a:buNone/>
            </a:pPr>
            <a:r>
              <a:rPr lang="en-NZ" sz="1800" dirty="0"/>
              <a:t>New Zealand Commerce Commission. (2017b, May). Annual Telecommunications Monitoring Report 2016. </a:t>
            </a:r>
            <a:r>
              <a:rPr lang="en-NZ" sz="1800" i="1" dirty="0" smtClean="0"/>
              <a:t>New Zealand </a:t>
            </a:r>
            <a:r>
              <a:rPr lang="en-NZ" sz="1800" i="1" dirty="0"/>
              <a:t>Commerce Commission</a:t>
            </a:r>
            <a:r>
              <a:rPr lang="en-NZ" sz="1800" dirty="0"/>
              <a:t>. Retrieved from </a:t>
            </a:r>
            <a:r>
              <a:rPr lang="en-NZ" sz="1800" dirty="0">
                <a:hlinkClick r:id="rId4"/>
              </a:rPr>
              <a:t>http://</a:t>
            </a:r>
            <a:r>
              <a:rPr lang="en-NZ" sz="1800" dirty="0" smtClean="0">
                <a:hlinkClick r:id="rId4"/>
              </a:rPr>
              <a:t>www.comcom.govt.nz/dmsdocument/15435</a:t>
            </a:r>
            <a:r>
              <a:rPr lang="en-NZ" sz="1800" dirty="0" smtClean="0"/>
              <a:t> </a:t>
            </a:r>
            <a:endParaRPr lang="en-NZ" sz="1800" dirty="0"/>
          </a:p>
        </p:txBody>
      </p:sp>
    </p:spTree>
    <p:extLst>
      <p:ext uri="{BB962C8B-B14F-4D97-AF65-F5344CB8AC3E}">
        <p14:creationId xmlns:p14="http://schemas.microsoft.com/office/powerpoint/2010/main" val="3758022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THE DECISION: DECLINED</a:t>
            </a:r>
            <a:endParaRPr lang="en-NZ" sz="3600" b="1" dirty="0"/>
          </a:p>
        </p:txBody>
      </p:sp>
      <p:sp>
        <p:nvSpPr>
          <p:cNvPr id="3" name="Content Placeholder 2"/>
          <p:cNvSpPr>
            <a:spLocks noGrp="1"/>
          </p:cNvSpPr>
          <p:nvPr>
            <p:ph idx="1"/>
          </p:nvPr>
        </p:nvSpPr>
        <p:spPr/>
        <p:txBody>
          <a:bodyPr>
            <a:normAutofit fontScale="92500" lnSpcReduction="10000"/>
          </a:bodyPr>
          <a:lstStyle/>
          <a:p>
            <a:r>
              <a:rPr lang="en-NZ" dirty="0" smtClean="0"/>
              <a:t>Commission could not exclude: </a:t>
            </a:r>
          </a:p>
          <a:p>
            <a:pPr lvl="1"/>
            <a:r>
              <a:rPr lang="en-NZ" dirty="0" smtClean="0"/>
              <a:t>“the real chance that the merged entity would leverage its market power over premium live sports content, foreclosing competition in the relevant broadband and mobile service markets in the long term” </a:t>
            </a:r>
            <a:r>
              <a:rPr lang="en-NZ" sz="2200" dirty="0" smtClean="0"/>
              <a:t>(para x2, p7)</a:t>
            </a:r>
          </a:p>
          <a:p>
            <a:pPr lvl="1"/>
            <a:r>
              <a:rPr lang="en-NZ" dirty="0" smtClean="0"/>
              <a:t>“a real chance that it would have the incentive to use its market power over premium sports rights to supply bundles of pay TV, broadband and mobile services with which rival TSPs would be unable to effectively compete” </a:t>
            </a:r>
            <a:r>
              <a:rPr lang="en-NZ" sz="2200" dirty="0" smtClean="0"/>
              <a:t>(para x10, p8)</a:t>
            </a:r>
          </a:p>
        </p:txBody>
      </p:sp>
    </p:spTree>
    <p:extLst>
      <p:ext uri="{BB962C8B-B14F-4D97-AF65-F5344CB8AC3E}">
        <p14:creationId xmlns:p14="http://schemas.microsoft.com/office/powerpoint/2010/main" val="2052669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THE PRESUMED FORECLOSURE STRATEGY</a:t>
            </a:r>
            <a:endParaRPr lang="en-NZ" sz="3600" b="1" dirty="0"/>
          </a:p>
        </p:txBody>
      </p:sp>
      <p:sp>
        <p:nvSpPr>
          <p:cNvPr id="3" name="Content Placeholder 2"/>
          <p:cNvSpPr>
            <a:spLocks noGrp="1"/>
          </p:cNvSpPr>
          <p:nvPr>
            <p:ph idx="1"/>
          </p:nvPr>
        </p:nvSpPr>
        <p:spPr>
          <a:xfrm>
            <a:off x="457200" y="1417638"/>
            <a:ext cx="8229600" cy="5121707"/>
          </a:xfrm>
        </p:spPr>
        <p:txBody>
          <a:bodyPr>
            <a:normAutofit fontScale="62500" lnSpcReduction="20000"/>
          </a:bodyPr>
          <a:lstStyle/>
          <a:p>
            <a:pPr>
              <a:lnSpc>
                <a:spcPct val="120000"/>
              </a:lnSpc>
            </a:pPr>
            <a:r>
              <a:rPr lang="en-NZ" sz="4000" dirty="0"/>
              <a:t>rivals unable to match deep bundling discounts and offers</a:t>
            </a:r>
          </a:p>
          <a:p>
            <a:pPr lvl="1">
              <a:lnSpc>
                <a:spcPct val="120000"/>
              </a:lnSpc>
            </a:pPr>
            <a:r>
              <a:rPr lang="en-NZ" sz="3400" dirty="0"/>
              <a:t>“since the merged entity would likely continue to control all New Zealand premium live sports rights, for which there is no close substitute, a significant number of customers would be foreclosed to rival TSPs” </a:t>
            </a:r>
            <a:r>
              <a:rPr lang="en-NZ" sz="2600" dirty="0"/>
              <a:t>(para x19, p 9)</a:t>
            </a:r>
          </a:p>
          <a:p>
            <a:pPr>
              <a:lnSpc>
                <a:spcPct val="120000"/>
              </a:lnSpc>
            </a:pPr>
            <a:r>
              <a:rPr lang="en-NZ" sz="4000" dirty="0"/>
              <a:t>margin squeeze</a:t>
            </a:r>
          </a:p>
          <a:p>
            <a:pPr lvl="1">
              <a:lnSpc>
                <a:spcPct val="120000"/>
              </a:lnSpc>
            </a:pPr>
            <a:r>
              <a:rPr lang="en-NZ" sz="3400" dirty="0"/>
              <a:t>smaller total pool of customers, loss of scale for at least one rival, exits market </a:t>
            </a:r>
            <a:r>
              <a:rPr lang="en-NZ" sz="2600" dirty="0"/>
              <a:t>(para x23, p 10) </a:t>
            </a:r>
          </a:p>
          <a:p>
            <a:pPr>
              <a:lnSpc>
                <a:spcPct val="120000"/>
              </a:lnSpc>
            </a:pPr>
            <a:r>
              <a:rPr lang="en-NZ" sz="4000" dirty="0"/>
              <a:t>reduce rivals’ ability and incentive to invest and innovate =&gt; lessening competition</a:t>
            </a:r>
          </a:p>
          <a:p>
            <a:pPr>
              <a:lnSpc>
                <a:spcPct val="120000"/>
              </a:lnSpc>
            </a:pPr>
            <a:r>
              <a:rPr lang="en-NZ" sz="4000" dirty="0"/>
              <a:t>merged entity could “raise or maintain prices at levels higher than would prevail absent the merger” </a:t>
            </a:r>
            <a:r>
              <a:rPr lang="en-NZ" sz="2900" dirty="0"/>
              <a:t>(para x24, p 10</a:t>
            </a:r>
            <a:r>
              <a:rPr lang="en-NZ" sz="2900" dirty="0" smtClean="0"/>
              <a:t>)</a:t>
            </a:r>
          </a:p>
          <a:p>
            <a:pPr>
              <a:lnSpc>
                <a:spcPct val="120000"/>
              </a:lnSpc>
            </a:pPr>
            <a:r>
              <a:rPr lang="en-NZ" sz="4000" dirty="0"/>
              <a:t>b</a:t>
            </a:r>
            <a:r>
              <a:rPr lang="en-NZ" sz="4000" dirty="0" smtClean="0"/>
              <a:t>undles make customers ‘sticky’ so militate against re-entry</a:t>
            </a:r>
          </a:p>
          <a:p>
            <a:pPr>
              <a:lnSpc>
                <a:spcPct val="120000"/>
              </a:lnSpc>
            </a:pPr>
            <a:endParaRPr lang="en-NZ" dirty="0"/>
          </a:p>
        </p:txBody>
      </p:sp>
    </p:spTree>
    <p:extLst>
      <p:ext uri="{BB962C8B-B14F-4D97-AF65-F5344CB8AC3E}">
        <p14:creationId xmlns:p14="http://schemas.microsoft.com/office/powerpoint/2010/main" val="723539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r>
              <a:rPr lang="en-NZ" sz="3600" b="1" dirty="0" smtClean="0"/>
              <a:t>COMMISSION SAYS THE MERGED FIRM MAY</a:t>
            </a:r>
            <a:endParaRPr lang="en-NZ" sz="3600" b="1" dirty="0"/>
          </a:p>
        </p:txBody>
      </p:sp>
      <p:sp>
        <p:nvSpPr>
          <p:cNvPr id="3" name="Content Placeholder 2"/>
          <p:cNvSpPr>
            <a:spLocks noGrp="1"/>
          </p:cNvSpPr>
          <p:nvPr>
            <p:ph idx="1"/>
          </p:nvPr>
        </p:nvSpPr>
        <p:spPr>
          <a:xfrm>
            <a:off x="457200" y="1600200"/>
            <a:ext cx="8229600" cy="4966855"/>
          </a:xfrm>
        </p:spPr>
        <p:txBody>
          <a:bodyPr>
            <a:normAutofit fontScale="77500" lnSpcReduction="20000"/>
          </a:bodyPr>
          <a:lstStyle/>
          <a:p>
            <a:pPr>
              <a:lnSpc>
                <a:spcPct val="120000"/>
              </a:lnSpc>
            </a:pPr>
            <a:r>
              <a:rPr lang="en-NZ" sz="2800" dirty="0" smtClean="0"/>
              <a:t>offer </a:t>
            </a:r>
            <a:r>
              <a:rPr lang="en-NZ" sz="2800" dirty="0"/>
              <a:t>current and potential Sky Sport subscribers existing and new “bundles of pay TV, broadband and mobile services </a:t>
            </a:r>
            <a:r>
              <a:rPr lang="en-NZ" sz="2800" dirty="0" smtClean="0"/>
              <a:t>that </a:t>
            </a:r>
            <a:r>
              <a:rPr lang="en-NZ" sz="2800" dirty="0"/>
              <a:t>they would otherwise be unable to acquire”. New integrated bundles could include “exclusive content and ‘zero-rated’ Sky Sport viewing over mobile” </a:t>
            </a:r>
            <a:r>
              <a:rPr lang="en-NZ" sz="2400" dirty="0"/>
              <a:t>(para x13, p 8);</a:t>
            </a:r>
            <a:endParaRPr lang="en-NZ" sz="2800" dirty="0"/>
          </a:p>
          <a:p>
            <a:pPr>
              <a:lnSpc>
                <a:spcPct val="120000"/>
              </a:lnSpc>
            </a:pPr>
            <a:r>
              <a:rPr lang="en-NZ" sz="2800" dirty="0"/>
              <a:t>“structure the relative price of its bundles such that consumers would not be able to match the offer by subscribing, separately, to Sky Sport, and broadband and/or mobile services from a rival TSP”, by discounting bundles and/or increasing the relative price of stand-alone Sky Sport </a:t>
            </a:r>
            <a:r>
              <a:rPr lang="en-NZ" sz="2400" dirty="0"/>
              <a:t>(para x14, p 8); </a:t>
            </a:r>
            <a:r>
              <a:rPr lang="en-NZ" sz="2800" dirty="0"/>
              <a:t>and</a:t>
            </a:r>
          </a:p>
          <a:p>
            <a:pPr>
              <a:lnSpc>
                <a:spcPct val="120000"/>
              </a:lnSpc>
            </a:pPr>
            <a:r>
              <a:rPr lang="en-NZ" sz="2800" dirty="0"/>
              <a:t>set the terms on which rival TSPs could re-sell Sky Sport, thus preventing them “from creating bundles using Sky Sport that could effectively compete with the merged entity’s bundles” </a:t>
            </a:r>
            <a:r>
              <a:rPr lang="en-NZ" sz="2400" dirty="0"/>
              <a:t>(para x14, p 8)</a:t>
            </a:r>
            <a:r>
              <a:rPr lang="en-NZ" sz="2800" dirty="0"/>
              <a:t>.</a:t>
            </a:r>
          </a:p>
          <a:p>
            <a:pPr>
              <a:lnSpc>
                <a:spcPct val="120000"/>
              </a:lnSpc>
            </a:pPr>
            <a:endParaRPr lang="en-NZ" sz="2900" dirty="0" smtClean="0"/>
          </a:p>
        </p:txBody>
      </p:sp>
    </p:spTree>
    <p:extLst>
      <p:ext uri="{BB962C8B-B14F-4D97-AF65-F5344CB8AC3E}">
        <p14:creationId xmlns:p14="http://schemas.microsoft.com/office/powerpoint/2010/main" val="434913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CONTRIBUTING FACTORS</a:t>
            </a:r>
            <a:endParaRPr lang="en-NZ" sz="3600" b="1" dirty="0"/>
          </a:p>
        </p:txBody>
      </p:sp>
      <p:sp>
        <p:nvSpPr>
          <p:cNvPr id="3" name="Content Placeholder 2"/>
          <p:cNvSpPr>
            <a:spLocks noGrp="1"/>
          </p:cNvSpPr>
          <p:nvPr>
            <p:ph idx="1"/>
          </p:nvPr>
        </p:nvSpPr>
        <p:spPr>
          <a:xfrm>
            <a:off x="457200" y="1304637"/>
            <a:ext cx="8229600" cy="4525963"/>
          </a:xfrm>
        </p:spPr>
        <p:txBody>
          <a:bodyPr>
            <a:noAutofit/>
          </a:bodyPr>
          <a:lstStyle/>
          <a:p>
            <a:r>
              <a:rPr lang="en-NZ" sz="2400" dirty="0"/>
              <a:t>the roll-out of the government–subsidised Ultra-Fast Fibre Broadband (UFB) </a:t>
            </a:r>
            <a:r>
              <a:rPr lang="en-NZ" sz="2400" dirty="0" smtClean="0"/>
              <a:t>network </a:t>
            </a:r>
          </a:p>
          <a:p>
            <a:pPr lvl="1"/>
            <a:r>
              <a:rPr lang="en-NZ" sz="2000" dirty="0" smtClean="0"/>
              <a:t>“</a:t>
            </a:r>
            <a:r>
              <a:rPr lang="en-NZ" sz="2000" dirty="0"/>
              <a:t>presents </a:t>
            </a:r>
            <a:r>
              <a:rPr lang="en-NZ" sz="2000" dirty="0" smtClean="0"/>
              <a:t>a significant </a:t>
            </a:r>
            <a:r>
              <a:rPr lang="en-NZ" sz="2000" dirty="0"/>
              <a:t>opportunity for Vodafone (and other TSPs) to attract new customers” </a:t>
            </a:r>
            <a:r>
              <a:rPr lang="en-NZ" sz="2000" dirty="0" smtClean="0"/>
              <a:t>due </a:t>
            </a:r>
            <a:r>
              <a:rPr lang="en-NZ" sz="2000" dirty="0"/>
              <a:t>to the increased </a:t>
            </a:r>
            <a:r>
              <a:rPr lang="en-NZ" sz="2000" dirty="0" smtClean="0"/>
              <a:t>number of </a:t>
            </a:r>
            <a:r>
              <a:rPr lang="en-NZ" sz="2000" dirty="0"/>
              <a:t>consumers ‘in play’ as they switch from copper to fibre fixed line broadband </a:t>
            </a:r>
            <a:r>
              <a:rPr lang="en-NZ" sz="1800" dirty="0"/>
              <a:t>(para x16, p 9); </a:t>
            </a:r>
            <a:endParaRPr lang="en-NZ" sz="1400" dirty="0" smtClean="0"/>
          </a:p>
          <a:p>
            <a:r>
              <a:rPr lang="en-NZ" sz="2400" dirty="0" smtClean="0"/>
              <a:t>“both </a:t>
            </a:r>
            <a:r>
              <a:rPr lang="en-NZ" sz="2400" dirty="0"/>
              <a:t>the availability of UFB infrastructure and </a:t>
            </a:r>
            <a:r>
              <a:rPr lang="en-NZ" sz="2400" dirty="0" smtClean="0"/>
              <a:t>multicast service </a:t>
            </a:r>
            <a:r>
              <a:rPr lang="en-NZ" sz="2400" dirty="0"/>
              <a:t>eases the way for consumers to increase their viewing of media over broadband” </a:t>
            </a:r>
            <a:r>
              <a:rPr lang="en-NZ" sz="1800" dirty="0"/>
              <a:t>(para 75, p 25</a:t>
            </a:r>
            <a:r>
              <a:rPr lang="en-NZ" sz="1800" dirty="0" smtClean="0"/>
              <a:t>);  </a:t>
            </a:r>
            <a:r>
              <a:rPr lang="en-NZ" sz="2400" dirty="0" smtClean="0"/>
              <a:t>and</a:t>
            </a:r>
            <a:endParaRPr lang="en-NZ" sz="1600" dirty="0"/>
          </a:p>
          <a:p>
            <a:r>
              <a:rPr lang="en-NZ" sz="2400" dirty="0" smtClean="0"/>
              <a:t>increasing </a:t>
            </a:r>
            <a:r>
              <a:rPr lang="en-NZ" sz="2400" dirty="0"/>
              <a:t>mobile data consumption as more content is viewed over mobile </a:t>
            </a:r>
            <a:r>
              <a:rPr lang="en-NZ" sz="2400" dirty="0" smtClean="0"/>
              <a:t>networks</a:t>
            </a:r>
          </a:p>
          <a:p>
            <a:pPr lvl="1"/>
            <a:r>
              <a:rPr lang="en-NZ" sz="2000" dirty="0" smtClean="0"/>
              <a:t>“</a:t>
            </a:r>
            <a:r>
              <a:rPr lang="en-NZ" sz="2000" dirty="0"/>
              <a:t>the convergence </a:t>
            </a:r>
            <a:r>
              <a:rPr lang="en-NZ" sz="2000" dirty="0" smtClean="0"/>
              <a:t>between content </a:t>
            </a:r>
            <a:r>
              <a:rPr lang="en-NZ" sz="2000" dirty="0"/>
              <a:t>and mobile services is likely to increase the attraction of the merged entity’s bundles, particularly </a:t>
            </a:r>
            <a:r>
              <a:rPr lang="en-NZ" sz="2000" dirty="0" smtClean="0"/>
              <a:t>as mobile </a:t>
            </a:r>
            <a:r>
              <a:rPr lang="en-NZ" sz="2000" dirty="0"/>
              <a:t>data prices continue to fall” </a:t>
            </a:r>
            <a:r>
              <a:rPr lang="en-NZ" sz="1600" dirty="0"/>
              <a:t>(para x17, p 9</a:t>
            </a:r>
            <a:r>
              <a:rPr lang="en-NZ" sz="1600" dirty="0" smtClean="0"/>
              <a:t>)</a:t>
            </a:r>
            <a:r>
              <a:rPr lang="en-NZ" sz="2400" dirty="0" smtClean="0"/>
              <a:t>.</a:t>
            </a:r>
          </a:p>
        </p:txBody>
      </p:sp>
    </p:spTree>
    <p:extLst>
      <p:ext uri="{BB962C8B-B14F-4D97-AF65-F5344CB8AC3E}">
        <p14:creationId xmlns:p14="http://schemas.microsoft.com/office/powerpoint/2010/main" val="4184498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BUT …..</a:t>
            </a:r>
            <a:endParaRPr lang="en-NZ" sz="3600" b="1" dirty="0"/>
          </a:p>
        </p:txBody>
      </p:sp>
      <p:sp>
        <p:nvSpPr>
          <p:cNvPr id="3" name="Content Placeholder 2"/>
          <p:cNvSpPr>
            <a:spLocks noGrp="1"/>
          </p:cNvSpPr>
          <p:nvPr>
            <p:ph idx="1"/>
          </p:nvPr>
        </p:nvSpPr>
        <p:spPr>
          <a:xfrm>
            <a:off x="457200" y="1410711"/>
            <a:ext cx="8229600" cy="4980853"/>
          </a:xfrm>
        </p:spPr>
        <p:txBody>
          <a:bodyPr>
            <a:normAutofit/>
          </a:bodyPr>
          <a:lstStyle/>
          <a:p>
            <a:r>
              <a:rPr lang="en-NZ" sz="3000" b="1" dirty="0" smtClean="0"/>
              <a:t>BROADBAND AND CONTENT BUNDLES HAVE BEEN OFFERED SINCE 2009!</a:t>
            </a:r>
          </a:p>
          <a:p>
            <a:r>
              <a:rPr lang="en-NZ" sz="3000" dirty="0" smtClean="0"/>
              <a:t>bundling by contractual alliance</a:t>
            </a:r>
          </a:p>
          <a:p>
            <a:pPr lvl="1"/>
            <a:r>
              <a:rPr lang="en-NZ" sz="2600" dirty="0" smtClean="0"/>
              <a:t>a merger is not necessary for a strategic foreclosure strategy to be adopted</a:t>
            </a:r>
          </a:p>
          <a:p>
            <a:r>
              <a:rPr lang="en-NZ" sz="3000" dirty="0" smtClean="0"/>
              <a:t>if bundling </a:t>
            </a:r>
            <a:r>
              <a:rPr lang="en-NZ" sz="3000" i="1" dirty="0" smtClean="0"/>
              <a:t>per se </a:t>
            </a:r>
            <a:r>
              <a:rPr lang="en-NZ" sz="3000" dirty="0" smtClean="0"/>
              <a:t>is</a:t>
            </a:r>
            <a:r>
              <a:rPr lang="en-NZ" sz="3000" i="1" dirty="0" smtClean="0"/>
              <a:t> </a:t>
            </a:r>
            <a:r>
              <a:rPr lang="en-NZ" sz="3000" dirty="0" smtClean="0"/>
              <a:t>anti-competitive, then </a:t>
            </a:r>
            <a:r>
              <a:rPr lang="en-NZ" sz="2800" dirty="0" smtClean="0"/>
              <a:t>foreclosure </a:t>
            </a:r>
            <a:r>
              <a:rPr lang="en-NZ" sz="2800" dirty="0"/>
              <a:t>(if likely) has already occurred</a:t>
            </a:r>
            <a:endParaRPr lang="en-NZ" dirty="0"/>
          </a:p>
          <a:p>
            <a:pPr marL="914400" lvl="1" indent="-457200"/>
            <a:r>
              <a:rPr lang="en-NZ" sz="2600" dirty="0" smtClean="0"/>
              <a:t>what </a:t>
            </a:r>
            <a:r>
              <a:rPr lang="en-NZ" sz="2600" b="1" i="1" dirty="0" smtClean="0"/>
              <a:t>additional </a:t>
            </a:r>
            <a:r>
              <a:rPr lang="en-NZ" sz="2600" dirty="0" smtClean="0"/>
              <a:t>costs and benefits come with vertical integration </a:t>
            </a:r>
            <a:r>
              <a:rPr lang="en-NZ" sz="2600" b="1" i="1" dirty="0" smtClean="0"/>
              <a:t>alone</a:t>
            </a:r>
            <a:r>
              <a:rPr lang="en-NZ" sz="2600" dirty="0" smtClean="0"/>
              <a:t>? </a:t>
            </a:r>
            <a:endParaRPr lang="en-NZ" sz="2600" i="1" dirty="0" smtClean="0"/>
          </a:p>
          <a:p>
            <a:pPr marL="0" indent="0">
              <a:buNone/>
            </a:pPr>
            <a:endParaRPr lang="en-NZ" b="1" dirty="0"/>
          </a:p>
          <a:p>
            <a:pPr marL="0" indent="0">
              <a:buNone/>
            </a:pPr>
            <a:endParaRPr lang="en-NZ" b="1" dirty="0"/>
          </a:p>
        </p:txBody>
      </p:sp>
    </p:spTree>
    <p:extLst>
      <p:ext uri="{BB962C8B-B14F-4D97-AF65-F5344CB8AC3E}">
        <p14:creationId xmlns:p14="http://schemas.microsoft.com/office/powerpoint/2010/main" val="1965293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3600" b="1" dirty="0" smtClean="0"/>
              <a:t>THE FORM OF BUNDLING MATTERS </a:t>
            </a:r>
            <a:endParaRPr lang="en-NZ" sz="3600" b="1" dirty="0"/>
          </a:p>
        </p:txBody>
      </p:sp>
      <p:sp>
        <p:nvSpPr>
          <p:cNvPr id="3" name="Content Placeholder 2"/>
          <p:cNvSpPr>
            <a:spLocks noGrp="1"/>
          </p:cNvSpPr>
          <p:nvPr>
            <p:ph idx="1"/>
          </p:nvPr>
        </p:nvSpPr>
        <p:spPr>
          <a:xfrm>
            <a:off x="457200" y="1417637"/>
            <a:ext cx="8229600" cy="4927745"/>
          </a:xfrm>
        </p:spPr>
        <p:txBody>
          <a:bodyPr>
            <a:normAutofit/>
          </a:bodyPr>
          <a:lstStyle/>
          <a:p>
            <a:r>
              <a:rPr lang="en-NZ" sz="2800" dirty="0" smtClean="0"/>
              <a:t>Sky and Vodafone have offered </a:t>
            </a:r>
            <a:r>
              <a:rPr lang="en-NZ" sz="2800" b="1" i="1" dirty="0" smtClean="0"/>
              <a:t>mixed bundles</a:t>
            </a:r>
          </a:p>
          <a:p>
            <a:r>
              <a:rPr lang="en-NZ" sz="2800" dirty="0"/>
              <a:t>c</a:t>
            </a:r>
            <a:r>
              <a:rPr lang="en-NZ" sz="2800" dirty="0" smtClean="0"/>
              <a:t>ommon </a:t>
            </a:r>
            <a:r>
              <a:rPr lang="en-NZ" sz="2800" dirty="0"/>
              <a:t>foreclosure models assume </a:t>
            </a:r>
            <a:r>
              <a:rPr lang="en-NZ" sz="2800" b="1" i="1" dirty="0"/>
              <a:t>TYING </a:t>
            </a:r>
            <a:r>
              <a:rPr lang="en-NZ" sz="1600" dirty="0"/>
              <a:t>(</a:t>
            </a:r>
            <a:r>
              <a:rPr lang="en-NZ" sz="1600" dirty="0" err="1"/>
              <a:t>Whinston</a:t>
            </a:r>
            <a:r>
              <a:rPr lang="en-NZ" sz="1600" dirty="0"/>
              <a:t>, 1990)</a:t>
            </a:r>
            <a:r>
              <a:rPr lang="en-NZ" sz="2800" dirty="0"/>
              <a:t> not </a:t>
            </a:r>
            <a:r>
              <a:rPr lang="en-NZ" sz="2800" b="1" i="1" dirty="0"/>
              <a:t>MIXED BUNDLING </a:t>
            </a:r>
            <a:r>
              <a:rPr lang="en-NZ" sz="1600" dirty="0"/>
              <a:t>(Prince &amp; Greenstein, 2014</a:t>
            </a:r>
            <a:r>
              <a:rPr lang="en-NZ" sz="1600" dirty="0" smtClean="0"/>
              <a:t>)</a:t>
            </a:r>
          </a:p>
          <a:p>
            <a:r>
              <a:rPr lang="en-NZ" sz="2800" dirty="0"/>
              <a:t>c</a:t>
            </a:r>
            <a:r>
              <a:rPr lang="en-NZ" sz="2800" dirty="0" smtClean="0"/>
              <a:t>lassic model from telecommunications: two </a:t>
            </a:r>
            <a:r>
              <a:rPr lang="en-NZ" sz="2800" dirty="0"/>
              <a:t>firms, 1 &amp; 2; upstream product A has monopoly; downstream products B1, B2 competitively supplied</a:t>
            </a:r>
          </a:p>
          <a:p>
            <a:pPr lvl="1"/>
            <a:r>
              <a:rPr lang="en-NZ" sz="2400" dirty="0"/>
              <a:t>firm 1 ties its products (A1B1), crowds B2 from </a:t>
            </a:r>
            <a:r>
              <a:rPr lang="en-NZ" sz="2400" dirty="0" smtClean="0"/>
              <a:t>market</a:t>
            </a:r>
          </a:p>
          <a:p>
            <a:pPr lvl="1"/>
            <a:r>
              <a:rPr lang="en-NZ" sz="2400" dirty="0"/>
              <a:t>f</a:t>
            </a:r>
            <a:r>
              <a:rPr lang="en-NZ" sz="2400" dirty="0" smtClean="0"/>
              <a:t>oreclosure relies on perfect complementarity and the upstream good being essential for value to be derived from the downstream good</a:t>
            </a:r>
          </a:p>
          <a:p>
            <a:endParaRPr lang="en-NZ" dirty="0"/>
          </a:p>
          <a:p>
            <a:endParaRPr lang="en-NZ" dirty="0"/>
          </a:p>
          <a:p>
            <a:endParaRPr lang="en-NZ" b="1" i="1" dirty="0" smtClean="0"/>
          </a:p>
        </p:txBody>
      </p:sp>
    </p:spTree>
    <p:extLst>
      <p:ext uri="{BB962C8B-B14F-4D97-AF65-F5344CB8AC3E}">
        <p14:creationId xmlns:p14="http://schemas.microsoft.com/office/powerpoint/2010/main" val="2268229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template.pptx" id="{7064D57E-A04E-49A3-A8EA-B4671B9640B3}" vid="{559B883E-175F-46D7-B0FC-DC69DBA69A89}"/>
    </a:ext>
  </a:extLst>
</a:theme>
</file>

<file path=docProps/app.xml><?xml version="1.0" encoding="utf-8"?>
<Properties xmlns="http://schemas.openxmlformats.org/officeDocument/2006/extended-properties" xmlns:vt="http://schemas.openxmlformats.org/officeDocument/2006/docPropsVTypes">
  <Template>blank</Template>
  <TotalTime>1108</TotalTime>
  <Words>2562</Words>
  <Application>Microsoft Office PowerPoint</Application>
  <PresentationFormat>On-screen Show (4:3)</PresentationFormat>
  <Paragraphs>221</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Algerian</vt:lpstr>
      <vt:lpstr>Arial</vt:lpstr>
      <vt:lpstr>Calibri</vt:lpstr>
      <vt:lpstr>Office Theme</vt:lpstr>
      <vt:lpstr>PowerPoint Presentation</vt:lpstr>
      <vt:lpstr>THE PRESENTATION</vt:lpstr>
      <vt:lpstr>BUNDLES OF TROUBLE</vt:lpstr>
      <vt:lpstr>THE DECISION: DECLINED</vt:lpstr>
      <vt:lpstr>THE PRESUMED FORECLOSURE STRATEGY</vt:lpstr>
      <vt:lpstr>COMMISSION SAYS THE MERGED FIRM MAY</vt:lpstr>
      <vt:lpstr>CONTRIBUTING FACTORS</vt:lpstr>
      <vt:lpstr>BUT …..</vt:lpstr>
      <vt:lpstr>THE FORM OF BUNDLING MATTERS </vt:lpstr>
      <vt:lpstr>EVEN IF CONTENT AND BROADBAND ARE TIED</vt:lpstr>
      <vt:lpstr>WITH MIXED BUNDLING</vt:lpstr>
      <vt:lpstr>MIXED BUNDLING AND FORECLOSURE</vt:lpstr>
      <vt:lpstr>SKY/VODAFONE: MATCH WITH CASE FACTS</vt:lpstr>
      <vt:lpstr>FORECLOSURE RISK OVERSTATED</vt:lpstr>
      <vt:lpstr>DEFINING MARKETS WHEN BUNDLES EXIST</vt:lpstr>
      <vt:lpstr>ECONOMETRIC ESTIMATION </vt:lpstr>
      <vt:lpstr>AN ALTERNATIVE APPROACH: SIMULATION</vt:lpstr>
      <vt:lpstr>ADVANTAGES </vt:lpstr>
      <vt:lpstr>DISADVANTAGES</vt:lpstr>
      <vt:lpstr>AN APPLICATION: SKY/VODAFONE</vt:lpstr>
      <vt:lpstr>500 INSTANCES, 10 REPRESENTATIVE CONSUMERS</vt:lpstr>
      <vt:lpstr>PowerPoint Presentation</vt:lpstr>
      <vt:lpstr>IMPLICATIONS</vt:lpstr>
      <vt:lpstr>FURTHER FINDINGS FROM SIMULATION</vt:lpstr>
      <vt:lpstr>PowerPoint Presentation</vt:lpstr>
      <vt:lpstr>EXAMPLE (II)</vt:lpstr>
      <vt:lpstr>EARLY STAGES YET</vt:lpstr>
      <vt:lpstr>THANK YOU</vt:lpstr>
      <vt:lpstr>REFERENCES</vt:lpstr>
      <vt:lpstr>REFERENCES</vt:lpstr>
      <vt:lpstr>COMMERCE COMMISSION DOCUMENTS</vt:lpstr>
    </vt:vector>
  </TitlesOfParts>
  <Company>Victoria University of Wellington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Bronwyn Howell</dc:creator>
  <cp:lastModifiedBy>Cognitus</cp:lastModifiedBy>
  <cp:revision>79</cp:revision>
  <cp:lastPrinted>2017-10-15T21:23:34Z</cp:lastPrinted>
  <dcterms:created xsi:type="dcterms:W3CDTF">2017-10-12T20:36:06Z</dcterms:created>
  <dcterms:modified xsi:type="dcterms:W3CDTF">2017-11-22T19:23:35Z</dcterms:modified>
</cp:coreProperties>
</file>